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  <p:sldMasterId id="2147483694" r:id="rId3"/>
  </p:sldMasterIdLst>
  <p:notesMasterIdLst>
    <p:notesMasterId r:id="rId18"/>
  </p:notesMasterIdLst>
  <p:sldIdLst>
    <p:sldId id="268" r:id="rId4"/>
    <p:sldId id="259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9" r:id="rId15"/>
    <p:sldId id="286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86" d="100"/>
          <a:sy n="86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7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7.5.2012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0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7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/>
            <a:fld id="{EB33072D-4CB1-4526-90F7-8CBEF66B156A}" type="datetime8">
              <a:rPr lang="en-US" smtClean="0"/>
              <a:pPr algn="l"/>
              <a:t>5/7/2012 12:15 PM</a:t>
            </a:fld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0E38F-B37F-4FFE-B312-98FE53F68934}" type="datetime8">
              <a:rPr lang="en-US" smtClean="0"/>
              <a:pPr/>
              <a:t>5/7/2012 12:15 PM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778B2-ABB8-4902-B3EE-3A0FCCACB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/>
            <a:fld id="{EB33072D-4CB1-4526-90F7-8CBEF66B156A}" type="datetime8">
              <a:rPr lang="en-US" smtClean="0"/>
              <a:pPr algn="l"/>
              <a:t>5/7/2012 12:15 PM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C75CA6-CEB3-47EE-8FFF-A08C61A92FF5}" type="datetime8">
              <a:rPr lang="en-US" smtClean="0"/>
              <a:pPr/>
              <a:t>5/7/2012 12:15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9DD69-238A-42B9-AFF9-52088B098C9F}" type="datetime8">
              <a:rPr lang="en-US" smtClean="0"/>
              <a:pPr/>
              <a:t>5/7/2012 12:15 PM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25739-D9D7-4E26-BE37-8E7975C6553F}" type="datetime8">
              <a:rPr lang="en-US" smtClean="0"/>
              <a:pPr/>
              <a:t>5/7/2012 12:15 PM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C26E7-2FA5-4DDE-929E-F5297B748779}" type="datetime8">
              <a:rPr lang="en-US" smtClean="0"/>
              <a:pPr/>
              <a:t>5/7/2012 12:15 PM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/>
            <a:fld id="{EB33072D-4CB1-4526-90F7-8CBEF66B156A}" type="datetime8">
              <a:rPr lang="en-US" smtClean="0"/>
              <a:pPr algn="l"/>
              <a:t>5/7/2012 12:15 PM</a:t>
            </a:fld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6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/>
            <a:fld id="{EB33072D-4CB1-4526-90F7-8CBEF66B156A}" type="datetime8">
              <a:rPr lang="en-US" smtClean="0"/>
              <a:pPr algn="l"/>
              <a:t>5/7/2012 12:15 PM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EB33072D-4CB1-4526-90F7-8CBEF66B156A}" type="datetime8">
              <a:rPr lang="en-US" smtClean="0"/>
              <a:pPr algn="l"/>
              <a:t>5/7/2012 12:15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EB33072D-4CB1-4526-90F7-8CBEF66B156A}" type="datetime8">
              <a:rPr lang="en-US" smtClean="0"/>
              <a:pPr algn="l"/>
              <a:t>5/7/2012 12:15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1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4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tint val="38000"/>
                <a:satMod val="1800000"/>
              </a:schemeClr>
            </a:gs>
            <a:gs pos="59000">
              <a:schemeClr val="bg2">
                <a:tint val="40000"/>
                <a:satMod val="1800000"/>
              </a:schemeClr>
            </a:gs>
            <a:gs pos="99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229350"/>
            <a:ext cx="410445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smtClean="0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927836"/>
            <a:ext cx="864235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XIII 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XIII_AJ, DUM </a:t>
            </a:r>
            <a:r>
              <a:rPr lang="cs-CZ" sz="1200" b="1" dirty="0" smtClean="0"/>
              <a:t>č.17 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 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obor: Anglický jazyk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en-GB" sz="1200" b="1" dirty="0" smtClean="0">
                <a:solidFill>
                  <a:srgbClr val="000000"/>
                </a:solidFill>
                <a:cs typeface="Arial" charset="0"/>
              </a:rPr>
              <a:t>HEALTH AND ILLNESSES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HEALTH AND ILLNESSES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 úvod do tématu „Zdraví a nemoci“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Metodické zhodnocení: 19.4.2012, 7.B; materiál je přiměřený věku žáků 2.stupně ZŠ; splnil výstup ŠVP –porozumět popisu nemoci, zeptat se na zdravotní stav a odvodit pravděpodobný význam nových slov z kontextu.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872" y="304800"/>
            <a:ext cx="4332184" cy="762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COUGH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059832" y="1107560"/>
            <a:ext cx="5835224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She’s got a cough.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7170" name="Picture 2" descr="C:\Users\ucitel\AppData\Local\Microsoft\Windows\Temporary Internet Files\Content.IE5\DV4MV5S8\MP9004305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8000"/>
            <a:ext cx="400506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36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872" y="304800"/>
            <a:ext cx="4332184" cy="762000"/>
          </a:xfrm>
        </p:spPr>
        <p:txBody>
          <a:bodyPr anchor="t">
            <a:normAutofit/>
          </a:bodyPr>
          <a:lstStyle/>
          <a:p>
            <a:pPr algn="ctr"/>
            <a:r>
              <a:rPr lang="en-GB" sz="4400" dirty="0" smtClean="0"/>
              <a:t>BROKEN ARM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1107560"/>
            <a:ext cx="8571528" cy="1313328"/>
          </a:xfrm>
        </p:spPr>
        <p:txBody>
          <a:bodyPr>
            <a:noAutofit/>
          </a:bodyPr>
          <a:lstStyle/>
          <a:p>
            <a:r>
              <a:rPr lang="en-GB" sz="2800" dirty="0" smtClean="0"/>
              <a:t>Jane broke her arm. She fell of</a:t>
            </a:r>
            <a:r>
              <a:rPr lang="cs-CZ" sz="2800" dirty="0" smtClean="0"/>
              <a:t>f</a:t>
            </a:r>
            <a:r>
              <a:rPr lang="en-GB" sz="2800" dirty="0" smtClean="0"/>
              <a:t> her bike and the doctor sent her for an X-ray on her arm. She’s got it in a sling. It’s very painful.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1027" name="Picture 3" descr="C:\Users\ucitel\AppData\Local\Microsoft\Windows\Temporary Internet Files\Content.IE5\L5LUYPIM\MP9004222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1495020"/>
              </p:ext>
            </p:extLst>
          </p:nvPr>
        </p:nvGraphicFramePr>
        <p:xfrm>
          <a:off x="611560" y="2060848"/>
          <a:ext cx="7992889" cy="3291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60240"/>
                <a:gridCol w="3825081"/>
                <a:gridCol w="2007568"/>
              </a:tblGrid>
              <a:tr h="45365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Illnesses 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 symptoms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solution</a:t>
                      </a:r>
                      <a:endParaRPr lang="en-GB" sz="2400" dirty="0"/>
                    </a:p>
                  </a:txBody>
                  <a:tcPr/>
                </a:tc>
              </a:tr>
              <a:tr h="81657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He</a:t>
                      </a:r>
                      <a:r>
                        <a:rPr lang="en-GB" sz="2400" baseline="0" dirty="0" smtClean="0"/>
                        <a:t> ______</a:t>
                      </a:r>
                      <a:r>
                        <a:rPr lang="en-GB" sz="2400" dirty="0" smtClean="0"/>
                        <a:t> his arm.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His arm is very</a:t>
                      </a:r>
                      <a:r>
                        <a:rPr lang="en-GB" sz="2400" baseline="0" dirty="0" smtClean="0"/>
                        <a:t> ________.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_________</a:t>
                      </a:r>
                      <a:endParaRPr lang="en-GB" sz="2400" dirty="0"/>
                    </a:p>
                  </a:txBody>
                  <a:tcPr/>
                </a:tc>
              </a:tr>
              <a:tr h="81657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I’ve got _____.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 sore throat, a cough, high __________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_________</a:t>
                      </a:r>
                    </a:p>
                    <a:p>
                      <a:r>
                        <a:rPr lang="en-GB" sz="2400" dirty="0" smtClean="0"/>
                        <a:t>_________</a:t>
                      </a:r>
                    </a:p>
                    <a:p>
                      <a:r>
                        <a:rPr lang="en-GB" sz="2400" dirty="0" smtClean="0"/>
                        <a:t>stay in bed</a:t>
                      </a:r>
                      <a:endParaRPr lang="en-GB" sz="2400" dirty="0"/>
                    </a:p>
                  </a:txBody>
                  <a:tcPr/>
                </a:tc>
              </a:tr>
              <a:tr h="81657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I’ve got a ___________.</a:t>
                      </a:r>
                      <a:endParaRPr lang="en-GB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My head ______.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_________</a:t>
                      </a:r>
                    </a:p>
                    <a:p>
                      <a:r>
                        <a:rPr lang="en-GB" sz="2400" dirty="0" smtClean="0"/>
                        <a:t>stay</a:t>
                      </a:r>
                      <a:r>
                        <a:rPr lang="en-GB" sz="2400" baseline="0" dirty="0" smtClean="0"/>
                        <a:t> in bed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1560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Complete the chart.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12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2167818"/>
              </p:ext>
            </p:extLst>
          </p:nvPr>
        </p:nvGraphicFramePr>
        <p:xfrm>
          <a:off x="611560" y="2060848"/>
          <a:ext cx="7992889" cy="3291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60240"/>
                <a:gridCol w="3825081"/>
                <a:gridCol w="2007568"/>
              </a:tblGrid>
              <a:tr h="45365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Illnesses 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 symptoms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solution</a:t>
                      </a:r>
                      <a:endParaRPr lang="en-GB" sz="2400" dirty="0"/>
                    </a:p>
                  </a:txBody>
                  <a:tcPr/>
                </a:tc>
              </a:tr>
              <a:tr h="81657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He </a:t>
                      </a:r>
                      <a:r>
                        <a:rPr lang="en-GB" sz="2400" b="1" dirty="0" smtClean="0"/>
                        <a:t>broke</a:t>
                      </a:r>
                      <a:r>
                        <a:rPr lang="en-GB" sz="2400" dirty="0" smtClean="0"/>
                        <a:t> his arm.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His arm is very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="1" baseline="0" dirty="0" smtClean="0"/>
                        <a:t>painful</a:t>
                      </a:r>
                      <a:r>
                        <a:rPr lang="en-GB" sz="2400" baseline="0" dirty="0" smtClean="0"/>
                        <a:t>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 sling</a:t>
                      </a:r>
                      <a:endParaRPr lang="en-GB" sz="2400" b="1" dirty="0"/>
                    </a:p>
                  </a:txBody>
                  <a:tcPr/>
                </a:tc>
              </a:tr>
              <a:tr h="81657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I’ve got </a:t>
                      </a:r>
                      <a:r>
                        <a:rPr lang="en-GB" sz="2400" b="1" dirty="0" smtClean="0"/>
                        <a:t>flu</a:t>
                      </a:r>
                      <a:r>
                        <a:rPr lang="en-GB" sz="2400" dirty="0" smtClean="0"/>
                        <a:t>.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 sore throat, a cough, high </a:t>
                      </a:r>
                      <a:r>
                        <a:rPr lang="en-GB" sz="2400" b="1" dirty="0" smtClean="0"/>
                        <a:t>temperature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tablets</a:t>
                      </a:r>
                    </a:p>
                    <a:p>
                      <a:r>
                        <a:rPr lang="en-GB" sz="2400" b="1" dirty="0" smtClean="0"/>
                        <a:t>drops</a:t>
                      </a:r>
                    </a:p>
                    <a:p>
                      <a:r>
                        <a:rPr lang="en-GB" sz="2400" dirty="0" smtClean="0"/>
                        <a:t>stay in bed</a:t>
                      </a:r>
                      <a:endParaRPr lang="en-GB" sz="2400" dirty="0"/>
                    </a:p>
                  </a:txBody>
                  <a:tcPr/>
                </a:tc>
              </a:tr>
              <a:tr h="81657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I’ve got a </a:t>
                      </a:r>
                      <a:r>
                        <a:rPr lang="en-GB" sz="2400" b="1" dirty="0" smtClean="0"/>
                        <a:t>headache</a:t>
                      </a:r>
                      <a:r>
                        <a:rPr lang="en-GB" sz="2400" dirty="0" smtClean="0"/>
                        <a:t>.</a:t>
                      </a:r>
                      <a:endParaRPr lang="en-GB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My head </a:t>
                      </a:r>
                      <a:r>
                        <a:rPr lang="en-GB" sz="2400" b="1" dirty="0" smtClean="0"/>
                        <a:t>hurts</a:t>
                      </a:r>
                      <a:r>
                        <a:rPr lang="en-GB" sz="2400" dirty="0" smtClean="0"/>
                        <a:t>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tablets</a:t>
                      </a:r>
                    </a:p>
                    <a:p>
                      <a:r>
                        <a:rPr lang="en-GB" sz="2400" dirty="0" smtClean="0"/>
                        <a:t>stay</a:t>
                      </a:r>
                      <a:r>
                        <a:rPr lang="en-GB" sz="2400" baseline="0" dirty="0" smtClean="0"/>
                        <a:t> in bed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1560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r>
              <a:rPr lang="en-GB" dirty="0" smtClean="0"/>
              <a:t>Complete the chart.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67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[cit. 2012-01-20]. Obrázky vloženy z Klipartu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04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HEALTH AND ILLNESSES</a:t>
            </a:r>
            <a:endParaRPr lang="en-GB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What’s the matter?</a:t>
            </a:r>
            <a:endParaRPr lang="en-GB" sz="40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339752" y="6093296"/>
            <a:ext cx="4195936" cy="57606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2586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HEADACHE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1107560"/>
            <a:ext cx="8571528" cy="1601360"/>
          </a:xfrm>
        </p:spPr>
        <p:txBody>
          <a:bodyPr>
            <a:noAutofit/>
          </a:bodyPr>
          <a:lstStyle/>
          <a:p>
            <a:r>
              <a:rPr lang="cs-CZ" sz="2800" dirty="0" smtClean="0"/>
              <a:t>Jim ha</a:t>
            </a:r>
            <a:r>
              <a:rPr lang="en-GB" sz="2800" dirty="0" smtClean="0"/>
              <a:t>s got a headache.</a:t>
            </a:r>
            <a:r>
              <a:rPr lang="cs-CZ" sz="2800" dirty="0" smtClean="0"/>
              <a:t> He </a:t>
            </a:r>
            <a:r>
              <a:rPr lang="en-GB" sz="2800" dirty="0" smtClean="0"/>
              <a:t>took some tablets but his head still hurts. He should go and lie down for a while. </a:t>
            </a:r>
            <a:r>
              <a:rPr lang="cs-CZ" sz="2800" dirty="0" smtClean="0"/>
              <a:t> </a:t>
            </a:r>
            <a:endParaRPr lang="en-GB" sz="2800" dirty="0"/>
          </a:p>
        </p:txBody>
      </p:sp>
      <p:pic>
        <p:nvPicPr>
          <p:cNvPr id="2050" name="Picture 2" descr="C:\Users\ucitel\AppData\Local\Microsoft\Windows\Temporary Internet Files\Content.IE5\DV4MV5S8\MP9002898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730" y="2204864"/>
            <a:ext cx="5556602" cy="36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9469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TOOTH</a:t>
            </a:r>
            <a:r>
              <a:rPr lang="en-GB" sz="4400" dirty="0" smtClean="0"/>
              <a:t>ACHE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1107560"/>
            <a:ext cx="8643536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Annie</a:t>
            </a:r>
            <a:r>
              <a:rPr lang="en-GB" sz="2800" dirty="0"/>
              <a:t> </a:t>
            </a:r>
            <a:r>
              <a:rPr lang="en-GB" sz="2800" dirty="0" smtClean="0"/>
              <a:t>has got a toothache. She should go and see her dentist.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1026" name="Picture 2" descr="C:\Users\ucitel\AppData\Local\Microsoft\Windows\Temporary Internet Files\Content.IE5\L5LUYPIM\MP900424378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BACKACHE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1107560"/>
            <a:ext cx="8643536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Fiona has got a backache. She’s going to lie down for a while. 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2050" name="Picture 2" descr="C:\Users\ucitel\AppData\Local\Microsoft\Windows\Temporary Internet Files\Content.IE5\6VNXVQ1M\MP9004243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173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9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FLU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1107560"/>
            <a:ext cx="8643536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Wendy has got flu. She has to put some drops and she </a:t>
            </a:r>
            <a:r>
              <a:rPr lang="en-GB" sz="2800" dirty="0"/>
              <a:t>should stay in bed for a day or two.</a:t>
            </a:r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3074" name="Picture 2" descr="C:\Users\ucitel\AppData\Local\Microsoft\Windows\Temporary Internet Files\Content.IE5\IDQDXJ41\MP9004276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0547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citel\AppData\Local\Microsoft\Windows\Temporary Internet Files\Content.IE5\L5LUYPIM\MP90043878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362"/>
          <a:stretch/>
        </p:blipFill>
        <p:spPr bwMode="auto">
          <a:xfrm rot="446192">
            <a:off x="6441385" y="2985868"/>
            <a:ext cx="2205240" cy="2325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872" y="304800"/>
            <a:ext cx="4332184" cy="7620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TEMPERATURE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1107560"/>
            <a:ext cx="8571528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Mary has got a temperature. She should go to bed. 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4098" name="Picture 2" descr="C:\Users\ucitel\AppData\Local\Microsoft\Windows\Temporary Internet Files\Content.IE5\DV4MV5S8\MP9004393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718048" cy="38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3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872" y="304800"/>
            <a:ext cx="4332184" cy="762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ILL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1107560"/>
            <a:ext cx="8643536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Gary doesn’t feel very well. He is ill. He should stay in bed.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5123" name="Picture 3" descr="C:\Users\ucitel\AppData\Local\Microsoft\Windows\Temporary Internet Files\Content.IE5\6VNXVQ1M\MP9004311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872" y="304800"/>
            <a:ext cx="4332184" cy="762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COLD</a:t>
            </a:r>
            <a:endParaRPr lang="en-GB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1107560"/>
            <a:ext cx="8571528" cy="1066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He’s got a cold. </a:t>
            </a:r>
            <a:endParaRPr lang="en-GB" sz="28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246273" y="6165304"/>
            <a:ext cx="4680520" cy="490344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</a:t>
            </a:r>
            <a:r>
              <a:rPr lang="en-GB" sz="1400" dirty="0" smtClean="0">
                <a:solidFill>
                  <a:srgbClr val="000000"/>
                </a:solidFill>
              </a:rPr>
              <a:t>             </a:t>
            </a:r>
            <a:r>
              <a:rPr lang="cs-CZ" sz="1400" dirty="0" smtClean="0">
                <a:solidFill>
                  <a:srgbClr val="000000"/>
                </a:solidFill>
              </a:rPr>
              <a:t>není-li uvedeno jinak, je Mgr. Hana Syrovátková</a:t>
            </a:r>
          </a:p>
        </p:txBody>
      </p:sp>
      <p:pic>
        <p:nvPicPr>
          <p:cNvPr id="6146" name="Picture 2" descr="C:\Users\ucitel\AppData\Local\Microsoft\Windows\Temporary Internet Files\Content.IE5\IDQDXJ41\MP9004276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citel\AppData\Local\Microsoft\Windows\Temporary Internet Files\Content.IE5\DV4MV5S8\MP90039884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6" r="22633"/>
          <a:stretch/>
        </p:blipFill>
        <p:spPr bwMode="auto">
          <a:xfrm rot="1320436">
            <a:off x="544439" y="2312806"/>
            <a:ext cx="2190646" cy="2373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7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0D1309-9059-447E-8DBA-DA41336C6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650</Words>
  <Application>Microsoft Office PowerPoint</Application>
  <PresentationFormat>Předvádění na obrazovce (4:3)</PresentationFormat>
  <Paragraphs>105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Lití písma</vt:lpstr>
      <vt:lpstr>Snímek 1</vt:lpstr>
      <vt:lpstr>HEALTH AND ILLNESSES</vt:lpstr>
      <vt:lpstr>HEADACHE</vt:lpstr>
      <vt:lpstr>TOOTHACHE</vt:lpstr>
      <vt:lpstr>BACKACHE</vt:lpstr>
      <vt:lpstr>FLU</vt:lpstr>
      <vt:lpstr>TEMPERATURE</vt:lpstr>
      <vt:lpstr>ILL</vt:lpstr>
      <vt:lpstr>COLD</vt:lpstr>
      <vt:lpstr>COUGH</vt:lpstr>
      <vt:lpstr>BROKEN ARM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2012-04-06T04:58:18Z</dcterms:created>
  <dcterms:modified xsi:type="dcterms:W3CDTF">2012-05-07T10:16:59Z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