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6"/>
  </p:notesMasterIdLst>
  <p:sldIdLst>
    <p:sldId id="257" r:id="rId3"/>
    <p:sldId id="268" r:id="rId4"/>
    <p:sldId id="269" r:id="rId5"/>
    <p:sldId id="271" r:id="rId6"/>
    <p:sldId id="270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3FEDA-DF1B-4CC4-A9B7-17EE436D2DE9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965F8-F516-4C80-941A-2F82453467D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519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5CA8CE-2981-423C-84DF-413381DCFAA9}" type="datetime1">
              <a:rPr lang="cs-CZ" smtClean="0"/>
              <a:pPr eaLnBrk="1" hangingPunct="1"/>
              <a:t>7.5.2012</a:t>
            </a:fld>
            <a:endParaRPr lang="cs-CZ" smtClean="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mtClean="0"/>
              <a:t>Autorem materiálu a všech jeho částí, není-li uvedeno jinak, je</a:t>
            </a:r>
          </a:p>
        </p:txBody>
      </p:sp>
      <p:sp>
        <p:nvSpPr>
          <p:cNvPr id="174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965F8-F516-4C80-941A-2F82453467D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6237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3100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48634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59096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5413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1076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0430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1640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5858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5994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614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4668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5BE1D0-9B7A-49F8-8FE5-7E3739A6627B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CF28CBD-3D39-49F0-8048-7013CD97D4E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Autorem materiálu a všech jeho částí, není-li uvedeno jinak, je Ing. Petra Andrlová</a:t>
            </a:r>
          </a:p>
        </p:txBody>
      </p:sp>
      <p:pic>
        <p:nvPicPr>
          <p:cNvPr id="5123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5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5126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5127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6" name="Rectangle 116"/>
          <p:cNvSpPr>
            <a:spLocks noChangeArrowheads="1"/>
          </p:cNvSpPr>
          <p:nvPr/>
        </p:nvSpPr>
        <p:spPr bwMode="auto">
          <a:xfrm>
            <a:off x="395288" y="2004509"/>
            <a:ext cx="8497887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sz="1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1200" b="1" dirty="0" smtClean="0"/>
              <a:t>Sada č. XIII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XIII_AJ, DUM </a:t>
            </a:r>
            <a:r>
              <a:rPr lang="cs-CZ" sz="1200" b="1" dirty="0" smtClean="0"/>
              <a:t>č.3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Anglický jazyk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Název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cs-CZ" sz="1200" b="1" dirty="0" err="1" smtClean="0">
                <a:latin typeface="Arial" pitchFamily="34" charset="0"/>
                <a:cs typeface="Arial" pitchFamily="34" charset="0"/>
              </a:rPr>
              <a:t>Irregular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b="1" dirty="0" err="1" smtClean="0">
                <a:latin typeface="Arial" pitchFamily="34" charset="0"/>
                <a:cs typeface="Arial" pitchFamily="34" charset="0"/>
              </a:rPr>
              <a:t>Verbs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b="1" dirty="0" err="1" smtClean="0">
                <a:latin typeface="Arial" pitchFamily="34" charset="0"/>
                <a:cs typeface="Arial" pitchFamily="34" charset="0"/>
              </a:rPr>
              <a:t>Activities</a:t>
            </a:r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Autor: Ing. Petra Andrlová</a:t>
            </a:r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Stručná anotace: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Cvičení s nepravidelnými slovesy – křížovka, osmisměrka, spojování sloves, překlad sloves, přehazování písmen ve slovesech</a:t>
            </a:r>
            <a:endParaRPr lang="cs-CZ" sz="1200" b="1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Metodické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zhodnocení: Aktivita určená pro žáky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šestých ročníků, pilotáž dne 24.4.2012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ve třídě 7.D</a:t>
            </a:r>
            <a:endParaRPr lang="cs-CZ" sz="1200" b="1" dirty="0">
              <a:latin typeface="Arial" pitchFamily="34" charset="0"/>
              <a:cs typeface="Arial" pitchFamily="34" charset="0"/>
            </a:endParaRP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365204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Write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right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72216062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LOSE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PAY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RIDE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RING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TAKE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THINK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WAKE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WEAR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WIN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WRITE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6455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Write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right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61449006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LOSE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PAY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RIDE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RING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TAKE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THINK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WAKE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WEAR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WIN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WRITE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LOST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PAID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RODE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RANG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TOOK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THOUGHT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WOKE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WORE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WROTE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429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What´s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/>
              <a:t>I</a:t>
            </a:r>
            <a:r>
              <a:rPr lang="cs-CZ" sz="2000" dirty="0" err="1" smtClean="0"/>
              <a:t>rregular</a:t>
            </a:r>
            <a:r>
              <a:rPr lang="cs-CZ" sz="2000" dirty="0" smtClean="0"/>
              <a:t> Verb?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4934035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UACGHT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LEFL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TFLE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OOURSTNDED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TWRHE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GNSA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ELNTRA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DIH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ELDH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EERW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4298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What´s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/>
              <a:t>I</a:t>
            </a:r>
            <a:r>
              <a:rPr lang="cs-CZ" sz="2000" dirty="0" err="1" smtClean="0"/>
              <a:t>rregular</a:t>
            </a:r>
            <a:r>
              <a:rPr lang="cs-CZ" sz="2000" dirty="0" smtClean="0"/>
              <a:t> Verb?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0197812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UACGHT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LEFL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TFLE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OOURSTNDED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TWRHE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GNSA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ELNTRA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DIH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ELDH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EERW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CAUGHT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FELL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FELT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UNDERSTOOD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THREW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SANG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LEARNT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HID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HELD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WERE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6030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3079590"/>
              </p:ext>
            </p:extLst>
          </p:nvPr>
        </p:nvGraphicFramePr>
        <p:xfrm>
          <a:off x="827584" y="1700808"/>
          <a:ext cx="4176468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6078"/>
                <a:gridCol w="696078"/>
                <a:gridCol w="696078"/>
                <a:gridCol w="696078"/>
                <a:gridCol w="696078"/>
                <a:gridCol w="696078"/>
              </a:tblGrid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2411760" y="5085184"/>
            <a:ext cx="2880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 smtClean="0"/>
              <a:t>secretword</a:t>
            </a:r>
            <a:endParaRPr lang="cs-CZ" sz="1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148064" y="1628800"/>
            <a:ext cx="352839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 smtClean="0"/>
              <a:t>Simple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“do“.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“</a:t>
            </a:r>
            <a:r>
              <a:rPr lang="cs-CZ" sz="1600" dirty="0" err="1" smtClean="0"/>
              <a:t>draw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“go“.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get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buy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leave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break</a:t>
            </a:r>
            <a:r>
              <a:rPr lang="cs-CZ" sz="1600" dirty="0" smtClean="0"/>
              <a:t>“.</a:t>
            </a:r>
            <a:endParaRPr lang="cs-CZ" sz="1600" dirty="0"/>
          </a:p>
          <a:p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AutoNum type="arabicPeriod"/>
            </a:pP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xmlns="" val="67223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4749057"/>
              </p:ext>
            </p:extLst>
          </p:nvPr>
        </p:nvGraphicFramePr>
        <p:xfrm>
          <a:off x="827584" y="1700808"/>
          <a:ext cx="4176468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6078"/>
                <a:gridCol w="696078"/>
                <a:gridCol w="696078"/>
                <a:gridCol w="696078"/>
                <a:gridCol w="696078"/>
                <a:gridCol w="696078"/>
              </a:tblGrid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G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281501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2411760" y="5085184"/>
            <a:ext cx="2880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 smtClean="0"/>
              <a:t>secretword</a:t>
            </a:r>
            <a:endParaRPr lang="cs-CZ" sz="1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148064" y="1628800"/>
            <a:ext cx="352839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 smtClean="0"/>
              <a:t>Simple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“do“.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“</a:t>
            </a:r>
            <a:r>
              <a:rPr lang="cs-CZ" sz="1600" dirty="0" err="1" smtClean="0"/>
              <a:t>draw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“go“.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get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buy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leave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be</a:t>
            </a:r>
            <a:r>
              <a:rPr lang="cs-CZ" sz="1600" dirty="0" smtClean="0"/>
              <a:t>“.</a:t>
            </a:r>
          </a:p>
          <a:p>
            <a:pPr marL="228600" indent="-228600">
              <a:lnSpc>
                <a:spcPct val="150000"/>
              </a:lnSpc>
              <a:buFontTx/>
              <a:buAutoNum type="arabicPeriod"/>
            </a:pPr>
            <a:r>
              <a:rPr lang="cs-CZ" sz="1600" dirty="0" smtClean="0"/>
              <a:t>Past </a:t>
            </a:r>
            <a:r>
              <a:rPr lang="cs-CZ" sz="1600" dirty="0" err="1"/>
              <a:t>Simple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smtClean="0"/>
              <a:t>“</a:t>
            </a:r>
            <a:r>
              <a:rPr lang="cs-CZ" sz="1600" dirty="0" err="1" smtClean="0"/>
              <a:t>break</a:t>
            </a:r>
            <a:r>
              <a:rPr lang="cs-CZ" sz="1600" dirty="0" smtClean="0"/>
              <a:t>“.</a:t>
            </a:r>
            <a:endParaRPr lang="cs-CZ" sz="1600" dirty="0"/>
          </a:p>
          <a:p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FontTx/>
              <a:buAutoNum type="arabicPeriod"/>
            </a:pPr>
            <a:endParaRPr lang="cs-CZ" sz="1000" dirty="0"/>
          </a:p>
          <a:p>
            <a:pPr marL="228600" indent="-228600">
              <a:buAutoNum type="arabicPeriod"/>
            </a:pP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xmlns="" val="402237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Find</a:t>
            </a:r>
            <a:r>
              <a:rPr lang="cs-CZ" sz="2000" dirty="0" smtClean="0"/>
              <a:t> 12 </a:t>
            </a:r>
            <a:r>
              <a:rPr lang="cs-CZ" sz="2000" dirty="0" err="1" smtClean="0"/>
              <a:t>Irregular</a:t>
            </a:r>
            <a:r>
              <a:rPr lang="cs-CZ" sz="2000" dirty="0"/>
              <a:t> </a:t>
            </a:r>
            <a:r>
              <a:rPr lang="cs-CZ" sz="2000" dirty="0" err="1" smtClean="0"/>
              <a:t>Verbs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69466100"/>
              </p:ext>
            </p:extLst>
          </p:nvPr>
        </p:nvGraphicFramePr>
        <p:xfrm>
          <a:off x="1009650" y="1806575"/>
          <a:ext cx="71247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B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C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M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I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I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C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U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B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W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S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K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S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W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P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U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X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N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B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V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G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W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N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F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M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S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I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Y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Z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U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G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M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N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K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K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P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C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V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J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N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S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I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M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A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D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I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G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P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O</a:t>
                      </a:r>
                      <a:endParaRPr lang="cs-CZ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693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Find</a:t>
            </a:r>
            <a:r>
              <a:rPr lang="cs-CZ" sz="2000" dirty="0" smtClean="0"/>
              <a:t> 12 </a:t>
            </a:r>
            <a:r>
              <a:rPr lang="cs-CZ" sz="2000" dirty="0" err="1" smtClean="0"/>
              <a:t>Irregular</a:t>
            </a:r>
            <a:r>
              <a:rPr lang="cs-CZ" sz="2000" dirty="0"/>
              <a:t> </a:t>
            </a:r>
            <a:r>
              <a:rPr lang="cs-CZ" sz="2000" dirty="0" err="1" smtClean="0"/>
              <a:t>Verbs</a:t>
            </a:r>
            <a:endParaRPr lang="cs-CZ" sz="20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1381632"/>
              </p:ext>
            </p:extLst>
          </p:nvPr>
        </p:nvGraphicFramePr>
        <p:xfrm>
          <a:off x="1009650" y="1806575"/>
          <a:ext cx="71247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  <a:gridCol w="7124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W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W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7706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Match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Infinitives</a:t>
            </a:r>
            <a:r>
              <a:rPr lang="cs-CZ" sz="2000" dirty="0" smtClean="0"/>
              <a:t> and </a:t>
            </a:r>
            <a:r>
              <a:rPr lang="cs-CZ" sz="2000" dirty="0" err="1" smtClean="0"/>
              <a:t>the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 </a:t>
            </a:r>
            <a:r>
              <a:rPr lang="cs-CZ" sz="2000" dirty="0" err="1" smtClean="0"/>
              <a:t>Forms</a:t>
            </a:r>
            <a:r>
              <a:rPr lang="cs-CZ" sz="2000" dirty="0" smtClean="0"/>
              <a:t>.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22888293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6366"/>
                <a:gridCol w="3418334"/>
              </a:tblGrid>
              <a:tr h="3708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SAY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SELL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SPEAK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SMELL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SPELL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SIT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SEND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SPEND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STEAL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STOLE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SAID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SENT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SAW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SOLD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SPENT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SMELT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SPOKE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SPELT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080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Match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Infinitives</a:t>
            </a:r>
            <a:r>
              <a:rPr lang="cs-CZ" sz="2000" dirty="0" smtClean="0"/>
              <a:t> and </a:t>
            </a:r>
            <a:r>
              <a:rPr lang="cs-CZ" sz="2000" dirty="0" err="1" smtClean="0"/>
              <a:t>the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 </a:t>
            </a:r>
            <a:r>
              <a:rPr lang="cs-CZ" sz="2000" dirty="0" err="1" smtClean="0"/>
              <a:t>Forms</a:t>
            </a:r>
            <a:r>
              <a:rPr lang="cs-CZ" sz="2000" dirty="0" smtClean="0"/>
              <a:t>.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3272040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6366"/>
                <a:gridCol w="3418334"/>
              </a:tblGrid>
              <a:tr h="3708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SAY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SELL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SPEAK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SMELL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SPELL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SIT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SEND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SPEND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STEAL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STOLE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SAID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SENT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SAW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SOLD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SPENT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SMELT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SPOKE</a:t>
                      </a:r>
                      <a:endParaRPr lang="cs-CZ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dirty="0" smtClean="0"/>
                        <a:t>SPELT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Přímá spojnice 4"/>
          <p:cNvCxnSpPr/>
          <p:nvPr/>
        </p:nvCxnSpPr>
        <p:spPr>
          <a:xfrm>
            <a:off x="3203848" y="2060848"/>
            <a:ext cx="2808312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03848" y="2456892"/>
            <a:ext cx="2808312" cy="1620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3347864" y="2852936"/>
            <a:ext cx="2664296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347864" y="3266982"/>
            <a:ext cx="2664296" cy="1602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3203848" y="3717032"/>
            <a:ext cx="2808312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 flipV="1">
            <a:off x="3203848" y="2060848"/>
            <a:ext cx="2952328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 flipV="1">
            <a:off x="3203848" y="3717032"/>
            <a:ext cx="2952328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V="1">
            <a:off x="3347864" y="3356992"/>
            <a:ext cx="2664296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V="1">
            <a:off x="3347864" y="4509120"/>
            <a:ext cx="266429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V="1">
            <a:off x="3347864" y="2456892"/>
            <a:ext cx="2664296" cy="3276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1533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Write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right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49022967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BEGIN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BURN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COST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DRINK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EAT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FIND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FLY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GROW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HEAR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KNOW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46156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Irregular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 err="1" smtClean="0"/>
              <a:t>Write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right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Past </a:t>
            </a:r>
            <a:r>
              <a:rPr lang="cs-CZ" sz="2000" dirty="0" err="1" smtClean="0"/>
              <a:t>Simple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6768950"/>
              </p:ext>
            </p:extLst>
          </p:nvPr>
        </p:nvGraphicFramePr>
        <p:xfrm>
          <a:off x="1009650" y="1806575"/>
          <a:ext cx="71247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4358"/>
                <a:gridCol w="3490342"/>
              </a:tblGrid>
              <a:tr h="3708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BEGIN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BURN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COST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DRINK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EAT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FIND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FLY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GROW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HEAR</a:t>
                      </a:r>
                      <a:endParaRPr lang="cs-CZ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KNOW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BEGAN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BURNT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COST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DRANK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ATE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FOUND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FLEW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GREW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HEARD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dirty="0" smtClean="0"/>
                        <a:t>KNEW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85336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pring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Konstrukční motiv</Template>
  <TotalTime>459</TotalTime>
  <Words>624</Words>
  <Application>Microsoft Office PowerPoint</Application>
  <PresentationFormat>Předvádění na obrazovce (4:3)</PresentationFormat>
  <Paragraphs>417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systému Office</vt:lpstr>
      <vt:lpstr>Spring</vt:lpstr>
      <vt:lpstr>Snímek 1</vt:lpstr>
      <vt:lpstr>Irregular Verbs Activities</vt:lpstr>
      <vt:lpstr>Irregular Verbs Activities</vt:lpstr>
      <vt:lpstr>Irregular Verbs Activities Find 12 Irregular Verbs.</vt:lpstr>
      <vt:lpstr>Irregular Verbs Activities Find 12 Irregular Verbs</vt:lpstr>
      <vt:lpstr>Irregular Verbs Activities Match the Infinitives and the Past Simple Forms.</vt:lpstr>
      <vt:lpstr>Irregular Verbs Activities Match the Infinitives and the Past Simple Forms.</vt:lpstr>
      <vt:lpstr>Irregular Verbs Activities Write the right form of Past Simple.</vt:lpstr>
      <vt:lpstr>Irregular Verbs Activities Write the right form of Past Simple.</vt:lpstr>
      <vt:lpstr>Irregular Verbs Activities Write the right form of Past Simple.</vt:lpstr>
      <vt:lpstr>Irregular Verbs Activities Write the right form of Past Simple.</vt:lpstr>
      <vt:lpstr>Irregular Verbs Activities What´s the Irregular Verb?</vt:lpstr>
      <vt:lpstr>Irregular Verbs Activities What´s the Irregular Verb?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53</cp:revision>
  <dcterms:created xsi:type="dcterms:W3CDTF">2012-04-05T08:04:55Z</dcterms:created>
  <dcterms:modified xsi:type="dcterms:W3CDTF">2012-05-07T09:28:16Z</dcterms:modified>
</cp:coreProperties>
</file>