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9" r:id="rId3"/>
    <p:sldId id="260" r:id="rId4"/>
    <p:sldId id="261" r:id="rId5"/>
    <p:sldId id="265" r:id="rId6"/>
    <p:sldId id="266" r:id="rId7"/>
    <p:sldId id="258" r:id="rId8"/>
    <p:sldId id="263" r:id="rId9"/>
    <p:sldId id="262" r:id="rId10"/>
    <p:sldId id="267" r:id="rId11"/>
    <p:sldId id="269" r:id="rId12"/>
    <p:sldId id="268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FFCCFF"/>
    <a:srgbClr val="FF99FF"/>
    <a:srgbClr val="FF00FF"/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E076330-BE2B-4E74-85A2-29C9CB75411D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E56D2BE-4226-418F-AB8C-732D845369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56D2BE-4226-418F-AB8C-732D8453699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56D2BE-4226-418F-AB8C-732D8453699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56D2BE-4226-418F-AB8C-732D8453699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56D2BE-4226-418F-AB8C-732D8453699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56D2BE-4226-418F-AB8C-732D8453699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56D2BE-4226-418F-AB8C-732D8453699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56D2BE-4226-418F-AB8C-732D8453699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56D2BE-4226-418F-AB8C-732D8453699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56D2BE-4226-418F-AB8C-732D8453699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56D2BE-4226-418F-AB8C-732D8453699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56D2BE-4226-418F-AB8C-732D8453699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01254-EB64-4E0D-9D29-E5253FE066E0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81DB0-B2DC-49B2-9AF6-E02CA06042C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4B44A-2BAD-4577-ADEE-20029AEACA0E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C766C-4605-4074-A055-502BDDE81C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B087-6E31-4D0A-9EFC-FA6417501534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C30FE-D59E-47E7-B1FD-F6DF2B9400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7273E-66A5-414D-B15E-D185A5E06D6F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C68FA-87D3-4394-8764-F14E728B0F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1C2EF-58B7-4BDD-A94D-AD1AE8BF4870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C3A55-9620-4A9C-AFD2-9EE0234C6E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771AA-ED61-4351-9A82-77D4D5585484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75588-0746-4A8F-8E92-D2ED2A92CF5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7A0AA-C832-4BFA-9FCC-CF95B8C8ED76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25773-8C54-469D-8691-B366A56852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AD3395-B679-46A3-86C7-225FC132054B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6B250-F183-4497-B535-976867113C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1C47C-B823-4D4B-AC9E-E02814BD1108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095A3-04C1-42B9-B3B7-02F0D1591AC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4EC7C-3167-451A-AACB-2497EBAD96BE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F3A2B-1471-440C-B03D-9F1DA3ABDC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4CC14-D364-4587-AF95-E74290267393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12786-53C4-4DFF-A382-526A7FA3F97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58CCA27-2081-4C04-9BE0-6C5470E11C0B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DA74FE5-7993-4DEC-A710-34981AEFD2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Soubor:Greek_hoplite.png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pic>
        <p:nvPicPr>
          <p:cNvPr id="14338" name="Obrázek 1" descr="logolinkII_bar.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25" y="4714875"/>
            <a:ext cx="5762625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>
              <a:latin typeface="Calibri" pitchFamily="34" charset="0"/>
            </a:endParaRPr>
          </a:p>
        </p:txBody>
      </p:sp>
      <p:sp>
        <p:nvSpPr>
          <p:cNvPr id="14340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cs-CZ">
              <a:latin typeface="Calibri" pitchFamily="34" charset="0"/>
            </a:endParaRPr>
          </a:p>
        </p:txBody>
      </p:sp>
      <p:sp>
        <p:nvSpPr>
          <p:cNvPr id="14341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>
              <a:latin typeface="Calibri" pitchFamily="34" charset="0"/>
            </a:endParaRPr>
          </a:p>
        </p:txBody>
      </p:sp>
      <p:pic>
        <p:nvPicPr>
          <p:cNvPr id="14342" name="Picture 63" descr="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86188" y="0"/>
            <a:ext cx="658812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Rectangle 64"/>
          <p:cNvSpPr>
            <a:spLocks noChangeArrowheads="1"/>
          </p:cNvSpPr>
          <p:nvPr/>
        </p:nvSpPr>
        <p:spPr bwMode="auto">
          <a:xfrm>
            <a:off x="571500" y="717550"/>
            <a:ext cx="69135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cs-CZ" sz="1400" b="1">
                <a:cs typeface="Arial" charset="0"/>
              </a:rPr>
              <a:t>Tento materiál byl vytvořen v rámci projektu  Operačního programu Vzdělávání pro konkurenceschopnost</a:t>
            </a:r>
            <a:r>
              <a:rPr lang="cs-CZ" sz="1400" b="1"/>
              <a:t>.</a:t>
            </a:r>
          </a:p>
        </p:txBody>
      </p:sp>
      <p:graphicFrame>
        <p:nvGraphicFramePr>
          <p:cNvPr id="14363" name="Group 27"/>
          <p:cNvGraphicFramePr>
            <a:graphicFrameLocks noGrp="1"/>
          </p:cNvGraphicFramePr>
          <p:nvPr/>
        </p:nvGraphicFramePr>
        <p:xfrm>
          <a:off x="571500" y="1214438"/>
          <a:ext cx="6837363" cy="1219200"/>
        </p:xfrm>
        <a:graphic>
          <a:graphicData uri="http://schemas.openxmlformats.org/drawingml/2006/table">
            <a:tbl>
              <a:tblPr/>
              <a:tblGrid>
                <a:gridCol w="2243138"/>
                <a:gridCol w="4594225"/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Projekt MŠMT ČR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EU PENÍZE ŠKOLÁM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Číslo projektu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CZ.1.07/1.4.00/21.2146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Název projektu školy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Inovace ve vzdělávání na naší škole ZŠ Studánka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Šablona  III/2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Inovace a zkvalitnění výuky prostřednictvím ICT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61" name="Rectangle 116"/>
          <p:cNvSpPr>
            <a:spLocks noChangeArrowheads="1"/>
          </p:cNvSpPr>
          <p:nvPr/>
        </p:nvSpPr>
        <p:spPr bwMode="auto">
          <a:xfrm>
            <a:off x="646113" y="2447528"/>
            <a:ext cx="8497887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cs-CZ" sz="1400" b="1" dirty="0">
                <a:cs typeface="Arial" charset="0"/>
              </a:rPr>
              <a:t>SADA č. </a:t>
            </a:r>
            <a:r>
              <a:rPr lang="cs-CZ" sz="1400" b="1" dirty="0" smtClean="0">
                <a:cs typeface="Arial" charset="0"/>
              </a:rPr>
              <a:t>IX</a:t>
            </a:r>
            <a:endParaRPr lang="cs-CZ" sz="1400" b="1" dirty="0">
              <a:cs typeface="Arial" charset="0"/>
            </a:endParaRPr>
          </a:p>
          <a:p>
            <a:r>
              <a:rPr lang="cs-CZ" sz="1400" b="1" dirty="0" smtClean="0">
                <a:cs typeface="Arial" charset="0"/>
              </a:rPr>
              <a:t>                                         Identifikátor</a:t>
            </a:r>
            <a:r>
              <a:rPr lang="cs-CZ" sz="1400" b="1" dirty="0">
                <a:cs typeface="Arial" charset="0"/>
              </a:rPr>
              <a:t>: </a:t>
            </a:r>
            <a:r>
              <a:rPr lang="cs-CZ" sz="1400" b="1" dirty="0" smtClean="0"/>
              <a:t>VY_32_INOVACE_SADA </a:t>
            </a:r>
            <a:r>
              <a:rPr lang="cs-CZ" sz="1400" b="1" dirty="0" smtClean="0"/>
              <a:t>IX_D</a:t>
            </a:r>
            <a:r>
              <a:rPr lang="cs-CZ" sz="1400" b="1" dirty="0" smtClean="0"/>
              <a:t>, DUM 11</a:t>
            </a:r>
            <a:endParaRPr lang="cs-CZ" sz="1400" b="1" dirty="0">
              <a:cs typeface="Arial" charset="0"/>
            </a:endParaRPr>
          </a:p>
          <a:p>
            <a:pPr algn="ctr"/>
            <a:r>
              <a:rPr lang="cs-CZ" sz="1400" b="1" dirty="0">
                <a:cs typeface="Arial" charset="0"/>
              </a:rPr>
              <a:t>Vzdělávací oblast: Člověk a společnost</a:t>
            </a:r>
          </a:p>
          <a:p>
            <a:pPr algn="ctr"/>
            <a:r>
              <a:rPr lang="cs-CZ" sz="1400" b="1" dirty="0">
                <a:cs typeface="Arial" charset="0"/>
              </a:rPr>
              <a:t>Vzdělávací obor: Dějepis</a:t>
            </a:r>
          </a:p>
          <a:p>
            <a:pPr algn="ctr"/>
            <a:endParaRPr lang="cs-CZ" sz="1400" dirty="0"/>
          </a:p>
          <a:p>
            <a:r>
              <a:rPr lang="cs-CZ" sz="1400" b="1" dirty="0">
                <a:cs typeface="Arial" charset="0"/>
              </a:rPr>
              <a:t>Název: Starověké Řecko - Sparta</a:t>
            </a:r>
            <a:endParaRPr lang="cs-CZ" sz="1400" dirty="0">
              <a:cs typeface="Arial" charset="0"/>
            </a:endParaRPr>
          </a:p>
          <a:p>
            <a:r>
              <a:rPr lang="cs-CZ" sz="1400" b="1" dirty="0">
                <a:cs typeface="Arial" charset="0"/>
              </a:rPr>
              <a:t>Autor: Mgr. Soňa Jarošová</a:t>
            </a:r>
            <a:endParaRPr lang="cs-CZ" sz="1400" dirty="0">
              <a:cs typeface="Arial" charset="0"/>
            </a:endParaRPr>
          </a:p>
          <a:p>
            <a:r>
              <a:rPr lang="cs-CZ" sz="1400" b="1" dirty="0">
                <a:cs typeface="Arial" charset="0"/>
              </a:rPr>
              <a:t>Stručná anotace: Zopakování učiva o řeckých městských státech (Sparta)</a:t>
            </a:r>
          </a:p>
          <a:p>
            <a:r>
              <a:rPr lang="cs-CZ" sz="1400" b="1" dirty="0">
                <a:cs typeface="Arial" charset="0"/>
              </a:rPr>
              <a:t>Metodické zhodnocení: Aktivita určená pro žáky sedmých ročníků – pilotáž dne 26.9.2011 v 7.A</a:t>
            </a:r>
          </a:p>
          <a:p>
            <a:endParaRPr lang="cs-CZ" b="1" dirty="0">
              <a:solidFill>
                <a:srgbClr val="FF3300"/>
              </a:solidFill>
            </a:endParaRPr>
          </a:p>
          <a:p>
            <a:endParaRPr lang="cs-CZ" b="1" dirty="0"/>
          </a:p>
          <a:p>
            <a:endParaRPr lang="cs-CZ" b="1" dirty="0"/>
          </a:p>
          <a:p>
            <a:endParaRPr lang="cs-CZ" b="1" dirty="0">
              <a:latin typeface="Calibri" pitchFamily="34" charset="0"/>
            </a:endParaRPr>
          </a:p>
          <a:p>
            <a:endParaRPr lang="cs-CZ" b="1" dirty="0">
              <a:latin typeface="Calibri" pitchFamily="34" charset="0"/>
            </a:endParaRPr>
          </a:p>
          <a:p>
            <a:endParaRPr lang="cs-CZ" b="1" dirty="0">
              <a:latin typeface="Calibri" pitchFamily="34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b="1" smtClean="0"/>
              <a:t>Výchova chlapců</a:t>
            </a:r>
            <a:endParaRPr lang="cs-CZ" sz="3600" smtClean="0"/>
          </a:p>
        </p:txBody>
      </p:sp>
      <p:sp>
        <p:nvSpPr>
          <p:cNvPr id="2457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do 7 let – u rodičů</a:t>
            </a:r>
          </a:p>
          <a:p>
            <a:pPr eaLnBrk="1" hangingPunct="1"/>
            <a:r>
              <a:rPr lang="cs-CZ" smtClean="0"/>
              <a:t>od 7 let – společná výchova pod dozorem státu, pryč od rodiny</a:t>
            </a:r>
          </a:p>
          <a:p>
            <a:pPr eaLnBrk="1" hangingPunct="1"/>
            <a:r>
              <a:rPr lang="cs-CZ" smtClean="0"/>
              <a:t>od 20 let – zařazeni do vojenských oddílů</a:t>
            </a:r>
          </a:p>
          <a:p>
            <a:pPr eaLnBrk="1" hangingPunct="1"/>
            <a:r>
              <a:rPr lang="cs-CZ" smtClean="0"/>
              <a:t>od 30 let – plnoprávní občané, služba v armádě</a:t>
            </a:r>
          </a:p>
        </p:txBody>
      </p:sp>
      <p:sp>
        <p:nvSpPr>
          <p:cNvPr id="24579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pic>
        <p:nvPicPr>
          <p:cNvPr id="27660" name="Picture 12" descr="Greek_hopli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836613"/>
            <a:ext cx="4168775" cy="3362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smtClean="0"/>
              <a:t>Citace</a:t>
            </a:r>
          </a:p>
        </p:txBody>
      </p:sp>
      <p:sp>
        <p:nvSpPr>
          <p:cNvPr id="25605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000" b="1" smtClean="0"/>
              <a:t>Hoplit (spartský voják) </a:t>
            </a:r>
            <a:r>
              <a:rPr lang="en-US" sz="2000" b="1" smtClean="0">
                <a:cs typeface="Arial" charset="0"/>
              </a:rPr>
              <a:t>[</a:t>
            </a:r>
            <a:r>
              <a:rPr lang="cs-CZ" sz="2000" b="1" smtClean="0">
                <a:cs typeface="Arial" charset="0"/>
              </a:rPr>
              <a:t>cit. 2011-15-09</a:t>
            </a:r>
            <a:r>
              <a:rPr lang="en-US" sz="2000" b="1" smtClean="0">
                <a:cs typeface="Arial" charset="0"/>
              </a:rPr>
              <a:t>]</a:t>
            </a:r>
            <a:r>
              <a:rPr lang="cs-CZ" sz="2000" b="1" smtClean="0">
                <a:cs typeface="Arial" charset="0"/>
              </a:rPr>
              <a:t> – dostupný pod licencí Public domain na www - </a:t>
            </a:r>
            <a:r>
              <a:rPr lang="cs-CZ" sz="2000" smtClean="0">
                <a:hlinkClick r:id="rId3"/>
              </a:rPr>
              <a:t>http://cs.wikipedia.org/wiki/Soubor:Greek_hoplite.png</a:t>
            </a:r>
            <a:endParaRPr lang="cs-CZ" sz="2000" smtClean="0"/>
          </a:p>
          <a:p>
            <a:pPr>
              <a:buFont typeface="Arial" charset="0"/>
              <a:buNone/>
            </a:pPr>
            <a:endParaRPr lang="cs-CZ" sz="2000" smtClean="0"/>
          </a:p>
          <a:p>
            <a:pPr>
              <a:buFont typeface="Arial" charset="0"/>
              <a:buNone/>
            </a:pPr>
            <a:endParaRPr lang="cs-CZ" sz="2000" smtClean="0"/>
          </a:p>
        </p:txBody>
      </p:sp>
      <p:sp>
        <p:nvSpPr>
          <p:cNvPr id="25606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pPr eaLnBrk="1" hangingPunct="1"/>
            <a:r>
              <a:rPr lang="cs-CZ" sz="3600" b="1" smtClean="0"/>
              <a:t>Starověké Řecko - Sparta</a:t>
            </a:r>
          </a:p>
        </p:txBody>
      </p:sp>
      <p:graphicFrame>
        <p:nvGraphicFramePr>
          <p:cNvPr id="16751" name="Group 367"/>
          <p:cNvGraphicFramePr>
            <a:graphicFrameLocks noGrp="1"/>
          </p:cNvGraphicFramePr>
          <p:nvPr/>
        </p:nvGraphicFramePr>
        <p:xfrm>
          <a:off x="0" y="1000125"/>
          <a:ext cx="9144000" cy="5145088"/>
        </p:xfrm>
        <a:graphic>
          <a:graphicData uri="http://schemas.openxmlformats.org/drawingml/2006/table">
            <a:tbl>
              <a:tblPr/>
              <a:tblGrid>
                <a:gridCol w="652463"/>
                <a:gridCol w="654050"/>
                <a:gridCol w="652462"/>
                <a:gridCol w="654050"/>
                <a:gridCol w="652463"/>
                <a:gridCol w="654050"/>
                <a:gridCol w="652462"/>
                <a:gridCol w="652463"/>
                <a:gridCol w="654050"/>
                <a:gridCol w="652462"/>
                <a:gridCol w="654050"/>
                <a:gridCol w="652463"/>
                <a:gridCol w="654050"/>
                <a:gridCol w="652462"/>
              </a:tblGrid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Ř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É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Ě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11.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12.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É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13.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14.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15.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Á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16.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17.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Y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717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Zástupný symbol pro obsah 2"/>
          <p:cNvSpPr>
            <a:spLocks noGrp="1"/>
          </p:cNvSpPr>
          <p:nvPr>
            <p:ph idx="1"/>
          </p:nvPr>
        </p:nvSpPr>
        <p:spPr>
          <a:xfrm>
            <a:off x="457200" y="571500"/>
            <a:ext cx="8686800" cy="614362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cs-CZ" sz="2000" b="1" smtClean="0"/>
              <a:t>Legenda: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000" smtClean="0"/>
              <a:t>čínský vynález (dvě slova)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000" smtClean="0"/>
              <a:t>egyptské písmo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000" smtClean="0"/>
              <a:t>vojenský trest (poprava každého 10. vojáka)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000" smtClean="0"/>
              <a:t>posvátný pahorek v Řecku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000" smtClean="0"/>
              <a:t>autor Illiady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000" smtClean="0"/>
              <a:t>nejstarší obyvatelé Mezopotámie (osídlili Jih na přelomu 4. a 3. tis. př. n. l.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000" smtClean="0"/>
              <a:t>polis (dvě slova)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000" smtClean="0"/>
              <a:t>zrušil dlužní otroctví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000" smtClean="0"/>
              <a:t>město na pobřeží Malé Asie (Illión)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000" smtClean="0"/>
              <a:t>materiál, na který se psalo v Egyptě (pozpátku)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000" smtClean="0"/>
              <a:t>státník, za jehož vlády Atény nejvíce vzkvétaly (pozpátku)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000" smtClean="0"/>
              <a:t>bůh podsvětí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000" smtClean="0"/>
              <a:t>výpravná báseň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000" smtClean="0"/>
              <a:t>otroci vycvičení pro zápas (pozpátku)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000" smtClean="0"/>
              <a:t>schránka k uložení mumie (pozpátku)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000" smtClean="0"/>
              <a:t>společenské třídy v Indii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000" smtClean="0"/>
              <a:t>sídlo řeckých bohů</a:t>
            </a:r>
          </a:p>
        </p:txBody>
      </p:sp>
      <p:sp>
        <p:nvSpPr>
          <p:cNvPr id="17410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algn="ctr" eaLnBrk="1" hangingPunct="1">
              <a:buFont typeface="Arial" charset="0"/>
              <a:buNone/>
            </a:pPr>
            <a:r>
              <a:rPr lang="cs-CZ" b="1" smtClean="0"/>
              <a:t>SPARTA</a:t>
            </a:r>
          </a:p>
          <a:p>
            <a:pPr algn="ctr" eaLnBrk="1" hangingPunct="1">
              <a:buFont typeface="Arial" charset="0"/>
              <a:buNone/>
            </a:pPr>
            <a:endParaRPr lang="cs-CZ" b="1" smtClean="0"/>
          </a:p>
          <a:p>
            <a:pPr algn="ctr" eaLnBrk="1" hangingPunct="1">
              <a:buFont typeface="Arial" charset="0"/>
              <a:buNone/>
            </a:pPr>
            <a:endParaRPr lang="cs-CZ" sz="1600" b="1" smtClean="0"/>
          </a:p>
          <a:p>
            <a:pPr algn="ctr" eaLnBrk="1" hangingPunct="1">
              <a:buFont typeface="Arial" charset="0"/>
              <a:buNone/>
            </a:pPr>
            <a:endParaRPr lang="cs-CZ" sz="1600" b="1" smtClean="0"/>
          </a:p>
          <a:p>
            <a:pPr algn="ctr" eaLnBrk="1" hangingPunct="1">
              <a:buFont typeface="Arial" charset="0"/>
              <a:buNone/>
            </a:pPr>
            <a:endParaRPr lang="cs-CZ" sz="1600" b="1" smtClean="0"/>
          </a:p>
          <a:p>
            <a:pPr algn="ctr" eaLnBrk="1" hangingPunct="1">
              <a:buFont typeface="Arial" charset="0"/>
              <a:buNone/>
            </a:pPr>
            <a:r>
              <a:rPr lang="cs-CZ" sz="1600" b="1" smtClean="0"/>
              <a:t>………………………………….</a:t>
            </a:r>
          </a:p>
          <a:p>
            <a:pPr algn="ctr" eaLnBrk="1" hangingPunct="1">
              <a:buFont typeface="Arial" charset="0"/>
              <a:buNone/>
            </a:pPr>
            <a:r>
              <a:rPr lang="cs-CZ" sz="1600" b="1" smtClean="0"/>
              <a:t>poloha (poloostrov)</a:t>
            </a:r>
          </a:p>
        </p:txBody>
      </p:sp>
      <p:sp>
        <p:nvSpPr>
          <p:cNvPr id="18434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cxnSp>
        <p:nvCxnSpPr>
          <p:cNvPr id="8" name="Přímá spojovací šipka 7"/>
          <p:cNvCxnSpPr/>
          <p:nvPr/>
        </p:nvCxnSpPr>
        <p:spPr>
          <a:xfrm rot="5400000">
            <a:off x="4249738" y="3751263"/>
            <a:ext cx="50165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šipka 9"/>
          <p:cNvCxnSpPr/>
          <p:nvPr/>
        </p:nvCxnSpPr>
        <p:spPr>
          <a:xfrm rot="16200000" flipH="1">
            <a:off x="5143500" y="3500438"/>
            <a:ext cx="1571625" cy="1285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šipka 11"/>
          <p:cNvCxnSpPr/>
          <p:nvPr/>
        </p:nvCxnSpPr>
        <p:spPr>
          <a:xfrm>
            <a:off x="5286375" y="3214688"/>
            <a:ext cx="1357313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šipka 13"/>
          <p:cNvCxnSpPr/>
          <p:nvPr/>
        </p:nvCxnSpPr>
        <p:spPr>
          <a:xfrm rot="10800000">
            <a:off x="2500313" y="3214688"/>
            <a:ext cx="1214437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šipka 15"/>
          <p:cNvCxnSpPr/>
          <p:nvPr/>
        </p:nvCxnSpPr>
        <p:spPr>
          <a:xfrm rot="5400000">
            <a:off x="2357438" y="3643313"/>
            <a:ext cx="1571625" cy="1285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šipka 17"/>
          <p:cNvCxnSpPr/>
          <p:nvPr/>
        </p:nvCxnSpPr>
        <p:spPr>
          <a:xfrm rot="16200000" flipV="1">
            <a:off x="4179094" y="2178844"/>
            <a:ext cx="64293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šipka 19"/>
          <p:cNvCxnSpPr/>
          <p:nvPr/>
        </p:nvCxnSpPr>
        <p:spPr>
          <a:xfrm rot="10800000">
            <a:off x="2143125" y="1214438"/>
            <a:ext cx="1714500" cy="14287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šipka 22"/>
          <p:cNvCxnSpPr/>
          <p:nvPr/>
        </p:nvCxnSpPr>
        <p:spPr>
          <a:xfrm rot="5400000" flipH="1" flipV="1">
            <a:off x="5107782" y="1321593"/>
            <a:ext cx="1428750" cy="13573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3" name="Nadpis 1"/>
          <p:cNvSpPr>
            <a:spLocks noGrp="1"/>
          </p:cNvSpPr>
          <p:nvPr>
            <p:ph type="title"/>
          </p:nvPr>
        </p:nvSpPr>
        <p:spPr>
          <a:xfrm>
            <a:off x="214313" y="357188"/>
            <a:ext cx="2857500" cy="857250"/>
          </a:xfrm>
        </p:spPr>
        <p:txBody>
          <a:bodyPr/>
          <a:lstStyle/>
          <a:p>
            <a:pPr eaLnBrk="1" hangingPunct="1"/>
            <a:r>
              <a:rPr lang="cs-CZ" sz="1600" b="1" smtClean="0"/>
              <a:t>………………………………….</a:t>
            </a:r>
            <a:br>
              <a:rPr lang="cs-CZ" sz="1600" b="1" smtClean="0"/>
            </a:br>
            <a:r>
              <a:rPr lang="cs-CZ" sz="1600" b="1" smtClean="0"/>
              <a:t>kmeny, které vytvořily Spartu</a:t>
            </a:r>
          </a:p>
        </p:txBody>
      </p:sp>
      <p:sp>
        <p:nvSpPr>
          <p:cNvPr id="39" name="Nadpis 1"/>
          <p:cNvSpPr txBox="1">
            <a:spLocks/>
          </p:cNvSpPr>
          <p:nvPr/>
        </p:nvSpPr>
        <p:spPr>
          <a:xfrm>
            <a:off x="3286125" y="571500"/>
            <a:ext cx="2214563" cy="8572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………………………………….</a:t>
            </a:r>
            <a:br>
              <a:rPr lang="cs-CZ" sz="1600" b="1" dirty="0">
                <a:latin typeface="+mj-lt"/>
                <a:ea typeface="+mj-ea"/>
                <a:cs typeface="+mj-cs"/>
              </a:rPr>
            </a:br>
            <a:r>
              <a:rPr lang="cs-CZ" sz="1600" b="1" dirty="0">
                <a:latin typeface="+mj-lt"/>
                <a:ea typeface="+mj-ea"/>
                <a:cs typeface="+mj-cs"/>
              </a:rPr>
              <a:t>c</a:t>
            </a:r>
            <a:r>
              <a:rPr lang="cs-CZ" sz="1600" b="1" dirty="0" err="1">
                <a:latin typeface="+mj-lt"/>
                <a:ea typeface="+mj-ea"/>
                <a:cs typeface="+mj-cs"/>
              </a:rPr>
              <a:t>harakteristika</a:t>
            </a:r>
            <a:r>
              <a:rPr lang="cs-CZ" sz="1600" b="1" dirty="0">
                <a:latin typeface="+mj-lt"/>
                <a:ea typeface="+mj-ea"/>
                <a:cs typeface="+mj-cs"/>
              </a:rPr>
              <a:t> státu</a:t>
            </a:r>
          </a:p>
        </p:txBody>
      </p:sp>
      <p:sp>
        <p:nvSpPr>
          <p:cNvPr id="40" name="Nadpis 1"/>
          <p:cNvSpPr txBox="1">
            <a:spLocks/>
          </p:cNvSpPr>
          <p:nvPr/>
        </p:nvSpPr>
        <p:spPr>
          <a:xfrm>
            <a:off x="6286500" y="428625"/>
            <a:ext cx="2214563" cy="8572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………………………………….</a:t>
            </a:r>
            <a:br>
              <a:rPr lang="cs-CZ" sz="1600" b="1" dirty="0">
                <a:latin typeface="+mj-lt"/>
                <a:ea typeface="+mj-ea"/>
                <a:cs typeface="+mj-cs"/>
              </a:rPr>
            </a:br>
            <a:r>
              <a:rPr lang="cs-CZ" sz="1600" b="1" dirty="0">
                <a:latin typeface="+mj-lt"/>
                <a:ea typeface="+mj-ea"/>
                <a:cs typeface="+mj-cs"/>
              </a:rPr>
              <a:t>privilegovaná vrstva obyvatel</a:t>
            </a:r>
          </a:p>
        </p:txBody>
      </p:sp>
      <p:sp>
        <p:nvSpPr>
          <p:cNvPr id="42" name="Nadpis 1"/>
          <p:cNvSpPr txBox="1">
            <a:spLocks/>
          </p:cNvSpPr>
          <p:nvPr/>
        </p:nvSpPr>
        <p:spPr>
          <a:xfrm>
            <a:off x="6715125" y="2928938"/>
            <a:ext cx="2214563" cy="85725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endParaRPr lang="cs-CZ" sz="1600" b="1" dirty="0"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………………………………….</a:t>
            </a:r>
            <a:br>
              <a:rPr lang="cs-CZ" sz="1600" b="1" dirty="0">
                <a:latin typeface="+mj-lt"/>
                <a:ea typeface="+mj-ea"/>
                <a:cs typeface="+mj-cs"/>
              </a:rPr>
            </a:br>
            <a:r>
              <a:rPr lang="cs-CZ" sz="1600" b="1" dirty="0">
                <a:latin typeface="+mj-lt"/>
                <a:ea typeface="+mj-ea"/>
                <a:cs typeface="+mj-cs"/>
              </a:rPr>
              <a:t>bezprávní, nesvobodní, obdělávali půdu Sparťanů, patřili státu</a:t>
            </a:r>
          </a:p>
        </p:txBody>
      </p:sp>
      <p:sp>
        <p:nvSpPr>
          <p:cNvPr id="43" name="Nadpis 1"/>
          <p:cNvSpPr txBox="1">
            <a:spLocks/>
          </p:cNvSpPr>
          <p:nvPr/>
        </p:nvSpPr>
        <p:spPr>
          <a:xfrm>
            <a:off x="6643688" y="4929188"/>
            <a:ext cx="2214562" cy="8572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cs-CZ" sz="1600" b="1" dirty="0"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………………………………….</a:t>
            </a:r>
            <a:br>
              <a:rPr lang="cs-CZ" sz="1600" b="1" dirty="0">
                <a:latin typeface="+mj-lt"/>
                <a:ea typeface="+mj-ea"/>
                <a:cs typeface="+mj-cs"/>
              </a:rPr>
            </a:br>
            <a:r>
              <a:rPr lang="cs-CZ" sz="1600" b="1" dirty="0">
                <a:latin typeface="+mj-lt"/>
                <a:ea typeface="+mj-ea"/>
                <a:cs typeface="+mj-cs"/>
              </a:rPr>
              <a:t>bezprávní, nesvobodní</a:t>
            </a:r>
          </a:p>
        </p:txBody>
      </p:sp>
      <p:sp>
        <p:nvSpPr>
          <p:cNvPr id="44" name="Nadpis 1"/>
          <p:cNvSpPr txBox="1">
            <a:spLocks/>
          </p:cNvSpPr>
          <p:nvPr/>
        </p:nvSpPr>
        <p:spPr>
          <a:xfrm>
            <a:off x="214313" y="2714625"/>
            <a:ext cx="2214562" cy="8572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………………………………….</a:t>
            </a:r>
            <a:br>
              <a:rPr lang="cs-CZ" sz="1600" b="1" dirty="0">
                <a:latin typeface="+mj-lt"/>
                <a:ea typeface="+mj-ea"/>
                <a:cs typeface="+mj-cs"/>
              </a:rPr>
            </a:br>
            <a:r>
              <a:rPr lang="cs-CZ" sz="1600" b="1" dirty="0">
                <a:latin typeface="+mj-lt"/>
                <a:ea typeface="+mj-ea"/>
                <a:cs typeface="+mj-cs"/>
              </a:rPr>
              <a:t>vojenský spolek</a:t>
            </a:r>
          </a:p>
        </p:txBody>
      </p:sp>
      <p:sp>
        <p:nvSpPr>
          <p:cNvPr id="46" name="Nadpis 1"/>
          <p:cNvSpPr txBox="1">
            <a:spLocks/>
          </p:cNvSpPr>
          <p:nvPr/>
        </p:nvSpPr>
        <p:spPr>
          <a:xfrm>
            <a:off x="571500" y="5143500"/>
            <a:ext cx="2214563" cy="8572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………………………………….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typ státu</a:t>
            </a:r>
            <a:br>
              <a:rPr lang="cs-CZ" sz="1600" b="1" dirty="0">
                <a:latin typeface="+mj-lt"/>
                <a:ea typeface="+mj-ea"/>
                <a:cs typeface="+mj-cs"/>
              </a:rPr>
            </a:br>
            <a:endParaRPr lang="cs-CZ" sz="1600" b="1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sp>
        <p:nvSpPr>
          <p:cNvPr id="3" name="Nadpis 1"/>
          <p:cNvSpPr txBox="1">
            <a:spLocks/>
          </p:cNvSpPr>
          <p:nvPr/>
        </p:nvSpPr>
        <p:spPr>
          <a:xfrm>
            <a:off x="457200" y="274638"/>
            <a:ext cx="8229600" cy="79692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Správa státu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357563" y="3214688"/>
            <a:ext cx="2714625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………………………………….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v čele státu, vrchní velitelé armády</a:t>
            </a:r>
            <a:br>
              <a:rPr lang="cs-CZ" sz="1600" b="1" dirty="0">
                <a:latin typeface="+mj-lt"/>
                <a:ea typeface="+mj-ea"/>
                <a:cs typeface="+mj-cs"/>
              </a:rPr>
            </a:br>
            <a:endParaRPr lang="cs-CZ" sz="1600" b="1" dirty="0">
              <a:latin typeface="+mj-lt"/>
              <a:ea typeface="+mj-ea"/>
              <a:cs typeface="+mj-cs"/>
            </a:endParaRPr>
          </a:p>
        </p:txBody>
      </p:sp>
      <p:cxnSp>
        <p:nvCxnSpPr>
          <p:cNvPr id="7" name="Přímá spojovací šipka 6"/>
          <p:cNvCxnSpPr/>
          <p:nvPr/>
        </p:nvCxnSpPr>
        <p:spPr>
          <a:xfrm rot="5400000">
            <a:off x="3607594" y="2178844"/>
            <a:ext cx="178593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šipka 7"/>
          <p:cNvCxnSpPr/>
          <p:nvPr/>
        </p:nvCxnSpPr>
        <p:spPr>
          <a:xfrm rot="16200000" flipH="1">
            <a:off x="4393407" y="2035969"/>
            <a:ext cx="3143250" cy="12144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šipka 10"/>
          <p:cNvCxnSpPr/>
          <p:nvPr/>
        </p:nvCxnSpPr>
        <p:spPr>
          <a:xfrm rot="5400000">
            <a:off x="1428750" y="2214563"/>
            <a:ext cx="3286125" cy="10001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Nadpis 1"/>
          <p:cNvSpPr txBox="1">
            <a:spLocks/>
          </p:cNvSpPr>
          <p:nvPr/>
        </p:nvSpPr>
        <p:spPr>
          <a:xfrm>
            <a:off x="250825" y="4652963"/>
            <a:ext cx="2714625" cy="1143000"/>
          </a:xfrm>
          <a:prstGeom prst="rect">
            <a:avLst/>
          </a:prstGeom>
        </p:spPr>
        <p:txBody>
          <a:bodyPr anchor="ctr">
            <a:normAutofit fontScale="85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sz="1900" b="1" dirty="0">
                <a:latin typeface="+mj-lt"/>
                <a:ea typeface="+mj-ea"/>
                <a:cs typeface="+mj-cs"/>
              </a:rPr>
              <a:t>………………………………….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cs-CZ" sz="1900" b="1" dirty="0">
                <a:latin typeface="+mj-lt"/>
                <a:ea typeface="+mj-ea"/>
                <a:cs typeface="+mj-cs"/>
              </a:rPr>
              <a:t>poradní a soudní moc, 28 starců nad 60 let a 2 králové</a:t>
            </a:r>
            <a:r>
              <a:rPr lang="cs-CZ" sz="1600" b="1" dirty="0">
                <a:latin typeface="+mj-lt"/>
                <a:ea typeface="+mj-ea"/>
                <a:cs typeface="+mj-cs"/>
              </a:rPr>
              <a:t/>
            </a:r>
            <a:br>
              <a:rPr lang="cs-CZ" sz="1600" b="1" dirty="0">
                <a:latin typeface="+mj-lt"/>
                <a:ea typeface="+mj-ea"/>
                <a:cs typeface="+mj-cs"/>
              </a:rPr>
            </a:br>
            <a:endParaRPr lang="cs-CZ" sz="1600" b="1" dirty="0">
              <a:latin typeface="+mj-lt"/>
              <a:ea typeface="+mj-ea"/>
              <a:cs typeface="+mj-cs"/>
            </a:endParaRPr>
          </a:p>
        </p:txBody>
      </p:sp>
      <p:sp>
        <p:nvSpPr>
          <p:cNvPr id="19464" name="Nadpis 1"/>
          <p:cNvSpPr txBox="1">
            <a:spLocks/>
          </p:cNvSpPr>
          <p:nvPr/>
        </p:nvSpPr>
        <p:spPr bwMode="auto">
          <a:xfrm>
            <a:off x="5572125" y="4643438"/>
            <a:ext cx="3286125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600" b="1">
                <a:latin typeface="Calibri" pitchFamily="34" charset="0"/>
              </a:rPr>
              <a:t>…………………….…………………….</a:t>
            </a:r>
          </a:p>
          <a:p>
            <a:pPr algn="ctr"/>
            <a:r>
              <a:rPr lang="cs-CZ" sz="1600" b="1">
                <a:latin typeface="Calibri" pitchFamily="34" charset="0"/>
              </a:rPr>
              <a:t>plnoprávní muži nad 30 let, volili do rady starších úředníky, schvalování zákonů a jiných důlež. rozhodnutí</a:t>
            </a:r>
            <a:br>
              <a:rPr lang="cs-CZ" sz="1600" b="1">
                <a:latin typeface="Calibri" pitchFamily="34" charset="0"/>
              </a:rPr>
            </a:br>
            <a:endParaRPr lang="cs-CZ" sz="1600" b="1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612"/>
          </a:xfrm>
        </p:spPr>
        <p:txBody>
          <a:bodyPr/>
          <a:lstStyle/>
          <a:p>
            <a:pPr eaLnBrk="1" hangingPunct="1"/>
            <a:r>
              <a:rPr lang="cs-CZ" sz="3600" b="1" smtClean="0"/>
              <a:t>Výchova chlapců</a:t>
            </a:r>
          </a:p>
        </p:txBody>
      </p:sp>
      <p:sp>
        <p:nvSpPr>
          <p:cNvPr id="20482" name="Zástupný symbol pro obsah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eaLnBrk="1" hangingPunct="1"/>
            <a:r>
              <a:rPr lang="cs-CZ" smtClean="0"/>
              <a:t>do 7 let - ……………………………..</a:t>
            </a:r>
          </a:p>
          <a:p>
            <a:pPr eaLnBrk="1" hangingPunct="1"/>
            <a:r>
              <a:rPr lang="cs-CZ" smtClean="0"/>
              <a:t>od 7 let - ……………………………..</a:t>
            </a:r>
          </a:p>
          <a:p>
            <a:pPr eaLnBrk="1" hangingPunct="1"/>
            <a:r>
              <a:rPr lang="cs-CZ" smtClean="0"/>
              <a:t>od 20 let - ……………………………</a:t>
            </a:r>
          </a:p>
          <a:p>
            <a:pPr eaLnBrk="1" hangingPunct="1"/>
            <a:r>
              <a:rPr lang="cs-CZ" smtClean="0"/>
              <a:t>od 30 let - …………………………….</a:t>
            </a:r>
          </a:p>
          <a:p>
            <a:pPr eaLnBrk="1" hangingPunct="1"/>
            <a:endParaRPr lang="cs-CZ" smtClean="0"/>
          </a:p>
          <a:p>
            <a:pPr eaLnBrk="1" hangingPunct="1">
              <a:buFont typeface="Arial" charset="0"/>
              <a:buNone/>
            </a:pPr>
            <a:r>
              <a:rPr lang="cs-CZ" smtClean="0"/>
              <a:t>Dívky také podstoupily vojenskou přípravu.</a:t>
            </a:r>
          </a:p>
        </p:txBody>
      </p:sp>
      <p:sp>
        <p:nvSpPr>
          <p:cNvPr id="20483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 smtClean="0"/>
              <a:t>Řešení úkolů</a:t>
            </a:r>
            <a:r>
              <a:rPr lang="cs-CZ" sz="2400" b="1" dirty="0"/>
              <a:t/>
            </a:r>
            <a:br>
              <a:rPr lang="cs-CZ" sz="2400" b="1" dirty="0"/>
            </a:br>
            <a:endParaRPr lang="cs-CZ" sz="2400" b="1" dirty="0"/>
          </a:p>
        </p:txBody>
      </p:sp>
      <p:sp>
        <p:nvSpPr>
          <p:cNvPr id="21506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graphicFrame>
        <p:nvGraphicFramePr>
          <p:cNvPr id="21871" name="Group 367"/>
          <p:cNvGraphicFramePr>
            <a:graphicFrameLocks noGrp="1"/>
          </p:cNvGraphicFramePr>
          <p:nvPr/>
        </p:nvGraphicFramePr>
        <p:xfrm>
          <a:off x="214313" y="928688"/>
          <a:ext cx="8643937" cy="5360988"/>
        </p:xfrm>
        <a:graphic>
          <a:graphicData uri="http://schemas.openxmlformats.org/drawingml/2006/table">
            <a:tbl>
              <a:tblPr/>
              <a:tblGrid>
                <a:gridCol w="617537"/>
                <a:gridCol w="617538"/>
                <a:gridCol w="617537"/>
                <a:gridCol w="617538"/>
                <a:gridCol w="617537"/>
                <a:gridCol w="617538"/>
                <a:gridCol w="615950"/>
                <a:gridCol w="617537"/>
                <a:gridCol w="617538"/>
                <a:gridCol w="617537"/>
                <a:gridCol w="617538"/>
                <a:gridCol w="617537"/>
                <a:gridCol w="617538"/>
                <a:gridCol w="617537"/>
              </a:tblGrid>
              <a:tr h="3143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Ř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Ý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CH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Y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Y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É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É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Ě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Ý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Á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J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Y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11.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12.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Á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É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13.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14.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Ř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Á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15.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Á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16.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Y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17.</a:t>
                      </a: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Y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</a:t>
                      </a:r>
                    </a:p>
                  </a:txBody>
                  <a:tcPr marL="6804" marR="6804" marT="6804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04" marR="6804" marT="680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algn="ctr" eaLnBrk="1" hangingPunct="1">
              <a:buFont typeface="Arial" charset="0"/>
              <a:buNone/>
            </a:pPr>
            <a:r>
              <a:rPr lang="cs-CZ" b="1" smtClean="0"/>
              <a:t>SPARTA</a:t>
            </a:r>
          </a:p>
          <a:p>
            <a:pPr algn="ctr" eaLnBrk="1" hangingPunct="1">
              <a:buFont typeface="Arial" charset="0"/>
              <a:buNone/>
            </a:pPr>
            <a:endParaRPr lang="cs-CZ" b="1" smtClean="0"/>
          </a:p>
          <a:p>
            <a:pPr algn="ctr" eaLnBrk="1" hangingPunct="1">
              <a:buFont typeface="Arial" charset="0"/>
              <a:buNone/>
            </a:pPr>
            <a:endParaRPr lang="cs-CZ" sz="1600" b="1" smtClean="0"/>
          </a:p>
          <a:p>
            <a:pPr algn="ctr" eaLnBrk="1" hangingPunct="1">
              <a:buFont typeface="Arial" charset="0"/>
              <a:buNone/>
            </a:pPr>
            <a:endParaRPr lang="cs-CZ" sz="1600" b="1" smtClean="0"/>
          </a:p>
          <a:p>
            <a:pPr algn="ctr" eaLnBrk="1" hangingPunct="1">
              <a:buFont typeface="Arial" charset="0"/>
              <a:buNone/>
            </a:pPr>
            <a:r>
              <a:rPr lang="cs-CZ" sz="1600" b="1" smtClean="0"/>
              <a:t>PELOPONÉS</a:t>
            </a:r>
          </a:p>
          <a:p>
            <a:pPr algn="ctr" eaLnBrk="1" hangingPunct="1">
              <a:buFont typeface="Arial" charset="0"/>
              <a:buNone/>
            </a:pPr>
            <a:r>
              <a:rPr lang="cs-CZ" sz="1600" b="1" smtClean="0"/>
              <a:t>………………………………….</a:t>
            </a:r>
          </a:p>
          <a:p>
            <a:pPr algn="ctr" eaLnBrk="1" hangingPunct="1">
              <a:buFont typeface="Arial" charset="0"/>
              <a:buNone/>
            </a:pPr>
            <a:r>
              <a:rPr lang="cs-CZ" sz="1600" b="1" smtClean="0"/>
              <a:t>poloha (poloostrov)</a:t>
            </a:r>
          </a:p>
        </p:txBody>
      </p:sp>
      <p:sp>
        <p:nvSpPr>
          <p:cNvPr id="22530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cxnSp>
        <p:nvCxnSpPr>
          <p:cNvPr id="8" name="Přímá spojovací šipka 7"/>
          <p:cNvCxnSpPr/>
          <p:nvPr/>
        </p:nvCxnSpPr>
        <p:spPr>
          <a:xfrm rot="5400000">
            <a:off x="4249738" y="3751263"/>
            <a:ext cx="50165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šipka 9"/>
          <p:cNvCxnSpPr/>
          <p:nvPr/>
        </p:nvCxnSpPr>
        <p:spPr>
          <a:xfrm rot="16200000" flipH="1">
            <a:off x="5143500" y="3500438"/>
            <a:ext cx="1571625" cy="1285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šipka 11"/>
          <p:cNvCxnSpPr/>
          <p:nvPr/>
        </p:nvCxnSpPr>
        <p:spPr>
          <a:xfrm>
            <a:off x="5286375" y="3214688"/>
            <a:ext cx="1357313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šipka 13"/>
          <p:cNvCxnSpPr/>
          <p:nvPr/>
        </p:nvCxnSpPr>
        <p:spPr>
          <a:xfrm rot="10800000">
            <a:off x="2500313" y="3214688"/>
            <a:ext cx="1214437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šipka 15"/>
          <p:cNvCxnSpPr/>
          <p:nvPr/>
        </p:nvCxnSpPr>
        <p:spPr>
          <a:xfrm rot="5400000">
            <a:off x="2357438" y="3643313"/>
            <a:ext cx="1571625" cy="1285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šipka 17"/>
          <p:cNvCxnSpPr/>
          <p:nvPr/>
        </p:nvCxnSpPr>
        <p:spPr>
          <a:xfrm rot="16200000" flipV="1">
            <a:off x="4179094" y="2178844"/>
            <a:ext cx="64293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šipka 19"/>
          <p:cNvCxnSpPr/>
          <p:nvPr/>
        </p:nvCxnSpPr>
        <p:spPr>
          <a:xfrm rot="10800000">
            <a:off x="2143125" y="1214438"/>
            <a:ext cx="1714500" cy="14287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šipka 22"/>
          <p:cNvCxnSpPr/>
          <p:nvPr/>
        </p:nvCxnSpPr>
        <p:spPr>
          <a:xfrm rot="5400000" flipH="1" flipV="1">
            <a:off x="5107782" y="1321593"/>
            <a:ext cx="1428750" cy="13573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9" name="Nadpis 1"/>
          <p:cNvSpPr>
            <a:spLocks noGrp="1"/>
          </p:cNvSpPr>
          <p:nvPr>
            <p:ph type="title"/>
          </p:nvPr>
        </p:nvSpPr>
        <p:spPr>
          <a:xfrm>
            <a:off x="214313" y="357188"/>
            <a:ext cx="2857500" cy="857250"/>
          </a:xfrm>
        </p:spPr>
        <p:txBody>
          <a:bodyPr/>
          <a:lstStyle/>
          <a:p>
            <a:pPr eaLnBrk="1" hangingPunct="1"/>
            <a:r>
              <a:rPr lang="cs-CZ" sz="1600" b="1" smtClean="0"/>
              <a:t>DÓROVÉ</a:t>
            </a:r>
            <a:br>
              <a:rPr lang="cs-CZ" sz="1600" b="1" smtClean="0"/>
            </a:br>
            <a:r>
              <a:rPr lang="cs-CZ" sz="1600" b="1" smtClean="0"/>
              <a:t>………………………………….</a:t>
            </a:r>
            <a:br>
              <a:rPr lang="cs-CZ" sz="1600" b="1" smtClean="0"/>
            </a:br>
            <a:r>
              <a:rPr lang="cs-CZ" sz="1600" b="1" smtClean="0"/>
              <a:t>kmeny, které vytvořily Spartu</a:t>
            </a:r>
          </a:p>
        </p:txBody>
      </p:sp>
      <p:sp>
        <p:nvSpPr>
          <p:cNvPr id="39" name="Nadpis 1"/>
          <p:cNvSpPr txBox="1">
            <a:spLocks/>
          </p:cNvSpPr>
          <p:nvPr/>
        </p:nvSpPr>
        <p:spPr>
          <a:xfrm>
            <a:off x="3286125" y="571500"/>
            <a:ext cx="2214563" cy="8572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VOJENSKÝ STÁT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………………………………….</a:t>
            </a:r>
            <a:br>
              <a:rPr lang="cs-CZ" sz="1600" b="1" dirty="0">
                <a:latin typeface="+mj-lt"/>
                <a:ea typeface="+mj-ea"/>
                <a:cs typeface="+mj-cs"/>
              </a:rPr>
            </a:br>
            <a:r>
              <a:rPr lang="cs-CZ" sz="1600" b="1" dirty="0">
                <a:latin typeface="+mj-lt"/>
                <a:ea typeface="+mj-ea"/>
                <a:cs typeface="+mj-cs"/>
              </a:rPr>
              <a:t>c</a:t>
            </a:r>
            <a:r>
              <a:rPr lang="cs-CZ" sz="1600" b="1" dirty="0" err="1">
                <a:latin typeface="+mj-lt"/>
                <a:ea typeface="+mj-ea"/>
                <a:cs typeface="+mj-cs"/>
              </a:rPr>
              <a:t>harakteristika</a:t>
            </a:r>
            <a:r>
              <a:rPr lang="cs-CZ" sz="1600" b="1" dirty="0">
                <a:latin typeface="+mj-lt"/>
                <a:ea typeface="+mj-ea"/>
                <a:cs typeface="+mj-cs"/>
              </a:rPr>
              <a:t> státu</a:t>
            </a:r>
          </a:p>
        </p:txBody>
      </p:sp>
      <p:sp>
        <p:nvSpPr>
          <p:cNvPr id="40" name="Nadpis 1"/>
          <p:cNvSpPr txBox="1">
            <a:spLocks/>
          </p:cNvSpPr>
          <p:nvPr/>
        </p:nvSpPr>
        <p:spPr>
          <a:xfrm>
            <a:off x="6286500" y="428625"/>
            <a:ext cx="2214563" cy="85725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SPARŤANÉ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………………………………….</a:t>
            </a:r>
            <a:br>
              <a:rPr lang="cs-CZ" sz="1600" b="1" dirty="0">
                <a:latin typeface="+mj-lt"/>
                <a:ea typeface="+mj-ea"/>
                <a:cs typeface="+mj-cs"/>
              </a:rPr>
            </a:br>
            <a:r>
              <a:rPr lang="cs-CZ" sz="1600" b="1" dirty="0">
                <a:latin typeface="+mj-lt"/>
                <a:ea typeface="+mj-ea"/>
                <a:cs typeface="+mj-cs"/>
              </a:rPr>
              <a:t>privilegovaná vrstva obyvatel</a:t>
            </a:r>
          </a:p>
        </p:txBody>
      </p:sp>
      <p:sp>
        <p:nvSpPr>
          <p:cNvPr id="42" name="Nadpis 1"/>
          <p:cNvSpPr txBox="1">
            <a:spLocks/>
          </p:cNvSpPr>
          <p:nvPr/>
        </p:nvSpPr>
        <p:spPr>
          <a:xfrm>
            <a:off x="6715125" y="2928938"/>
            <a:ext cx="2214563" cy="85725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endParaRPr lang="cs-CZ" sz="1600" b="1" dirty="0"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HEJLOTI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………………………………….</a:t>
            </a:r>
            <a:br>
              <a:rPr lang="cs-CZ" sz="1600" b="1" dirty="0">
                <a:latin typeface="+mj-lt"/>
                <a:ea typeface="+mj-ea"/>
                <a:cs typeface="+mj-cs"/>
              </a:rPr>
            </a:br>
            <a:r>
              <a:rPr lang="cs-CZ" sz="1600" b="1" dirty="0">
                <a:latin typeface="+mj-lt"/>
                <a:ea typeface="+mj-ea"/>
                <a:cs typeface="+mj-cs"/>
              </a:rPr>
              <a:t>bezprávní, nesvobodní, obdělávali půdu Sparťanů, patřili státu</a:t>
            </a:r>
          </a:p>
        </p:txBody>
      </p:sp>
      <p:sp>
        <p:nvSpPr>
          <p:cNvPr id="43" name="Nadpis 1"/>
          <p:cNvSpPr txBox="1">
            <a:spLocks/>
          </p:cNvSpPr>
          <p:nvPr/>
        </p:nvSpPr>
        <p:spPr>
          <a:xfrm>
            <a:off x="6643688" y="4929188"/>
            <a:ext cx="2214562" cy="857250"/>
          </a:xfrm>
          <a:prstGeom prst="rect">
            <a:avLst/>
          </a:prstGeom>
        </p:spPr>
        <p:txBody>
          <a:bodyPr anchor="ctr">
            <a:normAutofit fontScale="85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endParaRPr lang="cs-CZ" sz="1600" b="1" dirty="0"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cs-CZ" sz="1900" b="1" dirty="0">
                <a:latin typeface="+mj-lt"/>
                <a:ea typeface="+mj-ea"/>
                <a:cs typeface="+mj-cs"/>
              </a:rPr>
              <a:t>OTROCI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cs-CZ" sz="1900" b="1" dirty="0">
                <a:latin typeface="+mj-lt"/>
                <a:ea typeface="+mj-ea"/>
                <a:cs typeface="+mj-cs"/>
              </a:rPr>
              <a:t>………………………………….</a:t>
            </a:r>
            <a:br>
              <a:rPr lang="cs-CZ" sz="1900" b="1" dirty="0">
                <a:latin typeface="+mj-lt"/>
                <a:ea typeface="+mj-ea"/>
                <a:cs typeface="+mj-cs"/>
              </a:rPr>
            </a:br>
            <a:r>
              <a:rPr lang="cs-CZ" sz="1900" b="1" dirty="0">
                <a:latin typeface="+mj-lt"/>
                <a:ea typeface="+mj-ea"/>
                <a:cs typeface="+mj-cs"/>
              </a:rPr>
              <a:t>bezprávní, nesvobodní</a:t>
            </a:r>
          </a:p>
        </p:txBody>
      </p:sp>
      <p:sp>
        <p:nvSpPr>
          <p:cNvPr id="44" name="Nadpis 1"/>
          <p:cNvSpPr txBox="1">
            <a:spLocks/>
          </p:cNvSpPr>
          <p:nvPr/>
        </p:nvSpPr>
        <p:spPr>
          <a:xfrm>
            <a:off x="214313" y="2714625"/>
            <a:ext cx="2214562" cy="8572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PELOPONÉSKÝ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………………………………….</a:t>
            </a:r>
            <a:br>
              <a:rPr lang="cs-CZ" sz="1600" b="1" dirty="0">
                <a:latin typeface="+mj-lt"/>
                <a:ea typeface="+mj-ea"/>
                <a:cs typeface="+mj-cs"/>
              </a:rPr>
            </a:br>
            <a:r>
              <a:rPr lang="cs-CZ" sz="1600" b="1" dirty="0">
                <a:latin typeface="+mj-lt"/>
                <a:ea typeface="+mj-ea"/>
                <a:cs typeface="+mj-cs"/>
              </a:rPr>
              <a:t>vojenský spolek</a:t>
            </a:r>
          </a:p>
        </p:txBody>
      </p:sp>
      <p:sp>
        <p:nvSpPr>
          <p:cNvPr id="46" name="Nadpis 1"/>
          <p:cNvSpPr txBox="1">
            <a:spLocks/>
          </p:cNvSpPr>
          <p:nvPr/>
        </p:nvSpPr>
        <p:spPr>
          <a:xfrm>
            <a:off x="571500" y="5143500"/>
            <a:ext cx="2214563" cy="857250"/>
          </a:xfrm>
          <a:prstGeom prst="rect">
            <a:avLst/>
          </a:prstGeom>
        </p:spPr>
        <p:txBody>
          <a:bodyPr anchor="ctr">
            <a:normAutofit fontScale="85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sz="1900" b="1" dirty="0">
                <a:latin typeface="+mj-lt"/>
                <a:ea typeface="+mj-ea"/>
                <a:cs typeface="+mj-cs"/>
              </a:rPr>
              <a:t>MĚSTSKÝ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cs-CZ" sz="1900" b="1" dirty="0">
                <a:latin typeface="+mj-lt"/>
                <a:ea typeface="+mj-ea"/>
                <a:cs typeface="+mj-cs"/>
              </a:rPr>
              <a:t>………………………………….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cs-CZ" sz="1900" b="1" dirty="0">
                <a:latin typeface="+mj-lt"/>
                <a:ea typeface="+mj-ea"/>
                <a:cs typeface="+mj-cs"/>
              </a:rPr>
              <a:t>typ státu</a:t>
            </a:r>
            <a:r>
              <a:rPr lang="cs-CZ" sz="1600" b="1" dirty="0">
                <a:latin typeface="+mj-lt"/>
                <a:ea typeface="+mj-ea"/>
                <a:cs typeface="+mj-cs"/>
              </a:rPr>
              <a:t/>
            </a:r>
            <a:br>
              <a:rPr lang="cs-CZ" sz="1600" b="1" dirty="0">
                <a:latin typeface="+mj-lt"/>
                <a:ea typeface="+mj-ea"/>
                <a:cs typeface="+mj-cs"/>
              </a:rPr>
            </a:br>
            <a:endParaRPr lang="cs-CZ" sz="1600" b="1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sp>
        <p:nvSpPr>
          <p:cNvPr id="3" name="Nadpis 1"/>
          <p:cNvSpPr txBox="1">
            <a:spLocks/>
          </p:cNvSpPr>
          <p:nvPr/>
        </p:nvSpPr>
        <p:spPr>
          <a:xfrm>
            <a:off x="457200" y="274638"/>
            <a:ext cx="8229600" cy="79692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Správa státu</a:t>
            </a:r>
          </a:p>
        </p:txBody>
      </p:sp>
      <p:sp>
        <p:nvSpPr>
          <p:cNvPr id="23555" name="Nadpis 1"/>
          <p:cNvSpPr txBox="1">
            <a:spLocks/>
          </p:cNvSpPr>
          <p:nvPr/>
        </p:nvSpPr>
        <p:spPr bwMode="auto">
          <a:xfrm>
            <a:off x="3357563" y="3214688"/>
            <a:ext cx="27146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cs-CZ" sz="1600" b="1">
                <a:latin typeface="Calibri" pitchFamily="34" charset="0"/>
              </a:rPr>
              <a:t>2 VOLENÍ KRÁLOVÉ</a:t>
            </a:r>
          </a:p>
          <a:p>
            <a:pPr algn="ctr">
              <a:lnSpc>
                <a:spcPct val="80000"/>
              </a:lnSpc>
            </a:pPr>
            <a:r>
              <a:rPr lang="cs-CZ" sz="1600" b="1">
                <a:latin typeface="Calibri" pitchFamily="34" charset="0"/>
              </a:rPr>
              <a:t>………………………………….</a:t>
            </a:r>
          </a:p>
          <a:p>
            <a:pPr algn="ctr">
              <a:lnSpc>
                <a:spcPct val="80000"/>
              </a:lnSpc>
            </a:pPr>
            <a:r>
              <a:rPr lang="cs-CZ" sz="1600" b="1">
                <a:latin typeface="Calibri" pitchFamily="34" charset="0"/>
              </a:rPr>
              <a:t>v čele státu, vrchní velitelé armády</a:t>
            </a:r>
            <a:r>
              <a:rPr lang="cs-CZ" sz="1400" b="1">
                <a:latin typeface="Calibri" pitchFamily="34" charset="0"/>
              </a:rPr>
              <a:t/>
            </a:r>
            <a:br>
              <a:rPr lang="cs-CZ" sz="1400" b="1">
                <a:latin typeface="Calibri" pitchFamily="34" charset="0"/>
              </a:rPr>
            </a:br>
            <a:endParaRPr lang="cs-CZ" sz="1400" b="1">
              <a:latin typeface="Calibri" pitchFamily="34" charset="0"/>
            </a:endParaRPr>
          </a:p>
        </p:txBody>
      </p:sp>
      <p:cxnSp>
        <p:nvCxnSpPr>
          <p:cNvPr id="7" name="Přímá spojovací šipka 6"/>
          <p:cNvCxnSpPr/>
          <p:nvPr/>
        </p:nvCxnSpPr>
        <p:spPr>
          <a:xfrm rot="5400000">
            <a:off x="3607594" y="2178844"/>
            <a:ext cx="178593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šipka 7"/>
          <p:cNvCxnSpPr/>
          <p:nvPr/>
        </p:nvCxnSpPr>
        <p:spPr>
          <a:xfrm rot="16200000" flipH="1">
            <a:off x="4393407" y="2035969"/>
            <a:ext cx="3143250" cy="12144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šipka 10"/>
          <p:cNvCxnSpPr/>
          <p:nvPr/>
        </p:nvCxnSpPr>
        <p:spPr>
          <a:xfrm rot="5400000">
            <a:off x="1428750" y="2214563"/>
            <a:ext cx="3286125" cy="10001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9" name="Nadpis 1"/>
          <p:cNvSpPr txBox="1">
            <a:spLocks/>
          </p:cNvSpPr>
          <p:nvPr/>
        </p:nvSpPr>
        <p:spPr bwMode="auto">
          <a:xfrm>
            <a:off x="250825" y="4724400"/>
            <a:ext cx="27146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cs-CZ" sz="1600" b="1">
                <a:latin typeface="Calibri" pitchFamily="34" charset="0"/>
              </a:rPr>
              <a:t>RADA STARŠÍCH</a:t>
            </a:r>
          </a:p>
          <a:p>
            <a:pPr algn="ctr">
              <a:lnSpc>
                <a:spcPct val="80000"/>
              </a:lnSpc>
            </a:pPr>
            <a:r>
              <a:rPr lang="cs-CZ" sz="1600" b="1">
                <a:latin typeface="Calibri" pitchFamily="34" charset="0"/>
              </a:rPr>
              <a:t>………………………………….</a:t>
            </a:r>
          </a:p>
          <a:p>
            <a:pPr algn="ctr">
              <a:lnSpc>
                <a:spcPct val="80000"/>
              </a:lnSpc>
            </a:pPr>
            <a:r>
              <a:rPr lang="cs-CZ" sz="1600" b="1">
                <a:latin typeface="Calibri" pitchFamily="34" charset="0"/>
              </a:rPr>
              <a:t>poradní a soudní moc, 28 starců nad 60 let a 2 králové</a:t>
            </a:r>
            <a:r>
              <a:rPr lang="cs-CZ" sz="1400" b="1">
                <a:latin typeface="Calibri" pitchFamily="34" charset="0"/>
              </a:rPr>
              <a:t/>
            </a:r>
            <a:br>
              <a:rPr lang="cs-CZ" sz="1400" b="1">
                <a:latin typeface="Calibri" pitchFamily="34" charset="0"/>
              </a:rPr>
            </a:br>
            <a:endParaRPr lang="cs-CZ" sz="1400" b="1">
              <a:latin typeface="Calibri" pitchFamily="34" charset="0"/>
            </a:endParaRPr>
          </a:p>
        </p:txBody>
      </p:sp>
      <p:sp>
        <p:nvSpPr>
          <p:cNvPr id="23560" name="Nadpis 1"/>
          <p:cNvSpPr txBox="1">
            <a:spLocks/>
          </p:cNvSpPr>
          <p:nvPr/>
        </p:nvSpPr>
        <p:spPr bwMode="auto">
          <a:xfrm>
            <a:off x="5572125" y="4643438"/>
            <a:ext cx="3286125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600" b="1">
                <a:latin typeface="Calibri" pitchFamily="34" charset="0"/>
              </a:rPr>
              <a:t>LIDOVÉ SHROMÁŽDĚNÍ</a:t>
            </a:r>
          </a:p>
          <a:p>
            <a:pPr algn="ctr"/>
            <a:r>
              <a:rPr lang="cs-CZ" sz="1600" b="1">
                <a:latin typeface="Calibri" pitchFamily="34" charset="0"/>
              </a:rPr>
              <a:t>………………………………….</a:t>
            </a:r>
          </a:p>
          <a:p>
            <a:pPr algn="ctr"/>
            <a:r>
              <a:rPr lang="cs-CZ" sz="1600" b="1">
                <a:latin typeface="Calibri" pitchFamily="34" charset="0"/>
              </a:rPr>
              <a:t>plnoprávní muži nad 30 let, volili do rady starších úředníky, schvalování zákonů a jiných důlež. rozhodnutí</a:t>
            </a:r>
            <a:r>
              <a:rPr lang="cs-CZ" sz="1500" b="1">
                <a:latin typeface="Calibri" pitchFamily="34" charset="0"/>
              </a:rPr>
              <a:t/>
            </a:r>
            <a:br>
              <a:rPr lang="cs-CZ" sz="1500" b="1">
                <a:latin typeface="Calibri" pitchFamily="34" charset="0"/>
              </a:rPr>
            </a:br>
            <a:endParaRPr lang="cs-CZ" sz="1500" b="1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840</Words>
  <Application>Microsoft Office PowerPoint</Application>
  <PresentationFormat>Předvádění na obrazovce (4:3)</PresentationFormat>
  <Paragraphs>321</Paragraphs>
  <Slides>12</Slides>
  <Notes>12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Snímek 1</vt:lpstr>
      <vt:lpstr>Starověké Řecko - Sparta</vt:lpstr>
      <vt:lpstr>Snímek 3</vt:lpstr>
      <vt:lpstr>…………………………………. kmeny, které vytvořily Spartu</vt:lpstr>
      <vt:lpstr>Snímek 5</vt:lpstr>
      <vt:lpstr>Výchova chlapců</vt:lpstr>
      <vt:lpstr>Řešení úkolů </vt:lpstr>
      <vt:lpstr>DÓROVÉ …………………………………. kmeny, které vytvořily Spartu</vt:lpstr>
      <vt:lpstr>Snímek 9</vt:lpstr>
      <vt:lpstr>Výchova chlapců</vt:lpstr>
      <vt:lpstr>Snímek 11</vt:lpstr>
      <vt:lpstr>Citace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</dc:creator>
  <cp:lastModifiedBy>Uživatel</cp:lastModifiedBy>
  <cp:revision>31</cp:revision>
  <dcterms:created xsi:type="dcterms:W3CDTF">2011-10-18T14:46:50Z</dcterms:created>
  <dcterms:modified xsi:type="dcterms:W3CDTF">2011-10-25T11:54:35Z</dcterms:modified>
</cp:coreProperties>
</file>