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5" r:id="rId3"/>
    <p:sldId id="268" r:id="rId4"/>
    <p:sldId id="258" r:id="rId5"/>
    <p:sldId id="264" r:id="rId6"/>
    <p:sldId id="267" r:id="rId7"/>
    <p:sldId id="260" r:id="rId8"/>
    <p:sldId id="262" r:id="rId9"/>
    <p:sldId id="270" r:id="rId10"/>
    <p:sldId id="269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800000"/>
    <a:srgbClr val="FFFF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D2F955-8C59-4F19-84F9-D5C7D7436741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909A75-5A5B-4961-81CE-F9785218BB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909A75-5A5B-4961-81CE-F9785218BBA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BD44A-DE41-4B6F-BF8D-CED68B2923F6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EA489-5D80-4B7D-9EA8-1DCB2A18DB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A082E-DADC-4725-B41B-F58D506841D9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DC6EE-D553-479A-82D9-FCC12759EF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D9A5-9147-4932-ADE4-9862BE0C6394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335DD-C5EB-4D9D-BA15-7ACBD46285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09DDD-4037-4129-BA6F-0DB552B2F40C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64D0D-4074-45ED-AB20-C966154854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25D33-4051-478E-AD5F-44E5AB9C3F02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7E69-63D0-491C-98CC-85D6364B84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30F59-A4ED-43C3-8A80-279FA5C14EEA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90D2-CCDD-4EF8-84C4-EFE24729C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A6A64-D19D-4E3C-BEA5-A7DD4548E238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A4D97-879D-4E7C-AE55-EEA8E92753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FDD1-CFB6-4C27-BD12-C5529C7FAE3F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B3527-290B-4DE6-932D-FDB5D58283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6E518-4B75-4EEF-B911-C908CF9D177F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63EA9-7B51-4474-A15B-36537D0AD9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19529-F17A-4A07-92BA-5CB346A53C01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FC0D4-ED5A-48C2-B13D-3260E8810A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8A7A8-9C6D-448D-A4CC-813D9B774360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4F6F8-CB11-479D-9468-25BB27B912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82CAB1-EFF5-4D29-8869-8732BD417D5E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CF3199-F7D9-420C-B9FC-8D8D1F1D02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SFEC_BritMus_Roman_021.JP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14338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4714875"/>
            <a:ext cx="5762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sp>
        <p:nvSpPr>
          <p:cNvPr id="14340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cs-CZ">
              <a:latin typeface="Calibri" pitchFamily="34" charset="0"/>
            </a:endParaRPr>
          </a:p>
        </p:txBody>
      </p:sp>
      <p:sp>
        <p:nvSpPr>
          <p:cNvPr id="14341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pic>
        <p:nvPicPr>
          <p:cNvPr id="14342" name="Picture 63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8" y="0"/>
            <a:ext cx="658812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64"/>
          <p:cNvSpPr>
            <a:spLocks noChangeArrowheads="1"/>
          </p:cNvSpPr>
          <p:nvPr/>
        </p:nvSpPr>
        <p:spPr bwMode="auto">
          <a:xfrm>
            <a:off x="571500" y="717550"/>
            <a:ext cx="6913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cs typeface="Arial" charset="0"/>
              </a:rPr>
              <a:t>Tento materiál byl vytvořen v rámci projektu  Operačního programu Vzdělávání pro konkurenceschopnost</a:t>
            </a:r>
            <a:r>
              <a:rPr lang="cs-CZ" sz="1400" b="1"/>
              <a:t>.</a:t>
            </a:r>
          </a:p>
        </p:txBody>
      </p:sp>
      <p:graphicFrame>
        <p:nvGraphicFramePr>
          <p:cNvPr id="14363" name="Group 27"/>
          <p:cNvGraphicFramePr>
            <a:graphicFrameLocks noGrp="1"/>
          </p:cNvGraphicFramePr>
          <p:nvPr/>
        </p:nvGraphicFramePr>
        <p:xfrm>
          <a:off x="571500" y="1214438"/>
          <a:ext cx="6837363" cy="1219200"/>
        </p:xfrm>
        <a:graphic>
          <a:graphicData uri="http://schemas.openxmlformats.org/drawingml/2006/table">
            <a:tbl>
              <a:tblPr/>
              <a:tblGrid>
                <a:gridCol w="2243138"/>
                <a:gridCol w="459422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Projekt MŠMT ČR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EU PENÍZE ŠKOLÁM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Číslo projektu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CZ.1.07/1.4.00/21.2146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Název projektu školy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ve vzdělávání na naší škole ZŠ Studánka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Šablona  III/2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a zkvalitnění výuky prostřednictvím ICT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1" name="Rectangle 116"/>
          <p:cNvSpPr>
            <a:spLocks noChangeArrowheads="1"/>
          </p:cNvSpPr>
          <p:nvPr/>
        </p:nvSpPr>
        <p:spPr bwMode="auto">
          <a:xfrm>
            <a:off x="646113" y="2447528"/>
            <a:ext cx="8497887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cs typeface="Arial" charset="0"/>
              </a:rPr>
              <a:t>SADA č. </a:t>
            </a:r>
            <a:r>
              <a:rPr lang="cs-CZ" sz="1400" b="1" dirty="0" smtClean="0">
                <a:cs typeface="Arial" charset="0"/>
              </a:rPr>
              <a:t>IX</a:t>
            </a:r>
            <a:endParaRPr lang="cs-CZ" sz="1400" b="1" dirty="0">
              <a:cs typeface="Arial" charset="0"/>
            </a:endParaRPr>
          </a:p>
          <a:p>
            <a:pPr algn="ctr"/>
            <a:r>
              <a:rPr lang="cs-CZ" sz="1400" b="1" dirty="0">
                <a:cs typeface="Arial" charset="0"/>
              </a:rPr>
              <a:t>Identifikátor: </a:t>
            </a:r>
            <a:r>
              <a:rPr lang="cs-CZ" sz="1400" b="1" dirty="0" smtClean="0"/>
              <a:t>VY_32_INOVACE_SADA IX_D, DUM </a:t>
            </a:r>
            <a:r>
              <a:rPr lang="cs-CZ" sz="1400" b="1" dirty="0" smtClean="0"/>
              <a:t>13</a:t>
            </a:r>
            <a:endParaRPr lang="cs-CZ" sz="1400" b="1" dirty="0">
              <a:cs typeface="Arial" charset="0"/>
            </a:endParaRPr>
          </a:p>
          <a:p>
            <a:pPr algn="ctr"/>
            <a:r>
              <a:rPr lang="cs-CZ" sz="1400" b="1" dirty="0">
                <a:cs typeface="Arial" charset="0"/>
              </a:rPr>
              <a:t>Vzdělávací oblast: Člověk a společnost</a:t>
            </a:r>
          </a:p>
          <a:p>
            <a:pPr algn="ctr"/>
            <a:r>
              <a:rPr lang="cs-CZ" sz="1400" b="1" dirty="0">
                <a:cs typeface="Arial" charset="0"/>
              </a:rPr>
              <a:t>Vzdělávací obor: Dějepis</a:t>
            </a:r>
          </a:p>
          <a:p>
            <a:pPr algn="ctr"/>
            <a:endParaRPr lang="cs-CZ" sz="1400" dirty="0">
              <a:latin typeface="Calibri" pitchFamily="34" charset="0"/>
            </a:endParaRPr>
          </a:p>
          <a:p>
            <a:r>
              <a:rPr lang="cs-CZ" sz="1400" b="1" dirty="0">
                <a:cs typeface="Arial" charset="0"/>
              </a:rPr>
              <a:t>Název: Starověké olympijské hry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Autor: Mgr. Soňa Jarošová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Stručná anotace: Zopakování učiva o olympijských hrách</a:t>
            </a:r>
          </a:p>
          <a:p>
            <a:r>
              <a:rPr lang="cs-CZ" sz="1400" b="1" dirty="0">
                <a:cs typeface="Arial" charset="0"/>
              </a:rPr>
              <a:t>Metodické zhodnocení: Aktivita určená pro žáky sedmých ročníků – pilotáž dne 3.10.2011 v 7.A</a:t>
            </a:r>
          </a:p>
          <a:p>
            <a:endParaRPr lang="cs-CZ" b="1" dirty="0">
              <a:solidFill>
                <a:srgbClr val="FF3300"/>
              </a:solidFill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smtClean="0"/>
              <a:t>Citace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cs-CZ" sz="2000" b="1" smtClean="0"/>
              <a:t>Diskobolos </a:t>
            </a:r>
            <a:r>
              <a:rPr lang="en-US" sz="2000" b="1" smtClean="0">
                <a:cs typeface="Arial" charset="0"/>
              </a:rPr>
              <a:t>[</a:t>
            </a:r>
            <a:r>
              <a:rPr lang="cs-CZ" sz="2000" b="1" smtClean="0">
                <a:cs typeface="Arial" charset="0"/>
              </a:rPr>
              <a:t>cit. 2011-25-09</a:t>
            </a:r>
            <a:r>
              <a:rPr lang="en-US" sz="2000" b="1" smtClean="0">
                <a:cs typeface="Arial" charset="0"/>
              </a:rPr>
              <a:t>]</a:t>
            </a:r>
            <a:r>
              <a:rPr lang="cs-CZ" sz="2000" b="1" smtClean="0">
                <a:cs typeface="Arial" charset="0"/>
              </a:rPr>
              <a:t> – dostupný pod licencí Public domain na www -</a:t>
            </a:r>
            <a:r>
              <a:rPr lang="cs-CZ" sz="2000" smtClean="0">
                <a:hlinkClick r:id="rId3"/>
              </a:rPr>
              <a:t>http://cs.wikipedia.org/wiki/Soubor:SFEC_BritMus_Roman_021.JPG</a:t>
            </a:r>
            <a:endParaRPr lang="cs-CZ" sz="2000" smtClean="0"/>
          </a:p>
          <a:p>
            <a:pPr>
              <a:buFont typeface="Arial" charset="0"/>
              <a:buNone/>
            </a:pPr>
            <a:endParaRPr lang="cs-CZ" smtClean="0">
              <a:latin typeface="Arial" charset="0"/>
            </a:endParaRPr>
          </a:p>
        </p:txBody>
      </p:sp>
      <p:sp>
        <p:nvSpPr>
          <p:cNvPr id="2355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13" name="Group 329"/>
          <p:cNvGraphicFramePr>
            <a:graphicFrameLocks noGrp="1"/>
          </p:cNvGraphicFramePr>
          <p:nvPr/>
        </p:nvGraphicFramePr>
        <p:xfrm>
          <a:off x="857250" y="1143000"/>
          <a:ext cx="8001000" cy="4935544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59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511175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Starověké olympijské hry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cs-CZ" sz="2800" b="1" smtClean="0"/>
              <a:t>Legenda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důležitý vynález Sumerů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poslední egyptská panovnice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sídlo řeckých bohů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vynález pocházející z Číny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jméno egyptského vládce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socha ležícího lva s lidskou hlavou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jedno z míst řecko-perských válek (pozpátku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jeden ze států který vznikl na území Mezopotámie počátkem 2. tis. př. n. l.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soustava používaná v Mezopotámii při počítání (pozpátku)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jiný název pro Řeky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indické náboženství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mezopotámské stupňovité stavby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smtClean="0"/>
              <a:t>vládnoucí rod</a:t>
            </a:r>
          </a:p>
        </p:txBody>
      </p:sp>
      <p:sp>
        <p:nvSpPr>
          <p:cNvPr id="17411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OLYMPIJSKÉ HRY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odměna pro vítěze</a:t>
            </a:r>
          </a:p>
        </p:txBody>
      </p:sp>
      <p:sp>
        <p:nvSpPr>
          <p:cNvPr id="1843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895725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6143625" y="3214688"/>
            <a:ext cx="50006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500313" y="3214688"/>
            <a:ext cx="5715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Nadpis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/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první olymp. hry - rok</a:t>
            </a:r>
          </a:p>
        </p:txBody>
      </p:sp>
      <p:sp>
        <p:nvSpPr>
          <p:cNvPr id="18444" name="Nadpis 1"/>
          <p:cNvSpPr txBox="1">
            <a:spLocks/>
          </p:cNvSpPr>
          <p:nvPr/>
        </p:nvSpPr>
        <p:spPr bwMode="auto">
          <a:xfrm>
            <a:off x="3286125" y="214313"/>
            <a:ext cx="2500313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sz="1600" b="1">
                <a:latin typeface="Calibri" pitchFamily="34" charset="0"/>
              </a:rPr>
              <a:t>ekecheiria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  <p:sp>
        <p:nvSpPr>
          <p:cNvPr id="18445" name="Nadpis 1"/>
          <p:cNvSpPr txBox="1">
            <a:spLocks/>
          </p:cNvSpPr>
          <p:nvPr/>
        </p:nvSpPr>
        <p:spPr bwMode="auto">
          <a:xfrm>
            <a:off x="6286500" y="428625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délka trvání, intervaly</a:t>
            </a:r>
          </a:p>
        </p:txBody>
      </p:sp>
      <p:sp>
        <p:nvSpPr>
          <p:cNvPr id="18446" name="Nadpis 1"/>
          <p:cNvSpPr txBox="1">
            <a:spLocks/>
          </p:cNvSpPr>
          <p:nvPr/>
        </p:nvSpPr>
        <p:spPr bwMode="auto">
          <a:xfrm>
            <a:off x="6715125" y="2928938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kde a na čí počest se hry konaly</a:t>
            </a:r>
          </a:p>
        </p:txBody>
      </p:sp>
      <p:sp>
        <p:nvSpPr>
          <p:cNvPr id="18447" name="Nadpis 1"/>
          <p:cNvSpPr txBox="1">
            <a:spLocks/>
          </p:cNvSpPr>
          <p:nvPr/>
        </p:nvSpPr>
        <p:spPr bwMode="auto">
          <a:xfrm>
            <a:off x="6643688" y="4929188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cs-CZ" sz="15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endParaRPr lang="cs-CZ" sz="15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oblečení sportovců</a:t>
            </a:r>
          </a:p>
        </p:txBody>
      </p:sp>
      <p:sp>
        <p:nvSpPr>
          <p:cNvPr id="18448" name="Nadpis 1"/>
          <p:cNvSpPr txBox="1">
            <a:spLocks/>
          </p:cNvSpPr>
          <p:nvPr/>
        </p:nvSpPr>
        <p:spPr bwMode="auto">
          <a:xfrm>
            <a:off x="179388" y="2924175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účast na hrách</a:t>
            </a:r>
          </a:p>
        </p:txBody>
      </p:sp>
      <p:sp>
        <p:nvSpPr>
          <p:cNvPr id="18449" name="Nadpis 1"/>
          <p:cNvSpPr txBox="1">
            <a:spLocks/>
          </p:cNvSpPr>
          <p:nvPr/>
        </p:nvSpPr>
        <p:spPr bwMode="auto">
          <a:xfrm>
            <a:off x="571500" y="5143500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sz="1600" b="1">
                <a:latin typeface="Calibri" pitchFamily="34" charset="0"/>
              </a:rPr>
              <a:t>nesměli se účastnit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OLYMP. DISCIPLÍNY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</p:txBody>
      </p:sp>
      <p:sp>
        <p:nvSpPr>
          <p:cNvPr id="19458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3893344" y="4107657"/>
            <a:ext cx="121443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6227763" y="3213100"/>
            <a:ext cx="50006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268538" y="3213100"/>
            <a:ext cx="5715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3893344" y="1893094"/>
            <a:ext cx="12144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1600" b="1" dirty="0" smtClean="0"/>
              <a:t/>
            </a:r>
            <a:br>
              <a:rPr lang="cs-CZ" sz="1600" b="1" dirty="0" smtClean="0"/>
            </a:br>
            <a:r>
              <a:rPr lang="cs-CZ" sz="1800" b="1" dirty="0" smtClean="0"/>
              <a:t/>
            </a:r>
            <a:br>
              <a:rPr lang="cs-CZ" sz="1800" b="1" dirty="0" smtClean="0"/>
            </a:br>
            <a:r>
              <a:rPr lang="cs-CZ" sz="1800" b="1" dirty="0" smtClean="0"/>
              <a:t>………………………………….</a:t>
            </a:r>
            <a:r>
              <a:rPr lang="cs-CZ" sz="1600" b="1" dirty="0" smtClean="0"/>
              <a:t/>
            </a:r>
            <a:br>
              <a:rPr lang="cs-CZ" sz="1600" b="1" dirty="0" smtClean="0"/>
            </a:br>
            <a:endParaRPr lang="cs-CZ" sz="1600" b="1" dirty="0"/>
          </a:p>
        </p:txBody>
      </p:sp>
      <p:sp>
        <p:nvSpPr>
          <p:cNvPr id="39" name="Nadpis 1"/>
          <p:cNvSpPr txBox="1">
            <a:spLocks/>
          </p:cNvSpPr>
          <p:nvPr/>
        </p:nvSpPr>
        <p:spPr>
          <a:xfrm>
            <a:off x="3286125" y="214313"/>
            <a:ext cx="2500313" cy="1214437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cs-CZ" sz="17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7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/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" name="Nadpis 1"/>
          <p:cNvSpPr txBox="1">
            <a:spLocks/>
          </p:cNvSpPr>
          <p:nvPr/>
        </p:nvSpPr>
        <p:spPr>
          <a:xfrm>
            <a:off x="6286500" y="428625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2" name="Nadpis 1"/>
          <p:cNvSpPr txBox="1">
            <a:spLocks/>
          </p:cNvSpPr>
          <p:nvPr/>
        </p:nvSpPr>
        <p:spPr>
          <a:xfrm>
            <a:off x="6804025" y="2708275"/>
            <a:ext cx="2214563" cy="8572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3" name="Nadpis 1"/>
          <p:cNvSpPr txBox="1">
            <a:spLocks/>
          </p:cNvSpPr>
          <p:nvPr/>
        </p:nvSpPr>
        <p:spPr>
          <a:xfrm>
            <a:off x="6572250" y="4929188"/>
            <a:ext cx="2286000" cy="1071562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cs-CZ" sz="23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23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2300" b="1" dirty="0">
                <a:latin typeface="+mj-lt"/>
                <a:ea typeface="+mj-ea"/>
                <a:cs typeface="+mj-cs"/>
              </a:rPr>
            </a:br>
            <a:endParaRPr lang="cs-CZ" sz="2300" b="1" dirty="0">
              <a:latin typeface="+mj-lt"/>
              <a:ea typeface="+mj-ea"/>
              <a:cs typeface="+mj-cs"/>
            </a:endParaRPr>
          </a:p>
        </p:txBody>
      </p:sp>
      <p:sp>
        <p:nvSpPr>
          <p:cNvPr id="44" name="Nadpis 1"/>
          <p:cNvSpPr txBox="1">
            <a:spLocks/>
          </p:cNvSpPr>
          <p:nvPr/>
        </p:nvSpPr>
        <p:spPr>
          <a:xfrm>
            <a:off x="0" y="2781300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6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6" name="Nadpis 1"/>
          <p:cNvSpPr txBox="1">
            <a:spLocks/>
          </p:cNvSpPr>
          <p:nvPr/>
        </p:nvSpPr>
        <p:spPr>
          <a:xfrm>
            <a:off x="571500" y="5143500"/>
            <a:ext cx="2214563" cy="85725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1700" b="1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cs-CZ" sz="17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/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428625" y="0"/>
            <a:ext cx="8229600" cy="511175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83" name="Group 303"/>
          <p:cNvGraphicFramePr>
            <a:graphicFrameLocks noGrp="1"/>
          </p:cNvGraphicFramePr>
          <p:nvPr/>
        </p:nvGraphicFramePr>
        <p:xfrm>
          <a:off x="857250" y="1143000"/>
          <a:ext cx="8001000" cy="4935544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Ý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Š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6350" marR="6350" marT="6350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350" marR="6350" marT="635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55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511175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Řešení úkolů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OLYMPIJSKÉ HRY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OLIVOVÝ VĚNEC, ČEST A SLÁVA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odměna pro vítěze</a:t>
            </a:r>
          </a:p>
        </p:txBody>
      </p:sp>
      <p:sp>
        <p:nvSpPr>
          <p:cNvPr id="2150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751263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6143625" y="3214688"/>
            <a:ext cx="50006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500313" y="3214688"/>
            <a:ext cx="5715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>R. 776 PŘ. N. L.</a:t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první olymp. hry - rok</a:t>
            </a:r>
          </a:p>
        </p:txBody>
      </p:sp>
      <p:sp>
        <p:nvSpPr>
          <p:cNvPr id="21516" name="Nadpis 1"/>
          <p:cNvSpPr txBox="1">
            <a:spLocks/>
          </p:cNvSpPr>
          <p:nvPr/>
        </p:nvSpPr>
        <p:spPr bwMode="auto">
          <a:xfrm>
            <a:off x="3276600" y="333375"/>
            <a:ext cx="250031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POSVÁTNÝ MÍR V CELÉM ŘECKU PO DOBU TRVÁNÍ HER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ekecheiria</a:t>
            </a:r>
            <a:r>
              <a:rPr lang="cs-CZ" sz="1000" b="1">
                <a:latin typeface="Calibri" pitchFamily="34" charset="0"/>
              </a:rPr>
              <a:t/>
            </a:r>
            <a:br>
              <a:rPr lang="cs-CZ" sz="1000" b="1">
                <a:latin typeface="Calibri" pitchFamily="34" charset="0"/>
              </a:rPr>
            </a:br>
            <a:endParaRPr lang="cs-CZ" sz="1000" b="1">
              <a:latin typeface="Calibri" pitchFamily="34" charset="0"/>
            </a:endParaRPr>
          </a:p>
        </p:txBody>
      </p:sp>
      <p:sp>
        <p:nvSpPr>
          <p:cNvPr id="21517" name="Nadpis 1"/>
          <p:cNvSpPr txBox="1">
            <a:spLocks/>
          </p:cNvSpPr>
          <p:nvPr/>
        </p:nvSpPr>
        <p:spPr bwMode="auto">
          <a:xfrm>
            <a:off x="6300788" y="404813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5 – 7 DNÍ, 1x ZA 4 ROKY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délka trvání, intervaly</a:t>
            </a:r>
          </a:p>
        </p:txBody>
      </p:sp>
      <p:sp>
        <p:nvSpPr>
          <p:cNvPr id="21518" name="Nadpis 1"/>
          <p:cNvSpPr txBox="1">
            <a:spLocks/>
          </p:cNvSpPr>
          <p:nvPr/>
        </p:nvSpPr>
        <p:spPr bwMode="auto">
          <a:xfrm>
            <a:off x="6715125" y="2928938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OLYMPIE, NA POČEST BOHA DIA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kde a na čí počest se hry konaly</a:t>
            </a:r>
          </a:p>
        </p:txBody>
      </p:sp>
      <p:sp>
        <p:nvSpPr>
          <p:cNvPr id="21519" name="Nadpis 1"/>
          <p:cNvSpPr txBox="1">
            <a:spLocks/>
          </p:cNvSpPr>
          <p:nvPr/>
        </p:nvSpPr>
        <p:spPr bwMode="auto">
          <a:xfrm>
            <a:off x="6643688" y="4929188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cs-CZ" sz="15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>NAZÍ</a:t>
            </a: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>………………………………….</a:t>
            </a:r>
            <a:br>
              <a:rPr lang="cs-CZ" sz="1500" b="1">
                <a:latin typeface="Calibri" pitchFamily="34" charset="0"/>
              </a:rPr>
            </a:br>
            <a:r>
              <a:rPr lang="cs-CZ" sz="1500" b="1">
                <a:latin typeface="Calibri" pitchFamily="34" charset="0"/>
              </a:rPr>
              <a:t>oblečení sportovců</a:t>
            </a:r>
          </a:p>
        </p:txBody>
      </p:sp>
      <p:sp>
        <p:nvSpPr>
          <p:cNvPr id="21520" name="Nadpis 1"/>
          <p:cNvSpPr txBox="1">
            <a:spLocks/>
          </p:cNvSpPr>
          <p:nvPr/>
        </p:nvSpPr>
        <p:spPr bwMode="auto">
          <a:xfrm>
            <a:off x="214313" y="2714625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MUŽI, SVOBODNÍ OBČANÉ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účast na hrách</a:t>
            </a:r>
          </a:p>
        </p:txBody>
      </p:sp>
      <p:sp>
        <p:nvSpPr>
          <p:cNvPr id="21521" name="Nadpis 1"/>
          <p:cNvSpPr txBox="1">
            <a:spLocks/>
          </p:cNvSpPr>
          <p:nvPr/>
        </p:nvSpPr>
        <p:spPr bwMode="auto">
          <a:xfrm>
            <a:off x="571500" y="5143500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>ŽENY, OTROCI</a:t>
            </a: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>nesměli se účastnit</a:t>
            </a:r>
            <a:br>
              <a:rPr lang="cs-CZ" sz="1500" b="1">
                <a:latin typeface="Calibri" pitchFamily="34" charset="0"/>
              </a:rPr>
            </a:br>
            <a:endParaRPr lang="cs-CZ" sz="15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OLYMP. DISCIPLÍNY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HOD OŠTĚPEM A DISKEM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</p:txBody>
      </p:sp>
      <p:sp>
        <p:nvSpPr>
          <p:cNvPr id="2253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3893344" y="4107657"/>
            <a:ext cx="121443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6227763" y="3284538"/>
            <a:ext cx="50006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 rot="10800000">
            <a:off x="2268538" y="3213100"/>
            <a:ext cx="5715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3893344" y="1893094"/>
            <a:ext cx="12144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9" name="Nadpis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2857500" cy="857250"/>
          </a:xfrm>
        </p:spPr>
        <p:txBody>
          <a:bodyPr/>
          <a:lstStyle/>
          <a:p>
            <a:pPr eaLnBrk="1" hangingPunct="1"/>
            <a:r>
              <a:rPr lang="cs-CZ" sz="1400" b="1" smtClean="0"/>
              <a:t/>
            </a:r>
            <a:br>
              <a:rPr lang="cs-CZ" sz="1400" b="1" smtClean="0"/>
            </a:br>
            <a:r>
              <a:rPr lang="cs-CZ" sz="1600" b="1" smtClean="0"/>
              <a:t>ZÁPAS</a:t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r>
              <a:rPr lang="cs-CZ" sz="1400" b="1" smtClean="0"/>
              <a:t/>
            </a:r>
            <a:br>
              <a:rPr lang="cs-CZ" sz="1400" b="1" smtClean="0"/>
            </a:br>
            <a:endParaRPr lang="cs-CZ" sz="1400" b="1" smtClean="0"/>
          </a:p>
        </p:txBody>
      </p:sp>
      <p:sp>
        <p:nvSpPr>
          <p:cNvPr id="22540" name="Nadpis 1"/>
          <p:cNvSpPr txBox="1">
            <a:spLocks/>
          </p:cNvSpPr>
          <p:nvPr/>
        </p:nvSpPr>
        <p:spPr bwMode="auto">
          <a:xfrm>
            <a:off x="3276600" y="333375"/>
            <a:ext cx="250031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cs-CZ" sz="15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endParaRPr lang="cs-CZ" sz="15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BĚH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/>
            </a:r>
            <a:br>
              <a:rPr lang="cs-CZ" sz="1500" b="1">
                <a:latin typeface="Calibri" pitchFamily="34" charset="0"/>
              </a:rPr>
            </a:br>
            <a:endParaRPr lang="cs-CZ" sz="1500" b="1">
              <a:latin typeface="Calibri" pitchFamily="34" charset="0"/>
            </a:endParaRPr>
          </a:p>
        </p:txBody>
      </p:sp>
      <p:sp>
        <p:nvSpPr>
          <p:cNvPr id="22541" name="Nadpis 1"/>
          <p:cNvSpPr txBox="1">
            <a:spLocks/>
          </p:cNvSpPr>
          <p:nvPr/>
        </p:nvSpPr>
        <p:spPr bwMode="auto">
          <a:xfrm>
            <a:off x="6300788" y="404813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SKOK DO DÁLKY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  <p:sp>
        <p:nvSpPr>
          <p:cNvPr id="22542" name="Nadpis 1"/>
          <p:cNvSpPr txBox="1">
            <a:spLocks/>
          </p:cNvSpPr>
          <p:nvPr/>
        </p:nvSpPr>
        <p:spPr bwMode="auto">
          <a:xfrm>
            <a:off x="6715125" y="2928938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BĚHY S PLNOU ZBROJÍ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  <p:sp>
        <p:nvSpPr>
          <p:cNvPr id="22543" name="Nadpis 1"/>
          <p:cNvSpPr txBox="1">
            <a:spLocks/>
          </p:cNvSpPr>
          <p:nvPr/>
        </p:nvSpPr>
        <p:spPr bwMode="auto">
          <a:xfrm>
            <a:off x="6588125" y="5013325"/>
            <a:ext cx="2286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endParaRPr lang="cs-CZ" sz="11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endParaRPr lang="cs-CZ" sz="1100" b="1">
              <a:latin typeface="Calibri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PĚSTNÍ SOUBOJE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  <p:sp>
        <p:nvSpPr>
          <p:cNvPr id="22544" name="Nadpis 1"/>
          <p:cNvSpPr txBox="1">
            <a:spLocks/>
          </p:cNvSpPr>
          <p:nvPr/>
        </p:nvSpPr>
        <p:spPr bwMode="auto">
          <a:xfrm>
            <a:off x="214313" y="2714625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endParaRPr lang="cs-CZ" sz="1600" b="1">
              <a:latin typeface="Calibri" pitchFamily="34" charset="0"/>
            </a:endParaRPr>
          </a:p>
          <a:p>
            <a:pPr algn="ctr"/>
            <a:r>
              <a:rPr lang="cs-CZ" sz="1600" b="1">
                <a:latin typeface="Calibri" pitchFamily="34" charset="0"/>
              </a:rPr>
              <a:t>ZÁVODY VOZŮ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  <p:sp>
        <p:nvSpPr>
          <p:cNvPr id="22545" name="Nadpis 1"/>
          <p:cNvSpPr txBox="1">
            <a:spLocks/>
          </p:cNvSpPr>
          <p:nvPr/>
        </p:nvSpPr>
        <p:spPr bwMode="auto">
          <a:xfrm>
            <a:off x="468313" y="5300663"/>
            <a:ext cx="2214562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ZPĚV, PŘEDNES BÁSNÍ</a:t>
            </a:r>
          </a:p>
          <a:p>
            <a:pPr algn="ctr">
              <a:lnSpc>
                <a:spcPct val="80000"/>
              </a:lnSpc>
            </a:pPr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500" b="1">
                <a:latin typeface="Calibri" pitchFamily="34" charset="0"/>
              </a:rPr>
              <a:t/>
            </a:r>
            <a:br>
              <a:rPr lang="cs-CZ" sz="1500" b="1">
                <a:latin typeface="Calibri" pitchFamily="34" charset="0"/>
              </a:rPr>
            </a:br>
            <a:endParaRPr lang="cs-CZ" sz="1500" b="1">
              <a:latin typeface="Calibri" pitchFamily="34" charset="0"/>
            </a:endParaRPr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428625" y="0"/>
            <a:ext cx="8229600" cy="511175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cs-CZ" sz="28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400px-SFEC_BritMus_Roman_0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88913"/>
            <a:ext cx="3810000" cy="5715000"/>
          </a:xfrm>
          <a:prstGeom prst="rect">
            <a:avLst/>
          </a:prstGeom>
          <a:noFill/>
        </p:spPr>
      </p:pic>
      <p:sp>
        <p:nvSpPr>
          <p:cNvPr id="24581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623</Words>
  <Application>Microsoft Office PowerPoint</Application>
  <PresentationFormat>Předvádění na obrazovce (4:3)</PresentationFormat>
  <Paragraphs>316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Legenda</vt:lpstr>
      <vt:lpstr> …………………………………. první olymp. hry - rok</vt:lpstr>
      <vt:lpstr>  …………………………………. </vt:lpstr>
      <vt:lpstr>Snímek 6</vt:lpstr>
      <vt:lpstr>R. 776 PŘ. N. L. …………………………………. první olymp. hry - rok</vt:lpstr>
      <vt:lpstr> ZÁPAS …………………………………. </vt:lpstr>
      <vt:lpstr>Snímek 9</vt:lpstr>
      <vt:lpstr>Citace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</dc:creator>
  <cp:lastModifiedBy>Uživatel</cp:lastModifiedBy>
  <cp:revision>22</cp:revision>
  <dcterms:created xsi:type="dcterms:W3CDTF">2011-10-18T17:22:22Z</dcterms:created>
  <dcterms:modified xsi:type="dcterms:W3CDTF">2011-10-25T11:56:53Z</dcterms:modified>
</cp:coreProperties>
</file>