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59" r:id="rId4"/>
    <p:sldId id="261" r:id="rId5"/>
    <p:sldId id="264" r:id="rId6"/>
    <p:sldId id="265" r:id="rId7"/>
    <p:sldId id="258" r:id="rId8"/>
    <p:sldId id="262" r:id="rId9"/>
    <p:sldId id="266" r:id="rId10"/>
    <p:sldId id="268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EAF6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C5C806-DDC1-4567-BAB3-25F27C3E07C5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B0CFCC-8065-40B0-A946-47FA54F11B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B0CFCC-8065-40B0-A946-47FA54F11B23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250CB-0331-4C0E-82CF-4729CE64255A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611CE-C7C7-4F6A-9CE0-F649FDC86A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C67C3-776C-49AE-BDFC-740F1061240C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5F7E9-97F0-4543-84EF-34C971B01C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49DD8-E55B-46BA-8A84-4334753F4367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9510A-3DE7-462C-A9B7-DDE02A904B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190A-B504-4EF2-A97E-1908B0E9FC98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EC882-8A6D-430C-A60E-32CFB22117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85753-A50F-4B15-B766-1338D7FBDE4D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43F51-381B-426D-A05A-81412F3F16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06BBE-117B-44A7-82BC-108CC5AF0F79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DB5AA-986E-4BE5-A03C-2957284855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8F0D-D760-4EE6-8F96-201AACA7CD92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475-4EA9-42F2-99C4-A197C2BE91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CCD62-74E6-4144-A59D-8E408DB5246A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BD4B1-3B58-4ECD-9EC7-BDCFB7C713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01A5D-74B7-4300-8577-EA024F1E468F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62876-65DD-4AE1-B713-54CDFB0902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879E1-67A0-418A-8F0F-47588CD5C4FF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22395-6764-4C2E-AE82-729F2171C7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11006-4FA4-4C25-82F9-A7F94AA481D8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FA539-F3A6-417E-AC34-6E2FB660EA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00000">
              <a:srgbClr val="91C8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D9B3A9-1716-411F-BD72-A6D0A7B29CF1}" type="datetimeFigureOut">
              <a:rPr lang="cs-CZ"/>
              <a:pPr>
                <a:defRPr/>
              </a:pPr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EC1FF5-E958-4315-81C2-344A49FF01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Lightmatter_acropolis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Soubor:Agora_and_Acropolis_(%CE%91%CE%B3%CF%8C%CF%81%CE%B1_%CE%BA%CE%B1%CE%B9_%CE%91%CE%BA%CF%81%CF%8C%CF%80%CE%BF%CE%BB%CE%B7)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14338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4714875"/>
            <a:ext cx="5762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sp>
        <p:nvSpPr>
          <p:cNvPr id="14340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cs-CZ">
              <a:latin typeface="Calibri" pitchFamily="34" charset="0"/>
            </a:endParaRPr>
          </a:p>
        </p:txBody>
      </p:sp>
      <p:sp>
        <p:nvSpPr>
          <p:cNvPr id="14341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>
              <a:latin typeface="Calibri" pitchFamily="34" charset="0"/>
            </a:endParaRPr>
          </a:p>
        </p:txBody>
      </p:sp>
      <p:pic>
        <p:nvPicPr>
          <p:cNvPr id="14342" name="Picture 63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8" y="0"/>
            <a:ext cx="658812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64"/>
          <p:cNvSpPr>
            <a:spLocks noChangeArrowheads="1"/>
          </p:cNvSpPr>
          <p:nvPr/>
        </p:nvSpPr>
        <p:spPr bwMode="auto">
          <a:xfrm>
            <a:off x="571500" y="717550"/>
            <a:ext cx="6913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cs typeface="Arial" charset="0"/>
              </a:rPr>
              <a:t>Tento materiál byl vytvořen v rámci projektu  Operačního programu Vzdělávání pro konkurenceschopnost</a:t>
            </a:r>
            <a:r>
              <a:rPr lang="cs-CZ" sz="1400" b="1"/>
              <a:t>.</a:t>
            </a:r>
          </a:p>
        </p:txBody>
      </p:sp>
      <p:graphicFrame>
        <p:nvGraphicFramePr>
          <p:cNvPr id="14363" name="Group 27"/>
          <p:cNvGraphicFramePr>
            <a:graphicFrameLocks noGrp="1"/>
          </p:cNvGraphicFramePr>
          <p:nvPr/>
        </p:nvGraphicFramePr>
        <p:xfrm>
          <a:off x="571500" y="1214438"/>
          <a:ext cx="6837363" cy="1219200"/>
        </p:xfrm>
        <a:graphic>
          <a:graphicData uri="http://schemas.openxmlformats.org/drawingml/2006/table">
            <a:tbl>
              <a:tblPr/>
              <a:tblGrid>
                <a:gridCol w="2243138"/>
                <a:gridCol w="459422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Projekt MŠMT ČR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EU PENÍZE ŠKOLÁM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Číslo projektu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CZ.1.07/1.4.00/21.2146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Název projektu školy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ve vzdělávání na naší škole ZŠ Studánka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Šablona  III/2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Arial" charset="0"/>
                        </a:rPr>
                        <a:t>Inovace a zkvalitnění výuky prostřednictvím ICT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1" name="Rectangle 116"/>
          <p:cNvSpPr>
            <a:spLocks noChangeArrowheads="1"/>
          </p:cNvSpPr>
          <p:nvPr/>
        </p:nvSpPr>
        <p:spPr bwMode="auto">
          <a:xfrm>
            <a:off x="646113" y="2447528"/>
            <a:ext cx="8497887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cs typeface="Arial" charset="0"/>
              </a:rPr>
              <a:t>SADA č. </a:t>
            </a:r>
            <a:r>
              <a:rPr lang="cs-CZ" sz="1400" b="1" dirty="0" smtClean="0">
                <a:cs typeface="Arial" charset="0"/>
              </a:rPr>
              <a:t>IX</a:t>
            </a:r>
            <a:endParaRPr lang="cs-CZ" sz="1400" b="1" dirty="0">
              <a:cs typeface="Arial" charset="0"/>
            </a:endParaRPr>
          </a:p>
          <a:p>
            <a:pPr algn="ctr"/>
            <a:r>
              <a:rPr lang="cs-CZ" sz="1400" b="1" dirty="0">
                <a:cs typeface="Arial" charset="0"/>
              </a:rPr>
              <a:t>Identifikátor: </a:t>
            </a:r>
            <a:r>
              <a:rPr lang="cs-CZ" sz="1400" b="1" dirty="0" smtClean="0"/>
              <a:t>VY_32_INOVACE_SADA IX_D, DUM </a:t>
            </a:r>
            <a:r>
              <a:rPr lang="cs-CZ" sz="1400" b="1" dirty="0" smtClean="0"/>
              <a:t>14</a:t>
            </a:r>
            <a:endParaRPr lang="cs-CZ" sz="1400" b="1" dirty="0">
              <a:cs typeface="Arial" charset="0"/>
            </a:endParaRPr>
          </a:p>
          <a:p>
            <a:pPr algn="ctr"/>
            <a:r>
              <a:rPr lang="cs-CZ" sz="1400" b="1" dirty="0">
                <a:cs typeface="Arial" charset="0"/>
              </a:rPr>
              <a:t>Vzdělávací oblast: Člověk a společnost</a:t>
            </a:r>
          </a:p>
          <a:p>
            <a:pPr algn="ctr"/>
            <a:r>
              <a:rPr lang="cs-CZ" sz="1400" b="1" dirty="0">
                <a:cs typeface="Arial" charset="0"/>
              </a:rPr>
              <a:t>Vzdělávací obor: Dějepis</a:t>
            </a:r>
          </a:p>
          <a:p>
            <a:pPr algn="ctr"/>
            <a:endParaRPr lang="cs-CZ" sz="1400" dirty="0">
              <a:latin typeface="Calibri" pitchFamily="34" charset="0"/>
            </a:endParaRPr>
          </a:p>
          <a:p>
            <a:r>
              <a:rPr lang="cs-CZ" sz="1400" b="1" dirty="0">
                <a:cs typeface="Arial" charset="0"/>
              </a:rPr>
              <a:t>Název: Starověké Řecko - Atény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Autor: Mgr. Soňa Jarošová</a:t>
            </a:r>
            <a:endParaRPr lang="cs-CZ" sz="1400" dirty="0">
              <a:cs typeface="Arial" charset="0"/>
            </a:endParaRPr>
          </a:p>
          <a:p>
            <a:r>
              <a:rPr lang="cs-CZ" sz="1400" b="1" dirty="0">
                <a:cs typeface="Arial" charset="0"/>
              </a:rPr>
              <a:t>Stručná anotace: Zopakování učiva o řeckých městských státech (Atény)</a:t>
            </a:r>
          </a:p>
          <a:p>
            <a:r>
              <a:rPr lang="cs-CZ" sz="1400" b="1" dirty="0">
                <a:cs typeface="Arial" charset="0"/>
              </a:rPr>
              <a:t>Metodické zhodnocení: Aktivita určená pro žáky sedmých ročníků – pilotáž dne 26.9.2011 v 7.A</a:t>
            </a:r>
          </a:p>
          <a:p>
            <a:endParaRPr lang="cs-CZ" b="1" dirty="0">
              <a:solidFill>
                <a:srgbClr val="FF3300"/>
              </a:solidFill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  <a:p>
            <a:endParaRPr lang="cs-CZ" b="1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pic>
        <p:nvPicPr>
          <p:cNvPr id="25605" name="Picture 5" descr="800PX-~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260350"/>
            <a:ext cx="7127875" cy="5346700"/>
          </a:xfrm>
          <a:prstGeom prst="rect">
            <a:avLst/>
          </a:prstGeom>
          <a:noFill/>
        </p:spPr>
      </p:pic>
      <p:sp>
        <p:nvSpPr>
          <p:cNvPr id="25606" name="Nadpis 1"/>
          <p:cNvSpPr txBox="1">
            <a:spLocks/>
          </p:cNvSpPr>
          <p:nvPr/>
        </p:nvSpPr>
        <p:spPr bwMode="auto">
          <a:xfrm>
            <a:off x="3635375" y="5805488"/>
            <a:ext cx="17414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b="1">
                <a:latin typeface="Calibri" pitchFamily="34" charset="0"/>
              </a:rPr>
              <a:t>obr. č.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smtClean="0"/>
              <a:t>Citace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1" smtClean="0"/>
              <a:t>Akropolis 1 </a:t>
            </a:r>
            <a:r>
              <a:rPr lang="en-US" sz="1800" b="1" smtClean="0">
                <a:cs typeface="Arial" charset="0"/>
              </a:rPr>
              <a:t>[</a:t>
            </a:r>
            <a:r>
              <a:rPr lang="cs-CZ" sz="1800" b="1" smtClean="0">
                <a:cs typeface="Arial" charset="0"/>
              </a:rPr>
              <a:t>cit. 2011-13-09</a:t>
            </a:r>
            <a:r>
              <a:rPr lang="en-US" sz="1800" b="1" smtClean="0">
                <a:cs typeface="Arial" charset="0"/>
              </a:rPr>
              <a:t>]</a:t>
            </a:r>
            <a:r>
              <a:rPr lang="cs-CZ" sz="1800" b="1" smtClean="0">
                <a:cs typeface="Arial" charset="0"/>
              </a:rPr>
              <a:t> – dostupný pod licencí Public domain na www - </a:t>
            </a:r>
            <a:r>
              <a:rPr lang="cs-CZ" sz="1800" b="1" smtClean="0">
                <a:hlinkClick r:id="rId3"/>
              </a:rPr>
              <a:t>http://cs.wikipedia.org/wiki/Soubor:Lightmatter_acropolis.jpg</a:t>
            </a:r>
            <a:endParaRPr lang="cs-CZ" sz="1800" b="1" smtClean="0"/>
          </a:p>
          <a:p>
            <a:r>
              <a:rPr lang="cs-CZ" sz="1800" b="1" smtClean="0"/>
              <a:t>Akropolis 2  </a:t>
            </a:r>
            <a:r>
              <a:rPr lang="en-US" sz="1800" b="1" smtClean="0">
                <a:cs typeface="Arial" charset="0"/>
              </a:rPr>
              <a:t>[</a:t>
            </a:r>
            <a:r>
              <a:rPr lang="cs-CZ" sz="1800" b="1" smtClean="0">
                <a:cs typeface="Arial" charset="0"/>
              </a:rPr>
              <a:t>cit. 2011-13-09</a:t>
            </a:r>
            <a:r>
              <a:rPr lang="en-US" sz="1800" b="1" smtClean="0">
                <a:cs typeface="Arial" charset="0"/>
              </a:rPr>
              <a:t>]</a:t>
            </a:r>
            <a:r>
              <a:rPr lang="cs-CZ" sz="1800" b="1" smtClean="0">
                <a:cs typeface="Arial" charset="0"/>
              </a:rPr>
              <a:t> – dostupný pod licencí Public domain na www - </a:t>
            </a:r>
            <a:r>
              <a:rPr lang="cs-CZ" sz="1800" b="1" smtClean="0">
                <a:hlinkClick r:id="rId4"/>
              </a:rPr>
              <a:t>http://cs.wikipedia.org/wiki/Soubor:Agora_and_Acropolis_(%CE%91%CE%B3%CF%8C%CF%81%CE%B1_%CE%BA%CE%B1%CE%B9_%CE%91%CE%BA%CF%81%CF%8C%CF%80%CE%BF%CE%BB%CE%B7).jpg</a:t>
            </a:r>
            <a:endParaRPr lang="cs-CZ" sz="1800" b="1" smtClean="0"/>
          </a:p>
          <a:p>
            <a:pPr>
              <a:buFont typeface="Arial" charset="0"/>
              <a:buNone/>
            </a:pPr>
            <a:endParaRPr lang="cs-CZ" sz="2000" smtClean="0"/>
          </a:p>
          <a:p>
            <a:endParaRPr lang="cs-CZ" sz="2000" smtClean="0"/>
          </a:p>
        </p:txBody>
      </p:sp>
      <p:sp>
        <p:nvSpPr>
          <p:cNvPr id="2458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200" y="274638"/>
            <a:ext cx="8229600" cy="58261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200" b="1" dirty="0">
                <a:latin typeface="+mj-lt"/>
                <a:ea typeface="+mj-ea"/>
                <a:cs typeface="+mj-cs"/>
              </a:rPr>
              <a:t>Starověké Řecko - Atény</a:t>
            </a:r>
          </a:p>
        </p:txBody>
      </p:sp>
      <p:sp>
        <p:nvSpPr>
          <p:cNvPr id="1638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graphicFrame>
        <p:nvGraphicFramePr>
          <p:cNvPr id="16794" name="Group 410"/>
          <p:cNvGraphicFramePr>
            <a:graphicFrameLocks noGrp="1"/>
          </p:cNvGraphicFramePr>
          <p:nvPr/>
        </p:nvGraphicFramePr>
        <p:xfrm>
          <a:off x="285750" y="928688"/>
          <a:ext cx="8358188" cy="5306159"/>
        </p:xfrm>
        <a:graphic>
          <a:graphicData uri="http://schemas.openxmlformats.org/drawingml/2006/table">
            <a:tbl>
              <a:tblPr/>
              <a:tblGrid>
                <a:gridCol w="642938"/>
                <a:gridCol w="642937"/>
                <a:gridCol w="642938"/>
                <a:gridCol w="642937"/>
                <a:gridCol w="642938"/>
                <a:gridCol w="642937"/>
                <a:gridCol w="642938"/>
                <a:gridCol w="642937"/>
                <a:gridCol w="642938"/>
                <a:gridCol w="642937"/>
                <a:gridCol w="642938"/>
                <a:gridCol w="642937"/>
                <a:gridCol w="642938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pPr eaLnBrk="1" hangingPunct="1"/>
            <a:r>
              <a:rPr lang="cs-CZ" sz="3200" b="1" smtClean="0"/>
              <a:t>Legenda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posvátný aténský pahorek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chrám bohyně Atény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řecký ostrov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zrušil dlužní otroctví (pozpátku)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bůh moře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řecký filozof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bůh podsvětí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řecká věštírna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typ vlády v Aténách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bitva řecko-perských válek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otroci, kteří obdělávali půdu Sparťanů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jednooký obr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aténský politik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řecká bohyně lásky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zakládání nových řeckých osad ve vzdálených oblastech (pozpátku)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aténský přístav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r>
              <a:rPr lang="cs-CZ" sz="1800" smtClean="0"/>
              <a:t>nepřátelé Řeků</a:t>
            </a:r>
          </a:p>
          <a:p>
            <a:pPr marL="514350" indent="-514350" eaLnBrk="1" hangingPunct="1">
              <a:lnSpc>
                <a:spcPct val="80000"/>
              </a:lnSpc>
              <a:buFont typeface="Calibri" pitchFamily="34" charset="0"/>
              <a:buAutoNum type="arabicPeriod"/>
            </a:pPr>
            <a:endParaRPr lang="cs-CZ" sz="1800" smtClean="0"/>
          </a:p>
        </p:txBody>
      </p:sp>
      <p:sp>
        <p:nvSpPr>
          <p:cNvPr id="17411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ATÉNY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endParaRPr lang="cs-CZ" sz="1600" b="1" smtClean="0">
              <a:latin typeface="Arial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poloha (poloostrov)</a:t>
            </a:r>
          </a:p>
        </p:txBody>
      </p:sp>
      <p:sp>
        <p:nvSpPr>
          <p:cNvPr id="18434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895725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1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/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vojenský spolek</a:t>
            </a:r>
          </a:p>
        </p:txBody>
      </p:sp>
      <p:sp>
        <p:nvSpPr>
          <p:cNvPr id="18442" name="Nadpis 1"/>
          <p:cNvSpPr txBox="1">
            <a:spLocks/>
          </p:cNvSpPr>
          <p:nvPr/>
        </p:nvSpPr>
        <p:spPr bwMode="auto">
          <a:xfrm>
            <a:off x="3286125" y="571500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1600" b="1"/>
          </a:p>
          <a:p>
            <a:pPr algn="ctr"/>
            <a:endParaRPr lang="cs-CZ" sz="1600" b="1"/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charakteristika státu</a:t>
            </a:r>
          </a:p>
        </p:txBody>
      </p:sp>
      <p:sp>
        <p:nvSpPr>
          <p:cNvPr id="40" name="Nadpis 1"/>
          <p:cNvSpPr txBox="1">
            <a:spLocks/>
          </p:cNvSpPr>
          <p:nvPr/>
        </p:nvSpPr>
        <p:spPr>
          <a:xfrm>
            <a:off x="6286500" y="428625"/>
            <a:ext cx="2214563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 err="1">
                <a:latin typeface="+mj-lt"/>
                <a:ea typeface="+mj-ea"/>
                <a:cs typeface="+mj-cs"/>
              </a:rPr>
              <a:t>Solon</a:t>
            </a: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3" name="Nadpis 1"/>
          <p:cNvSpPr txBox="1">
            <a:spLocks/>
          </p:cNvSpPr>
          <p:nvPr/>
        </p:nvSpPr>
        <p:spPr>
          <a:xfrm>
            <a:off x="6357938" y="4929188"/>
            <a:ext cx="2500312" cy="13573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r>
              <a:rPr lang="cs-CZ" sz="1600" b="1" dirty="0" err="1">
                <a:latin typeface="+mj-lt"/>
                <a:ea typeface="+mj-ea"/>
                <a:cs typeface="+mj-cs"/>
              </a:rPr>
              <a:t>Perikles</a:t>
            </a: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sp>
        <p:nvSpPr>
          <p:cNvPr id="46" name="Nadpis 1"/>
          <p:cNvSpPr txBox="1">
            <a:spLocks/>
          </p:cNvSpPr>
          <p:nvPr/>
        </p:nvSpPr>
        <p:spPr>
          <a:xfrm>
            <a:off x="571500" y="5143500"/>
            <a:ext cx="2214563" cy="8572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sz="1600" b="1" dirty="0">
                <a:latin typeface="+mj-lt"/>
                <a:ea typeface="+mj-ea"/>
                <a:cs typeface="+mj-cs"/>
              </a:rPr>
              <a:t>typ státu</a:t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3" name="Nadpis 1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Správa státu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357563" y="3214688"/>
            <a:ext cx="2714625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v čele státu, na 1 rok</a:t>
            </a:r>
            <a:r>
              <a:rPr lang="cs-CZ" sz="1600" b="1" dirty="0">
                <a:latin typeface="+mj-lt"/>
                <a:ea typeface="+mj-ea"/>
                <a:cs typeface="+mj-cs"/>
              </a:rPr>
              <a:t/>
            </a:r>
            <a:br>
              <a:rPr lang="cs-CZ" sz="1600" b="1" dirty="0">
                <a:latin typeface="+mj-lt"/>
                <a:ea typeface="+mj-ea"/>
                <a:cs typeface="+mj-cs"/>
              </a:rPr>
            </a:br>
            <a:endParaRPr lang="cs-CZ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rot="5400000">
            <a:off x="3607594" y="2178844"/>
            <a:ext cx="1785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rot="16200000" flipH="1">
            <a:off x="4393407" y="2035969"/>
            <a:ext cx="3143250" cy="1214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>
            <a:off x="1428750" y="2214563"/>
            <a:ext cx="3286125" cy="1000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adpis 1"/>
          <p:cNvSpPr txBox="1">
            <a:spLocks/>
          </p:cNvSpPr>
          <p:nvPr/>
        </p:nvSpPr>
        <p:spPr>
          <a:xfrm>
            <a:off x="285750" y="4429125"/>
            <a:ext cx="2714625" cy="11430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po roce doživotně členy</a:t>
            </a:r>
            <a:br>
              <a:rPr lang="cs-CZ" b="1" dirty="0">
                <a:latin typeface="+mj-lt"/>
                <a:ea typeface="+mj-ea"/>
                <a:cs typeface="+mj-cs"/>
              </a:rPr>
            </a:br>
            <a:endParaRPr lang="cs-CZ" b="1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Nadpis 1"/>
          <p:cNvSpPr txBox="1">
            <a:spLocks/>
          </p:cNvSpPr>
          <p:nvPr/>
        </p:nvSpPr>
        <p:spPr>
          <a:xfrm>
            <a:off x="5580063" y="4365625"/>
            <a:ext cx="3286125" cy="12969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………………………………….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cs-CZ" b="1" dirty="0">
                <a:latin typeface="+mj-lt"/>
                <a:ea typeface="+mj-ea"/>
                <a:cs typeface="+mj-cs"/>
              </a:rPr>
              <a:t>základ aténské demokracie</a:t>
            </a:r>
            <a:br>
              <a:rPr lang="cs-CZ" b="1" dirty="0">
                <a:latin typeface="+mj-lt"/>
                <a:ea typeface="+mj-ea"/>
                <a:cs typeface="+mj-cs"/>
              </a:rPr>
            </a:br>
            <a:endParaRPr lang="cs-CZ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25" name="Group 345"/>
          <p:cNvGraphicFramePr>
            <a:graphicFrameLocks noGrp="1"/>
          </p:cNvGraphicFramePr>
          <p:nvPr/>
        </p:nvGraphicFramePr>
        <p:xfrm>
          <a:off x="571500" y="642938"/>
          <a:ext cx="8143875" cy="5565775"/>
        </p:xfrm>
        <a:graphic>
          <a:graphicData uri="http://schemas.openxmlformats.org/drawingml/2006/table">
            <a:tbl>
              <a:tblPr/>
              <a:tblGrid>
                <a:gridCol w="627063"/>
                <a:gridCol w="625475"/>
                <a:gridCol w="627062"/>
                <a:gridCol w="625475"/>
                <a:gridCol w="627063"/>
                <a:gridCol w="627062"/>
                <a:gridCol w="625475"/>
                <a:gridCol w="627063"/>
                <a:gridCol w="627062"/>
                <a:gridCol w="625475"/>
                <a:gridCol w="627063"/>
                <a:gridCol w="625475"/>
                <a:gridCol w="627062"/>
              </a:tblGrid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Á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Y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14.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17.</a:t>
                      </a: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4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marL="7327" marR="7327" marT="7327" marB="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Š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É</a:t>
                      </a: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327" marR="7327" marT="7327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90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20791" name="Zástupný symbol pro zápatí 4"/>
          <p:cNvSpPr txBox="1">
            <a:spLocks noGrp="1"/>
          </p:cNvSpPr>
          <p:nvPr/>
        </p:nvSpPr>
        <p:spPr bwMode="auto">
          <a:xfrm>
            <a:off x="2357438" y="214313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2000" b="1">
                <a:latin typeface="Calibri" pitchFamily="34" charset="0"/>
              </a:rPr>
              <a:t>Řešení úkolů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r>
              <a:rPr lang="cs-CZ" b="1" smtClean="0"/>
              <a:t>ATÉNY</a:t>
            </a:r>
          </a:p>
          <a:p>
            <a:pPr algn="ctr" eaLnBrk="1" hangingPunct="1">
              <a:buFont typeface="Arial" charset="0"/>
              <a:buNone/>
            </a:pPr>
            <a:endParaRPr lang="cs-CZ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endParaRPr lang="cs-CZ" sz="1600" b="1" smtClean="0"/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ATTIKA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………………………………….</a:t>
            </a:r>
          </a:p>
          <a:p>
            <a:pPr algn="ctr" eaLnBrk="1" hangingPunct="1">
              <a:buFont typeface="Arial" charset="0"/>
              <a:buNone/>
            </a:pPr>
            <a:r>
              <a:rPr lang="cs-CZ" sz="1600" b="1" smtClean="0"/>
              <a:t>poloha (poloostrov)</a:t>
            </a:r>
          </a:p>
        </p:txBody>
      </p:sp>
      <p:sp>
        <p:nvSpPr>
          <p:cNvPr id="21506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249738" y="3751263"/>
            <a:ext cx="5016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5143500" y="3500438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5400000">
            <a:off x="2357438" y="3643313"/>
            <a:ext cx="1571625" cy="128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šipka 17"/>
          <p:cNvCxnSpPr/>
          <p:nvPr/>
        </p:nvCxnSpPr>
        <p:spPr>
          <a:xfrm rot="16200000" flipV="1">
            <a:off x="4179094" y="2178844"/>
            <a:ext cx="642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 rot="10800000">
            <a:off x="2143125" y="1214438"/>
            <a:ext cx="1714500" cy="1428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šipka 22"/>
          <p:cNvCxnSpPr/>
          <p:nvPr/>
        </p:nvCxnSpPr>
        <p:spPr>
          <a:xfrm rot="5400000" flipH="1" flipV="1">
            <a:off x="5107782" y="1321593"/>
            <a:ext cx="1428750" cy="1357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Nadpis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2857500" cy="857250"/>
          </a:xfrm>
        </p:spPr>
        <p:txBody>
          <a:bodyPr/>
          <a:lstStyle/>
          <a:p>
            <a:pPr eaLnBrk="1" hangingPunct="1"/>
            <a:r>
              <a:rPr lang="cs-CZ" sz="1600" b="1" smtClean="0"/>
              <a:t>ATÉNSKÝ NÁMOŘNÍ</a:t>
            </a:r>
            <a:br>
              <a:rPr lang="cs-CZ" sz="1600" b="1" smtClean="0"/>
            </a:br>
            <a:r>
              <a:rPr lang="cs-CZ" sz="1600" b="1" smtClean="0"/>
              <a:t>………………………………….</a:t>
            </a:r>
            <a:br>
              <a:rPr lang="cs-CZ" sz="1600" b="1" smtClean="0"/>
            </a:br>
            <a:r>
              <a:rPr lang="cs-CZ" sz="1600" b="1" smtClean="0"/>
              <a:t>vojenský spolek</a:t>
            </a:r>
          </a:p>
        </p:txBody>
      </p:sp>
      <p:sp>
        <p:nvSpPr>
          <p:cNvPr id="21514" name="Nadpis 1"/>
          <p:cNvSpPr txBox="1">
            <a:spLocks/>
          </p:cNvSpPr>
          <p:nvPr/>
        </p:nvSpPr>
        <p:spPr bwMode="auto">
          <a:xfrm>
            <a:off x="3286125" y="571500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DEMOKRATICKÝ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charakteristika státu</a:t>
            </a:r>
          </a:p>
        </p:txBody>
      </p:sp>
      <p:sp>
        <p:nvSpPr>
          <p:cNvPr id="21515" name="Nadpis 1"/>
          <p:cNvSpPr txBox="1">
            <a:spLocks/>
          </p:cNvSpPr>
          <p:nvPr/>
        </p:nvSpPr>
        <p:spPr bwMode="auto">
          <a:xfrm>
            <a:off x="6286500" y="428625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ZRUŠIL DLUŽNÍ OTROCTVÍ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Solon</a:t>
            </a:r>
          </a:p>
        </p:txBody>
      </p:sp>
      <p:sp>
        <p:nvSpPr>
          <p:cNvPr id="21516" name="Nadpis 1"/>
          <p:cNvSpPr txBox="1">
            <a:spLocks/>
          </p:cNvSpPr>
          <p:nvPr/>
        </p:nvSpPr>
        <p:spPr bwMode="auto">
          <a:xfrm>
            <a:off x="6357938" y="4929188"/>
            <a:ext cx="2500312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ROZDĚLIL OBYV. PODLE MAJETKU DO 4 SKUPIN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  <a:br>
              <a:rPr lang="cs-CZ" sz="1600" b="1">
                <a:latin typeface="Calibri" pitchFamily="34" charset="0"/>
              </a:rPr>
            </a:br>
            <a:r>
              <a:rPr lang="cs-CZ" sz="1600" b="1">
                <a:latin typeface="Calibri" pitchFamily="34" charset="0"/>
              </a:rPr>
              <a:t>Perikles</a:t>
            </a:r>
          </a:p>
        </p:txBody>
      </p:sp>
      <p:sp>
        <p:nvSpPr>
          <p:cNvPr id="21517" name="Nadpis 1"/>
          <p:cNvSpPr txBox="1">
            <a:spLocks/>
          </p:cNvSpPr>
          <p:nvPr/>
        </p:nvSpPr>
        <p:spPr bwMode="auto">
          <a:xfrm>
            <a:off x="571500" y="5143500"/>
            <a:ext cx="22145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600" b="1">
                <a:latin typeface="Calibri" pitchFamily="34" charset="0"/>
              </a:rPr>
              <a:t>MĚSTSKÝ</a:t>
            </a:r>
          </a:p>
          <a:p>
            <a:pPr algn="ctr"/>
            <a:r>
              <a:rPr lang="cs-CZ" sz="1600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sz="1600" b="1">
                <a:latin typeface="Calibri" pitchFamily="34" charset="0"/>
              </a:rPr>
              <a:t>typ státu</a:t>
            </a:r>
            <a:br>
              <a:rPr lang="cs-CZ" sz="1600" b="1">
                <a:latin typeface="Calibri" pitchFamily="34" charset="0"/>
              </a:rPr>
            </a:br>
            <a:endParaRPr lang="cs-CZ" sz="1600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  <p:sp>
        <p:nvSpPr>
          <p:cNvPr id="3" name="Nadpis 1"/>
          <p:cNvSpPr txBox="1">
            <a:spLocks/>
          </p:cNvSpPr>
          <p:nvPr/>
        </p:nvSpPr>
        <p:spPr>
          <a:xfrm>
            <a:off x="457200" y="274638"/>
            <a:ext cx="8229600" cy="7969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Správa státu</a:t>
            </a:r>
          </a:p>
        </p:txBody>
      </p:sp>
      <p:sp>
        <p:nvSpPr>
          <p:cNvPr id="22531" name="Nadpis 1"/>
          <p:cNvSpPr txBox="1">
            <a:spLocks/>
          </p:cNvSpPr>
          <p:nvPr/>
        </p:nvSpPr>
        <p:spPr bwMode="auto">
          <a:xfrm>
            <a:off x="3357563" y="3214688"/>
            <a:ext cx="271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700" b="1">
                <a:latin typeface="Calibri" pitchFamily="34" charset="0"/>
              </a:rPr>
              <a:t>9 VOLENÝCH VYSOKÝCH ÚŘEDNÍKŮ</a:t>
            </a:r>
          </a:p>
          <a:p>
            <a:pPr algn="ctr">
              <a:lnSpc>
                <a:spcPct val="80000"/>
              </a:lnSpc>
            </a:pPr>
            <a:r>
              <a:rPr lang="cs-CZ" sz="1700" b="1">
                <a:latin typeface="Calibri" pitchFamily="34" charset="0"/>
              </a:rPr>
              <a:t>………………………………….</a:t>
            </a:r>
          </a:p>
          <a:p>
            <a:pPr algn="ctr">
              <a:lnSpc>
                <a:spcPct val="80000"/>
              </a:lnSpc>
            </a:pPr>
            <a:r>
              <a:rPr lang="cs-CZ" sz="1700" b="1">
                <a:latin typeface="Calibri" pitchFamily="34" charset="0"/>
              </a:rPr>
              <a:t>v čele státu, na 1 rok</a:t>
            </a:r>
            <a:r>
              <a:rPr lang="cs-CZ" sz="1500" b="1">
                <a:latin typeface="Calibri" pitchFamily="34" charset="0"/>
              </a:rPr>
              <a:t/>
            </a:r>
            <a:br>
              <a:rPr lang="cs-CZ" sz="1500" b="1">
                <a:latin typeface="Calibri" pitchFamily="34" charset="0"/>
              </a:rPr>
            </a:br>
            <a:endParaRPr lang="cs-CZ" sz="1500" b="1">
              <a:latin typeface="Calibri" pitchFamily="34" charset="0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rot="5400000">
            <a:off x="3607594" y="2178844"/>
            <a:ext cx="17859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 rot="16200000" flipH="1">
            <a:off x="4393407" y="2035969"/>
            <a:ext cx="3143250" cy="1214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rot="5400000">
            <a:off x="1428750" y="2214563"/>
            <a:ext cx="3286125" cy="10001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Nadpis 1"/>
          <p:cNvSpPr txBox="1">
            <a:spLocks/>
          </p:cNvSpPr>
          <p:nvPr/>
        </p:nvSpPr>
        <p:spPr bwMode="auto">
          <a:xfrm>
            <a:off x="285750" y="4429125"/>
            <a:ext cx="2714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b="1">
                <a:latin typeface="Calibri" pitchFamily="34" charset="0"/>
              </a:rPr>
              <a:t>ARISTOKRATICKÁ RADA</a:t>
            </a:r>
          </a:p>
          <a:p>
            <a:pPr algn="ctr"/>
            <a:r>
              <a:rPr lang="cs-CZ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b="1">
                <a:latin typeface="Calibri" pitchFamily="34" charset="0"/>
              </a:rPr>
              <a:t>po roce doživotně členy</a:t>
            </a:r>
            <a:br>
              <a:rPr lang="cs-CZ" b="1">
                <a:latin typeface="Calibri" pitchFamily="34" charset="0"/>
              </a:rPr>
            </a:br>
            <a:endParaRPr lang="cs-CZ" b="1">
              <a:latin typeface="Calibri" pitchFamily="34" charset="0"/>
            </a:endParaRPr>
          </a:p>
        </p:txBody>
      </p:sp>
      <p:sp>
        <p:nvSpPr>
          <p:cNvPr id="22536" name="Nadpis 1"/>
          <p:cNvSpPr txBox="1">
            <a:spLocks/>
          </p:cNvSpPr>
          <p:nvPr/>
        </p:nvSpPr>
        <p:spPr bwMode="auto">
          <a:xfrm>
            <a:off x="5508625" y="4365625"/>
            <a:ext cx="3286125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b="1">
                <a:latin typeface="Calibri" pitchFamily="34" charset="0"/>
              </a:rPr>
              <a:t>RADA PĚTI SET</a:t>
            </a:r>
          </a:p>
          <a:p>
            <a:pPr algn="ctr"/>
            <a:r>
              <a:rPr lang="cs-CZ" b="1">
                <a:latin typeface="Calibri" pitchFamily="34" charset="0"/>
              </a:rPr>
              <a:t>………………………………….</a:t>
            </a:r>
          </a:p>
          <a:p>
            <a:pPr algn="ctr"/>
            <a:r>
              <a:rPr lang="cs-CZ" b="1">
                <a:latin typeface="Calibri" pitchFamily="34" charset="0"/>
              </a:rPr>
              <a:t>základ aténské demokracie</a:t>
            </a:r>
            <a:br>
              <a:rPr lang="cs-CZ" b="1">
                <a:latin typeface="Calibri" pitchFamily="34" charset="0"/>
              </a:rPr>
            </a:br>
            <a:endParaRPr lang="cs-CZ" b="1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Lightmatter_acropol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404813"/>
            <a:ext cx="6858000" cy="4572000"/>
          </a:xfrm>
          <a:prstGeom prst="rect">
            <a:avLst/>
          </a:prstGeom>
          <a:noFill/>
        </p:spPr>
      </p:pic>
      <p:sp>
        <p:nvSpPr>
          <p:cNvPr id="23557" name="Rectangle 5"/>
          <p:cNvSpPr>
            <a:spLocks/>
          </p:cNvSpPr>
          <p:nvPr/>
        </p:nvSpPr>
        <p:spPr bwMode="auto">
          <a:xfrm>
            <a:off x="3492500" y="5157788"/>
            <a:ext cx="2674938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cs-CZ" sz="2000" b="1">
                <a:latin typeface="Calibri" pitchFamily="34" charset="0"/>
              </a:rPr>
              <a:t>obr. č. 1</a:t>
            </a:r>
          </a:p>
        </p:txBody>
      </p:sp>
      <p:sp>
        <p:nvSpPr>
          <p:cNvPr id="23558" name="Zástupný symbol pro zápatí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200">
                <a:solidFill>
                  <a:srgbClr val="898989"/>
                </a:solidFill>
                <a:latin typeface="Calibri" pitchFamily="34" charset="0"/>
              </a:rPr>
              <a:t>Autorem materiálu a všech jeho částí, není-li uvedeno jinak, je Mgr. Soňa Jarošová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691</Words>
  <Application>Microsoft Office PowerPoint</Application>
  <PresentationFormat>Předvádění na obrazovce (4:3)</PresentationFormat>
  <Paragraphs>301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Snímek 2</vt:lpstr>
      <vt:lpstr>Legenda</vt:lpstr>
      <vt:lpstr> …………………………………. vojenský spolek</vt:lpstr>
      <vt:lpstr>Snímek 5</vt:lpstr>
      <vt:lpstr>Snímek 6</vt:lpstr>
      <vt:lpstr>ATÉNSKÝ NÁMOŘNÍ …………………………………. vojenský spolek</vt:lpstr>
      <vt:lpstr>Snímek 8</vt:lpstr>
      <vt:lpstr>Snímek 9</vt:lpstr>
      <vt:lpstr>Snímek 10</vt:lpstr>
      <vt:lpstr>Citace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</dc:creator>
  <cp:lastModifiedBy>Uživatel</cp:lastModifiedBy>
  <cp:revision>27</cp:revision>
  <dcterms:created xsi:type="dcterms:W3CDTF">2011-10-18T16:13:57Z</dcterms:created>
  <dcterms:modified xsi:type="dcterms:W3CDTF">2011-10-25T11:58:07Z</dcterms:modified>
</cp:coreProperties>
</file>