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7"/>
  </p:notesMasterIdLst>
  <p:sldIdLst>
    <p:sldId id="264" r:id="rId3"/>
    <p:sldId id="265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29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90FF0-E148-474C-BDBB-CD748A186E6C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0ECEE-A563-47C1-ABB1-C12E9260861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33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mtClean="0">
                <a:latin typeface="Arial" charset="0"/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EB075B-213E-4F97-B4E3-7C725BE67883}" type="datetime1">
              <a:rPr lang="cs-CZ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2.5.2012</a:t>
            </a:fld>
            <a:endParaRPr lang="cs-CZ" smtClean="0">
              <a:latin typeface="Arial" charset="0"/>
            </a:endParaRP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mtClean="0">
                <a:latin typeface="Arial" charset="0"/>
              </a:rPr>
              <a:t>Autorem materiálu a všech jeho částí, není-li uvedeno jinak, je</a:t>
            </a:r>
          </a:p>
        </p:txBody>
      </p:sp>
      <p:sp>
        <p:nvSpPr>
          <p:cNvPr id="286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022F5E-1331-4864-B85E-FCEC8FB1F03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0ECEE-A563-47C1-ABB1-C12E9260861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5D8F9D2-A797-4890-B15C-0599813B6AD3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F0069E8-7873-4F9E-9BB6-BB072F818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1750" y="4795838"/>
            <a:ext cx="5476875" cy="156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71600" y="1718142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>
              <a:latin typeface="Constantia" pitchFamily="18" charset="0"/>
            </a:endParaRPr>
          </a:p>
        </p:txBody>
      </p:sp>
      <p:sp>
        <p:nvSpPr>
          <p:cNvPr id="5124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latin typeface="Constantia" pitchFamily="18" charset="0"/>
            </a:endParaRPr>
          </a:p>
        </p:txBody>
      </p:sp>
      <p:sp>
        <p:nvSpPr>
          <p:cNvPr id="5125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>
              <a:latin typeface="Constantia" pitchFamily="18" charset="0"/>
            </a:endParaRPr>
          </a:p>
        </p:txBody>
      </p:sp>
      <p:pic>
        <p:nvPicPr>
          <p:cNvPr id="5126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latin typeface="Constantia" pitchFamily="18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5" name="Rectangle 116"/>
          <p:cNvSpPr>
            <a:spLocks noChangeArrowheads="1"/>
          </p:cNvSpPr>
          <p:nvPr/>
        </p:nvSpPr>
        <p:spPr bwMode="auto">
          <a:xfrm>
            <a:off x="395288" y="2759075"/>
            <a:ext cx="8497887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XI</a:t>
            </a:r>
          </a:p>
          <a:p>
            <a:pPr algn="ctr"/>
            <a:r>
              <a:rPr lang="cs-CZ" sz="1200" b="1" dirty="0" smtClean="0"/>
              <a:t>Identifikátor: VY_32_INOVACE_Sada  XI _ </a:t>
            </a:r>
            <a:r>
              <a:rPr lang="cs-CZ" sz="1200" b="1" dirty="0" err="1" smtClean="0"/>
              <a:t>Př</a:t>
            </a:r>
            <a:r>
              <a:rPr lang="cs-CZ" sz="1200" b="1" dirty="0" smtClean="0"/>
              <a:t> , DUM </a:t>
            </a:r>
            <a:r>
              <a:rPr lang="cs-CZ" sz="1200" b="1" dirty="0" smtClean="0"/>
              <a:t>č.4</a:t>
            </a:r>
            <a:endParaRPr lang="cs-CZ" sz="1200" b="1" dirty="0" smtClean="0"/>
          </a:p>
          <a:p>
            <a:pPr algn="ctr"/>
            <a:r>
              <a:rPr lang="cs-CZ" sz="1200" b="1" dirty="0" smtClean="0"/>
              <a:t>Vzdělávací oblast: Člověk a příroda</a:t>
            </a:r>
          </a:p>
          <a:p>
            <a:pPr algn="ctr"/>
            <a:r>
              <a:rPr lang="cs-CZ" sz="1200" b="1" dirty="0" smtClean="0"/>
              <a:t>Vzdělávací obor: Přírodopis</a:t>
            </a:r>
          </a:p>
          <a:p>
            <a:pPr algn="ctr"/>
            <a:endParaRPr lang="cs-CZ" dirty="0">
              <a:latin typeface="Constantia" pitchFamily="18" charset="0"/>
            </a:endParaRPr>
          </a:p>
          <a:p>
            <a:r>
              <a:rPr lang="cs-CZ" sz="1200" b="1" dirty="0"/>
              <a:t>Název:  </a:t>
            </a:r>
            <a:r>
              <a:rPr lang="cs-CZ" sz="1200" b="1" dirty="0" smtClean="0"/>
              <a:t>Obojživelníci</a:t>
            </a:r>
            <a:endParaRPr lang="cs-CZ" sz="1200" dirty="0"/>
          </a:p>
          <a:p>
            <a:r>
              <a:rPr lang="cs-CZ" sz="1200" b="1" dirty="0"/>
              <a:t>Autor</a:t>
            </a:r>
            <a:r>
              <a:rPr lang="cs-CZ" sz="1200" b="1" dirty="0" smtClean="0"/>
              <a:t>:  Ing. Andrea </a:t>
            </a:r>
            <a:r>
              <a:rPr lang="cs-CZ" sz="1200" b="1" dirty="0" err="1" smtClean="0"/>
              <a:t>Hojková</a:t>
            </a:r>
            <a:endParaRPr lang="cs-CZ" sz="1200" dirty="0"/>
          </a:p>
          <a:p>
            <a:endParaRPr lang="cs-CZ" b="1" dirty="0">
              <a:latin typeface="Constantia" pitchFamily="18" charset="0"/>
            </a:endParaRPr>
          </a:p>
          <a:p>
            <a:endParaRPr lang="cs-CZ" b="1" dirty="0">
              <a:latin typeface="Constantia" pitchFamily="18" charset="0"/>
            </a:endParaRPr>
          </a:p>
          <a:p>
            <a:endParaRPr lang="cs-CZ" b="1" dirty="0">
              <a:latin typeface="Constantia" pitchFamily="18" charset="0"/>
            </a:endParaRPr>
          </a:p>
          <a:p>
            <a:endParaRPr lang="cs-CZ" b="1" dirty="0">
              <a:latin typeface="Constantia" pitchFamily="18" charset="0"/>
            </a:endParaRPr>
          </a:p>
          <a:p>
            <a:endParaRPr lang="cs-CZ" b="1" dirty="0">
              <a:latin typeface="Constantia" pitchFamily="18" charset="0"/>
            </a:endParaRPr>
          </a:p>
        </p:txBody>
      </p:sp>
      <p:sp>
        <p:nvSpPr>
          <p:cNvPr id="5146" name="Obdélník 11"/>
          <p:cNvSpPr>
            <a:spLocks noChangeArrowheads="1"/>
          </p:cNvSpPr>
          <p:nvPr/>
        </p:nvSpPr>
        <p:spPr bwMode="auto">
          <a:xfrm>
            <a:off x="2714625" y="6396038"/>
            <a:ext cx="3500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1200" dirty="0"/>
              <a:t>Autorem materiálu a všech jeho částí, není-li uvedeno jinak, je </a:t>
            </a:r>
            <a:r>
              <a:rPr lang="cs-CZ" sz="1200" dirty="0" smtClean="0"/>
              <a:t>Ing. Andrea </a:t>
            </a:r>
            <a:r>
              <a:rPr lang="cs-CZ" sz="1200" dirty="0" err="1" smtClean="0"/>
              <a:t>Hojková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xmlns="" val="3695779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VÝVIN: VAJÍČKO – LARVA = PULEC – DOSPĚLEC</a:t>
            </a:r>
          </a:p>
          <a:p>
            <a:r>
              <a:rPr lang="cs-CZ" dirty="0" smtClean="0"/>
              <a:t>PULCI „STROUHAJÍ“ ROSTLINNOU POTRAVU (PLANKTONNÍ ŘASY)</a:t>
            </a:r>
          </a:p>
          <a:p>
            <a:r>
              <a:rPr lang="cs-CZ" dirty="0" smtClean="0"/>
              <a:t>DOSPĚLCI SE ŽIVÍ ŽIVOČIŠNOU POTRAVOU (HMYZ, DROBNÍ KORÝŠI, ŽÍŽALY,..)</a:t>
            </a:r>
          </a:p>
          <a:p>
            <a:r>
              <a:rPr lang="cs-CZ" dirty="0" smtClean="0"/>
              <a:t>ZIMU PŘEČKÁVAJÍ VE STAVU STRNULOSTI V ZEMI NEBO BAHNĚ NA DNĚ VOD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07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5100" dirty="0" smtClean="0"/>
              <a:t>MÁME 2 SKUPINY OBOJŽIVELNÍKŮ:</a:t>
            </a:r>
          </a:p>
          <a:p>
            <a:pPr marL="0" indent="0">
              <a:buNone/>
            </a:pPr>
            <a:r>
              <a:rPr lang="cs-CZ" sz="5100" dirty="0"/>
              <a:t> </a:t>
            </a:r>
            <a:r>
              <a:rPr lang="cs-CZ" sz="5100" dirty="0" smtClean="0"/>
              <a:t>   1) OCASATÍ OBOJŽIVELNÍCI</a:t>
            </a:r>
          </a:p>
          <a:p>
            <a:pPr marL="0" indent="0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PO CELÝ ŽIVOT ZACHOVANÝ OCAS </a:t>
            </a:r>
          </a:p>
          <a:p>
            <a:pPr marL="0" indent="0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KLADOU VAJÍČKA NEBO ŽIVÁ MLÁĎATA</a:t>
            </a:r>
          </a:p>
          <a:p>
            <a:pPr marL="0" indent="0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MLOCI A ČOLCI </a:t>
            </a:r>
          </a:p>
          <a:p>
            <a:pPr marL="0" indent="0">
              <a:buNone/>
            </a:pPr>
            <a:r>
              <a:rPr lang="cs-CZ" sz="5100" dirty="0" smtClean="0"/>
              <a:t>     2) BEZOCASÍ OBOJŽIVELNÍCI</a:t>
            </a:r>
          </a:p>
          <a:p>
            <a:pPr marL="811213" indent="-811213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V DOSPĚLOSTI OCAS NEMAJÍ, KRÁTKÉ ZAVALITÉ TĚLO, ZADNÍ KONČETINY (PLOVACÍ BLÁNA MEZI PRSTY)DELŠÍ NEŽ PŘEDNÍ, OČNÍ VÍČKA – VYSCHNUTÍ, PRACH NEČISTOTY</a:t>
            </a:r>
          </a:p>
          <a:p>
            <a:pPr marL="811213" indent="-811213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VĚTŠINA SUCHOZEMŠTÍ</a:t>
            </a:r>
          </a:p>
          <a:p>
            <a:pPr marL="0" indent="0">
              <a:buNone/>
            </a:pPr>
            <a:r>
              <a:rPr lang="cs-CZ" sz="5100" dirty="0"/>
              <a:t> </a:t>
            </a:r>
            <a:r>
              <a:rPr lang="cs-CZ" sz="5100" dirty="0" smtClean="0"/>
              <a:t>        - VŠECHNY ŽÁBY</a:t>
            </a:r>
            <a:endParaRPr lang="cs-CZ" sz="51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122" name="Picture 2" descr="C:\Users\ucitel\AppData\Local\Microsoft\Windows\Temporary Internet Files\Content.IE5\S7687CZ2\MC90034677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484785"/>
            <a:ext cx="2160239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92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OCASATÍ OBOJŽIVELNÍCI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MLOK SKVRNITÝ</a:t>
            </a:r>
          </a:p>
          <a:p>
            <a:r>
              <a:rPr lang="cs-CZ" dirty="0" smtClean="0"/>
              <a:t>ČOLEK OBECNÝ</a:t>
            </a:r>
          </a:p>
          <a:p>
            <a:r>
              <a:rPr lang="cs-CZ" dirty="0" smtClean="0"/>
              <a:t>ČOLEK HORSKÝ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ČOLCI A MLOCI JSOU ZÁKONEM CHRÁNĚNY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AXOLOTL AMERICKÝ – CELÝ ŽIVOT VE STÁDIU LARVY</a:t>
            </a:r>
            <a:endParaRPr lang="cs-CZ" dirty="0"/>
          </a:p>
        </p:txBody>
      </p:sp>
      <p:pic>
        <p:nvPicPr>
          <p:cNvPr id="1026" name="Picture 2" descr="C:\Users\ucitel\AppData\Local\Microsoft\Windows\Temporary Internet Files\Content.IE5\DE4CGPLA\MP90017875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204864"/>
            <a:ext cx="3657600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849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BEZOCASÍ OBOJŽIVELNÍCI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NEJPOČETNĚJŠÍ SKUPINA – 2600 DRUHŮ</a:t>
            </a:r>
          </a:p>
          <a:p>
            <a:r>
              <a:rPr lang="cs-CZ" dirty="0" smtClean="0"/>
              <a:t>ROPUCHA OBECNÁ, ZELENÁ</a:t>
            </a:r>
          </a:p>
          <a:p>
            <a:r>
              <a:rPr lang="cs-CZ" dirty="0" smtClean="0"/>
              <a:t>KUŇKA OBECNÁ</a:t>
            </a:r>
          </a:p>
          <a:p>
            <a:r>
              <a:rPr lang="cs-CZ" dirty="0" smtClean="0"/>
              <a:t>SKOKAN HNĚDÝ, SKŘEHOTAVÝ</a:t>
            </a:r>
          </a:p>
          <a:p>
            <a:r>
              <a:rPr lang="cs-CZ" dirty="0" smtClean="0"/>
              <a:t>ROSNIČKA ZELENÁ</a:t>
            </a:r>
          </a:p>
          <a:p>
            <a:r>
              <a:rPr lang="cs-CZ" dirty="0" smtClean="0"/>
              <a:t>BLATNICE SKVRNITÁ</a:t>
            </a:r>
          </a:p>
          <a:p>
            <a:r>
              <a:rPr lang="cs-CZ" dirty="0" smtClean="0"/>
              <a:t>DRÁPATKA VODNÍ</a:t>
            </a:r>
            <a:endParaRPr lang="cs-CZ" dirty="0"/>
          </a:p>
        </p:txBody>
      </p:sp>
      <p:pic>
        <p:nvPicPr>
          <p:cNvPr id="2051" name="Picture 3" descr="C:\Users\ucitel\AppData\Local\Microsoft\Windows\Temporary Internet Files\Content.IE5\DE4CGPLA\MP90040717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221088"/>
            <a:ext cx="4032448" cy="2254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247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POUŽITÁ LITERATURA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ČABRADOVÁ, V. </a:t>
            </a:r>
            <a:r>
              <a:rPr lang="cs-CZ" sz="1600" i="1" dirty="0" smtClean="0"/>
              <a:t>Přírodopis 7 učebnice pro základní školy a víceletá gymnázia. </a:t>
            </a:r>
            <a:r>
              <a:rPr lang="cs-CZ" sz="1600" dirty="0" smtClean="0"/>
              <a:t>1. vyd. Plzeň : Nakladatelství Fraus, 2005. ISBN 80-7238-424-4. s. 22 - 25.</a:t>
            </a:r>
          </a:p>
          <a:p>
            <a:r>
              <a:rPr lang="cs-CZ" sz="1600" dirty="0" smtClean="0"/>
              <a:t>DOBRORUKA </a:t>
            </a:r>
            <a:r>
              <a:rPr lang="cs-CZ" sz="1600" dirty="0"/>
              <a:t>J., L. a kol. </a:t>
            </a:r>
            <a:r>
              <a:rPr lang="cs-CZ" sz="1600" i="1" dirty="0"/>
              <a:t>Přírodopis </a:t>
            </a:r>
            <a:r>
              <a:rPr lang="cs-CZ" sz="1600" i="1" dirty="0" smtClean="0"/>
              <a:t>II pro 7. </a:t>
            </a:r>
            <a:r>
              <a:rPr lang="cs-CZ" sz="1600" i="1" dirty="0"/>
              <a:t>ročník základní </a:t>
            </a:r>
            <a:r>
              <a:rPr lang="cs-CZ" sz="1600" i="1" dirty="0" smtClean="0"/>
              <a:t>školy. </a:t>
            </a:r>
            <a:r>
              <a:rPr lang="cs-CZ" sz="1600" dirty="0"/>
              <a:t>1. vyd. Praha: Nakladatelství </a:t>
            </a:r>
            <a:r>
              <a:rPr lang="cs-CZ" sz="1600" dirty="0" err="1"/>
              <a:t>Scientia</a:t>
            </a:r>
            <a:r>
              <a:rPr lang="cs-CZ" sz="1600" dirty="0"/>
              <a:t>, </a:t>
            </a:r>
            <a:r>
              <a:rPr lang="cs-CZ" sz="1600" dirty="0" smtClean="0"/>
              <a:t>1998.  </a:t>
            </a:r>
            <a:r>
              <a:rPr lang="cs-CZ" sz="1600" dirty="0"/>
              <a:t>ISBN </a:t>
            </a:r>
            <a:r>
              <a:rPr lang="cs-CZ" sz="1600" dirty="0" smtClean="0"/>
              <a:t>80-7183-134-4. </a:t>
            </a:r>
            <a:r>
              <a:rPr lang="cs-CZ" sz="1600" dirty="0"/>
              <a:t>s. </a:t>
            </a:r>
            <a:r>
              <a:rPr lang="cs-CZ" sz="1600" dirty="0" smtClean="0"/>
              <a:t>19 - 24.</a:t>
            </a:r>
            <a:endParaRPr lang="cs-CZ" sz="1600" dirty="0"/>
          </a:p>
          <a:p>
            <a:r>
              <a:rPr lang="cs-CZ" sz="1600" dirty="0" smtClean="0"/>
              <a:t>Obrázky poskytl Microsoft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243687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1600" b="1" dirty="0" smtClean="0"/>
              <a:t>Název: Obojživelníci</a:t>
            </a:r>
            <a:endParaRPr lang="cs-CZ" sz="1600" dirty="0" smtClean="0"/>
          </a:p>
          <a:p>
            <a:pPr eaLnBrk="1" hangingPunct="1"/>
            <a:r>
              <a:rPr lang="cs-CZ" sz="1600" b="1" dirty="0" smtClean="0"/>
              <a:t>Autor: Ing. Andrea </a:t>
            </a:r>
            <a:r>
              <a:rPr lang="cs-CZ" sz="1600" b="1" dirty="0" err="1" smtClean="0"/>
              <a:t>Hojková</a:t>
            </a:r>
            <a:r>
              <a:rPr lang="cs-CZ" sz="1600" b="1" dirty="0" smtClean="0"/>
              <a:t> </a:t>
            </a:r>
          </a:p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b="1" dirty="0" smtClean="0"/>
              <a:t>Stručná anotace: </a:t>
            </a:r>
          </a:p>
          <a:p>
            <a:r>
              <a:rPr lang="cs-CZ" sz="1600" b="1" dirty="0" smtClean="0"/>
              <a:t>Prezentace je určená k výkladu</a:t>
            </a:r>
            <a:r>
              <a:rPr lang="cs-CZ" sz="1600" b="1" dirty="0"/>
              <a:t> </a:t>
            </a:r>
            <a:r>
              <a:rPr lang="cs-CZ" sz="1600" b="1" dirty="0" smtClean="0"/>
              <a:t>učiva.  Popisuje žákům  stavbu, rozmnožování</a:t>
            </a:r>
            <a:r>
              <a:rPr lang="cs-CZ" sz="1600" b="1" dirty="0"/>
              <a:t>, </a:t>
            </a:r>
            <a:r>
              <a:rPr lang="cs-CZ" sz="1600" b="1" dirty="0" smtClean="0"/>
              <a:t>vývin a vývoj obojživelníků. Dále seznamuje s významnými druhy ocasatých a </a:t>
            </a:r>
            <a:r>
              <a:rPr lang="cs-CZ" sz="1600" b="1" dirty="0" err="1" smtClean="0"/>
              <a:t>bezocasích</a:t>
            </a:r>
            <a:r>
              <a:rPr lang="cs-CZ" sz="1600" b="1" dirty="0" smtClean="0"/>
              <a:t>.</a:t>
            </a:r>
          </a:p>
          <a:p>
            <a:pPr marL="0" indent="0" eaLnBrk="1" hangingPunct="1">
              <a:buNone/>
            </a:pPr>
            <a:endParaRPr lang="cs-CZ" sz="1600" b="1" dirty="0" smtClean="0"/>
          </a:p>
          <a:p>
            <a:pPr eaLnBrk="1" hangingPunct="1"/>
            <a:r>
              <a:rPr lang="cs-CZ" sz="1600" b="1" dirty="0" smtClean="0"/>
              <a:t>Metodické zhodnocení: </a:t>
            </a:r>
          </a:p>
          <a:p>
            <a:pPr eaLnBrk="1" hangingPunct="1"/>
            <a:r>
              <a:rPr lang="cs-CZ" sz="1600" b="1" dirty="0" smtClean="0"/>
              <a:t>Prezentace byla </a:t>
            </a:r>
            <a:r>
              <a:rPr lang="cs-CZ" sz="1600" b="1" dirty="0" err="1" smtClean="0"/>
              <a:t>odpilotována</a:t>
            </a:r>
            <a:r>
              <a:rPr lang="cs-CZ" sz="1600" b="1" dirty="0" smtClean="0"/>
              <a:t>  9.11.2011 v 7.B. Časová dotace materiálu je 1 vyučovací hodina  a  je vhodný i pro žáky s SVP. Formu zápisu lze v prezentaci vyznačit změnou řezu písma.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933357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TŘÍDA: OBOJŽIVELNÍCI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3148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VÝVOJ</a:t>
            </a:r>
          </a:p>
          <a:p>
            <a:r>
              <a:rPr lang="cs-CZ" dirty="0" smtClean="0"/>
              <a:t>STAVBA</a:t>
            </a:r>
          </a:p>
          <a:p>
            <a:r>
              <a:rPr lang="cs-CZ" dirty="0" smtClean="0"/>
              <a:t>ROZMNOŽOVÁNÍ</a:t>
            </a:r>
          </a:p>
          <a:p>
            <a:r>
              <a:rPr lang="cs-CZ" dirty="0" smtClean="0"/>
              <a:t>DRUHY</a:t>
            </a:r>
            <a:endParaRPr lang="cs-CZ" dirty="0"/>
          </a:p>
        </p:txBody>
      </p:sp>
      <p:pic>
        <p:nvPicPr>
          <p:cNvPr id="3076" name="Picture 4" descr="C:\Users\ucitel\AppData\Local\Microsoft\Windows\Temporary Internet Files\Content.IE5\DE4CGPLA\MC90023210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844824"/>
            <a:ext cx="3168353" cy="248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957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TVOŘÍ PŘECHODNOU SKUPINU MEZI VODNÍMI A SUCHOZEMSKÝMI OBRATLOVCI</a:t>
            </a:r>
          </a:p>
          <a:p>
            <a:r>
              <a:rPr lang="cs-CZ" dirty="0" smtClean="0"/>
              <a:t>VYVINULI SE Z PRADÁVNÉ SKUPINY LALOKOPLOUTVÝCH RYB </a:t>
            </a:r>
          </a:p>
          <a:p>
            <a:r>
              <a:rPr lang="cs-CZ" dirty="0" smtClean="0"/>
              <a:t>NEJSTARŠÍ OBOJŽIVELNÍCI – </a:t>
            </a:r>
            <a:r>
              <a:rPr lang="cs-CZ" b="1" i="1" dirty="0" smtClean="0"/>
              <a:t>KRYTOLEBCI</a:t>
            </a:r>
            <a:r>
              <a:rPr lang="cs-CZ" dirty="0" smtClean="0"/>
              <a:t> V PRVOHORÁCH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592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SPOLEČNÉ ZNAKY S RYBAMI – VYVÍJÍ SE VE VODĚ, DÝCHAJÍ ŽÁBRAMI (PULEC), MAJÍ OCAS A PROUDOVÝ ORGÁN, TĚLESNÁ TEPLOTA JE PROMĚNLIVÁ</a:t>
            </a:r>
          </a:p>
          <a:p>
            <a:r>
              <a:rPr lang="cs-CZ" dirty="0" smtClean="0"/>
              <a:t>OD RYB SE LIŠÍ – MAJÍ 2 PÁRY KRÁČIVÝCH NOHOU, KŮŽI HOLOU, HLADKOU, VLHKOU SE SLIZOVÝMI ŽLÁZAMI NĚKDY PŘEMĚNĚNY V JEDOVÉ, POKOŽKU OBČAS SVLÉKAJÍ (MLOCI A ČOLCI NAJEDNOU, ŽÁBY PO KUSECH)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0313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 DUTINĚ ÚSTNÍ – JAZYK V PŘEDU PŘIROSTLÝ, LEPKAVÝ HLEN, K LOVU KOŘISTI</a:t>
            </a:r>
          </a:p>
          <a:p>
            <a:r>
              <a:rPr lang="cs-CZ" dirty="0" smtClean="0"/>
              <a:t>KLOAKA – ROZŠÍŘENINA KONEČNÍKU, KTERÁ JE SPOLEČNÝM VÝVODEM TRÁVICÍ, VYLUČOVACÍ A POHLAVNÍ SOUSTAVY</a:t>
            </a:r>
          </a:p>
          <a:p>
            <a:r>
              <a:rPr lang="cs-CZ" dirty="0" smtClean="0"/>
              <a:t>CÉVNÍ SOUSTAVA – SRDCE – 1 KOMORA A 2 SÍNĚ, KREV SMÍŠENÁ – CHUDÁ NA KYSLÍK, KREVNÍ OBĚH MALÝ (PLICNÍ) A VELKÝ (TĚLNÍ)</a:t>
            </a:r>
          </a:p>
          <a:p>
            <a:r>
              <a:rPr lang="cs-CZ" dirty="0" smtClean="0"/>
              <a:t>DÝCHÁNÍ – ŽÁBRAMI, PLÍCEMI A KŮŽÍ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343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LEBKA A KONČETINY JSOU S PÁTEŘÍ SPOJENY POHYBLIVĚ</a:t>
            </a:r>
          </a:p>
          <a:p>
            <a:r>
              <a:rPr lang="cs-CZ" dirty="0" smtClean="0"/>
              <a:t>ZBARVENÍ – OCHRANNÉ – SPLYNUTÍ S OKOLÍM</a:t>
            </a:r>
          </a:p>
          <a:p>
            <a:pPr marL="982663" indent="-536575">
              <a:buNone/>
              <a:tabLst>
                <a:tab pos="354013" algn="l"/>
              </a:tabLst>
            </a:pPr>
            <a:r>
              <a:rPr lang="cs-CZ" dirty="0"/>
              <a:t> </a:t>
            </a:r>
            <a:r>
              <a:rPr lang="cs-CZ" dirty="0" smtClean="0"/>
              <a:t>   - VÝSTRAŽNÉ – ČERNO-ŽLUTÉ (MLOK)   </a:t>
            </a:r>
          </a:p>
          <a:p>
            <a:pPr marL="982663" indent="-536575">
              <a:buNone/>
              <a:tabLst>
                <a:tab pos="354013" algn="l"/>
              </a:tabLst>
            </a:pPr>
            <a:r>
              <a:rPr lang="cs-CZ" dirty="0"/>
              <a:t> </a:t>
            </a:r>
            <a:r>
              <a:rPr lang="cs-CZ" dirty="0" smtClean="0"/>
              <a:t>                     -   ČERNO-ČERVENÉ (KUŇKA)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</a:t>
            </a:r>
            <a:endParaRPr lang="cs-CZ" dirty="0"/>
          </a:p>
        </p:txBody>
      </p:sp>
      <p:pic>
        <p:nvPicPr>
          <p:cNvPr id="4098" name="Picture 2" descr="C:\Users\ucitel\AppData\Local\Microsoft\Windows\Temporary Internet Files\Content.IE5\S7687CZ2\MP90017875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797152"/>
            <a:ext cx="302433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1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ROZMNOŽOVÁNÍ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POHLAVNÍ ROZMNOŽOVÁNÍ</a:t>
            </a:r>
          </a:p>
          <a:p>
            <a:r>
              <a:rPr lang="cs-CZ" dirty="0" smtClean="0"/>
              <a:t>OPLOZENÍ VNĚJŠÍ = SAMICE VYPOUŠTÍ VAJÍČKA VE SNŮŠKÁCH  A SAMCI JE OPLOZUJÍ VE VODĚ MIMO TĚLO SAMICE (BEZOCASÍ), DOPROVÁZENO HLASOVÝMI PROJEVY </a:t>
            </a:r>
          </a:p>
          <a:p>
            <a:r>
              <a:rPr lang="cs-CZ" dirty="0" smtClean="0"/>
              <a:t>OPLOZENÍ VNITŘNÍ = SAMCI ODKLÁDAJÍ POHLAVNÍ BUŇKY VE ZVLÁŠTNÍCH SCHRÁNKÁCH, SAMICE JE SBÍRAJÍ OKRAJEM KLOAKY A OPLOZENÍ JE UVNITŘ TĚLA (OCASATÍ)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14402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310</TotalTime>
  <Words>659</Words>
  <Application>Microsoft Office PowerPoint</Application>
  <PresentationFormat>Předvádění na obrazovce (4:3)</PresentationFormat>
  <Paragraphs>108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Arkýř</vt:lpstr>
      <vt:lpstr>Austin</vt:lpstr>
      <vt:lpstr>Snímek 1</vt:lpstr>
      <vt:lpstr>Snímek 2</vt:lpstr>
      <vt:lpstr>TŘÍDA: OBOJŽIVELNÍCI</vt:lpstr>
      <vt:lpstr>OSNOVA</vt:lpstr>
      <vt:lpstr>VÝVOJ</vt:lpstr>
      <vt:lpstr>STAVBA</vt:lpstr>
      <vt:lpstr>Snímek 7</vt:lpstr>
      <vt:lpstr>Snímek 8</vt:lpstr>
      <vt:lpstr>ROZMNOŽOVÁNÍ</vt:lpstr>
      <vt:lpstr>Snímek 10</vt:lpstr>
      <vt:lpstr>DRUHY</vt:lpstr>
      <vt:lpstr>OCASATÍ OBOJŽIVELNÍCI</vt:lpstr>
      <vt:lpstr>BEZOCASÍ OBOJŽIVELNÍCI</vt:lpstr>
      <vt:lpstr>POUŽITÁ LITERATURA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RYBY</dc:title>
  <dc:creator>Ing. Andrea Hojková</dc:creator>
  <cp:lastModifiedBy>Uživatel</cp:lastModifiedBy>
  <cp:revision>19</cp:revision>
  <dcterms:created xsi:type="dcterms:W3CDTF">2011-09-21T11:59:12Z</dcterms:created>
  <dcterms:modified xsi:type="dcterms:W3CDTF">2012-05-02T08:08:30Z</dcterms:modified>
</cp:coreProperties>
</file>