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7" r:id="rId3"/>
    <p:sldId id="268" r:id="rId4"/>
    <p:sldId id="256" r:id="rId5"/>
    <p:sldId id="262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ADBD7-DC07-442E-90E1-4A1548017A10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BD230-1349-4D0F-BF87-FD114941B7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5854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latin typeface="Arial" charset="0"/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B075B-213E-4F97-B4E3-7C725BE67883}" type="datetime1">
              <a:rPr lang="cs-CZ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2.5.2012</a:t>
            </a:fld>
            <a:endParaRPr lang="cs-CZ" smtClean="0">
              <a:latin typeface="Arial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latin typeface="Arial" charset="0"/>
              </a:rPr>
              <a:t>Autorem materiálu a všech jeho částí, není-li uvedeno jinak, je</a:t>
            </a: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BD230-1349-4D0F-BF87-FD114941B73D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BD230-1349-4D0F-BF87-FD114941B73D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BD230-1349-4D0F-BF87-FD114941B73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BD230-1349-4D0F-BF87-FD114941B73D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BD230-1349-4D0F-BF87-FD114941B73D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022F5E-1331-4864-B85E-FCEC8FB1F03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BD230-1349-4D0F-BF87-FD114941B73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1694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BD230-1349-4D0F-BF87-FD114941B73D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BD230-1349-4D0F-BF87-FD114941B73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BD230-1349-4D0F-BF87-FD114941B73D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BD230-1349-4D0F-BF87-FD114941B73D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BD230-1349-4D0F-BF87-FD114941B73D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BD230-1349-4D0F-BF87-FD114941B73D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722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43725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1432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40988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64033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3011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972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2575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6582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25840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7080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CCF71-DF62-4E9C-926F-4F6864B03B12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6FCE1-BE2B-493E-8C1F-9375937D71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831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795838"/>
            <a:ext cx="54768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971600" y="171814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Constantia" pitchFamily="18" charset="0"/>
            </a:endParaRPr>
          </a:p>
        </p:txBody>
      </p:sp>
      <p:sp>
        <p:nvSpPr>
          <p:cNvPr id="5124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>
              <a:latin typeface="Constantia" pitchFamily="18" charset="0"/>
            </a:endParaRPr>
          </a:p>
        </p:txBody>
      </p:sp>
      <p:sp>
        <p:nvSpPr>
          <p:cNvPr id="5125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Constantia" pitchFamily="18" charset="0"/>
            </a:endParaRPr>
          </a:p>
        </p:txBody>
      </p:sp>
      <p:pic>
        <p:nvPicPr>
          <p:cNvPr id="5126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>
                <a:latin typeface="Constantia" pitchFamily="18" charset="0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5" name="Rectangle 116"/>
          <p:cNvSpPr>
            <a:spLocks noChangeArrowheads="1"/>
          </p:cNvSpPr>
          <p:nvPr/>
        </p:nvSpPr>
        <p:spPr bwMode="auto">
          <a:xfrm>
            <a:off x="395288" y="2482047"/>
            <a:ext cx="84978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cs-CZ" sz="1200" b="1" dirty="0" smtClean="0"/>
          </a:p>
          <a:p>
            <a:pPr algn="ctr"/>
            <a:endParaRPr lang="cs-CZ" sz="1200" b="1" dirty="0" smtClean="0"/>
          </a:p>
          <a:p>
            <a:pPr algn="ctr"/>
            <a:r>
              <a:rPr lang="cs-CZ" sz="1200" b="1" dirty="0" smtClean="0"/>
              <a:t>SADA </a:t>
            </a:r>
            <a:r>
              <a:rPr lang="cs-CZ" sz="1200" b="1" dirty="0" smtClean="0"/>
              <a:t>č. XI</a:t>
            </a:r>
          </a:p>
          <a:p>
            <a:pPr algn="ctr"/>
            <a:r>
              <a:rPr lang="cs-CZ" sz="1200" b="1" dirty="0" smtClean="0"/>
              <a:t>Identifikátor: VY_32_INOVACE_Sada  XI _ </a:t>
            </a:r>
            <a:r>
              <a:rPr lang="cs-CZ" sz="1200" b="1" dirty="0" err="1" smtClean="0"/>
              <a:t>Př</a:t>
            </a:r>
            <a:r>
              <a:rPr lang="cs-CZ" sz="1200" b="1" dirty="0" smtClean="0"/>
              <a:t> , DUM </a:t>
            </a:r>
            <a:r>
              <a:rPr lang="cs-CZ" sz="1200" b="1" dirty="0" smtClean="0"/>
              <a:t>č.5</a:t>
            </a:r>
            <a:endParaRPr lang="cs-CZ" sz="1200" b="1" dirty="0" smtClean="0"/>
          </a:p>
          <a:p>
            <a:pPr algn="ctr"/>
            <a:r>
              <a:rPr lang="cs-CZ" sz="1200" b="1" dirty="0" smtClean="0"/>
              <a:t>Vzdělávací oblast: Člověk a příroda</a:t>
            </a:r>
          </a:p>
          <a:p>
            <a:pPr algn="ctr"/>
            <a:r>
              <a:rPr lang="cs-CZ" sz="1200" b="1" dirty="0" smtClean="0"/>
              <a:t>Vzdělávací obor: Přírodopis</a:t>
            </a:r>
          </a:p>
          <a:p>
            <a:pPr algn="ctr"/>
            <a:endParaRPr lang="cs-CZ" sz="1200" b="1" dirty="0"/>
          </a:p>
          <a:p>
            <a:pPr algn="ctr"/>
            <a:endParaRPr lang="cs-CZ" dirty="0">
              <a:latin typeface="Constantia" pitchFamily="18" charset="0"/>
            </a:endParaRPr>
          </a:p>
          <a:p>
            <a:r>
              <a:rPr lang="cs-CZ" sz="1200" b="1" dirty="0"/>
              <a:t>Název:  </a:t>
            </a:r>
            <a:r>
              <a:rPr lang="cs-CZ" sz="1200" b="1" dirty="0" smtClean="0"/>
              <a:t>Mechorosty</a:t>
            </a:r>
            <a:endParaRPr lang="cs-CZ" sz="1200" dirty="0"/>
          </a:p>
          <a:p>
            <a:r>
              <a:rPr lang="cs-CZ" sz="1200" b="1" dirty="0"/>
              <a:t>Autor</a:t>
            </a:r>
            <a:r>
              <a:rPr lang="cs-CZ" sz="1200" b="1" dirty="0" smtClean="0"/>
              <a:t>:  Ing. Andrea </a:t>
            </a:r>
            <a:r>
              <a:rPr lang="cs-CZ" sz="1200" b="1" dirty="0" err="1" smtClean="0"/>
              <a:t>Hojková</a:t>
            </a:r>
            <a:endParaRPr lang="cs-CZ" sz="1200" dirty="0"/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</p:txBody>
      </p:sp>
      <p:sp>
        <p:nvSpPr>
          <p:cNvPr id="5146" name="Obdélník 11"/>
          <p:cNvSpPr>
            <a:spLocks noChangeArrowheads="1"/>
          </p:cNvSpPr>
          <p:nvPr/>
        </p:nvSpPr>
        <p:spPr bwMode="auto">
          <a:xfrm>
            <a:off x="2714625" y="6396038"/>
            <a:ext cx="3500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200" dirty="0"/>
              <a:t>Autorem materiálu a všech jeho částí, není-li uvedeno jinak, je </a:t>
            </a:r>
            <a:r>
              <a:rPr lang="cs-CZ" sz="1200" dirty="0" smtClean="0"/>
              <a:t>Ing. Andrea </a:t>
            </a:r>
            <a:r>
              <a:rPr lang="cs-CZ" sz="1200" dirty="0" err="1" smtClean="0"/>
              <a:t>Hojková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130087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ZÁSTUPCI MECHŮ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BĚLOMECH SIVÝ</a:t>
            </a:r>
          </a:p>
          <a:p>
            <a:r>
              <a:rPr lang="cs-CZ" dirty="0" smtClean="0"/>
              <a:t>POKRYVNATEC  SCHREBERŮV</a:t>
            </a:r>
          </a:p>
          <a:p>
            <a:r>
              <a:rPr lang="cs-CZ" dirty="0" smtClean="0"/>
              <a:t>PLONÍK ZTENČENÝ</a:t>
            </a:r>
          </a:p>
          <a:p>
            <a:r>
              <a:rPr lang="cs-CZ" dirty="0" smtClean="0"/>
              <a:t>RAŠELINÍK KOSTRBATÝ</a:t>
            </a:r>
            <a:endParaRPr lang="cs-CZ" dirty="0"/>
          </a:p>
        </p:txBody>
      </p:sp>
      <p:pic>
        <p:nvPicPr>
          <p:cNvPr id="3079" name="Picture 7" descr="C:\Users\ucitel\AppData\Local\Microsoft\Windows\Temporary Internet Files\Content.IE5\K0O7W0UI\MP90043082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9523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citel\AppData\Local\Microsoft\Windows\Temporary Internet Files\Content.IE5\AM1I8PN9\MP90043276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026" y="4293096"/>
            <a:ext cx="38484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21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JAKÝ TYP STÉLKY MAJÍ JÁTROVKY?</a:t>
            </a:r>
          </a:p>
          <a:p>
            <a:pPr marL="514350" indent="-514350">
              <a:buAutoNum type="arabicParenR"/>
            </a:pPr>
            <a:r>
              <a:rPr lang="cs-CZ" dirty="0" smtClean="0"/>
              <a:t>JAKÝ VÝZNAM MÁ U MECHŮ ŠTĚT S TOBOLKOU?</a:t>
            </a:r>
          </a:p>
          <a:p>
            <a:pPr marL="514350" indent="-514350">
              <a:buAutoNum type="arabicParenR"/>
            </a:pPr>
            <a:r>
              <a:rPr lang="cs-CZ" dirty="0" smtClean="0"/>
              <a:t>JAKÉ MÁ PRAKTICKÉ VYUŽITÍ RAŠELINÍK?</a:t>
            </a:r>
          </a:p>
          <a:p>
            <a:pPr marL="514350" indent="-514350">
              <a:buAutoNum type="arabicParenR"/>
            </a:pPr>
            <a:r>
              <a:rPr lang="cs-CZ" dirty="0" smtClean="0"/>
              <a:t>VYSVĚTLETE – RODOZMĚNA, PRVOKLÍČEK, PELATKY, ZÁRODEČNÍKY A S ČÍM TYTO POJMY SOUVISÍ?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690893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LUPENITOU NEBO LISTNATOU</a:t>
            </a:r>
          </a:p>
          <a:p>
            <a:pPr marL="514350" indent="-514350">
              <a:buAutoNum type="arabicParenR"/>
            </a:pPr>
            <a:r>
              <a:rPr lang="cs-CZ" dirty="0" smtClean="0"/>
              <a:t>V TOBOLCE DOZRÁVAJÍ VÝTRUSY</a:t>
            </a:r>
          </a:p>
          <a:p>
            <a:pPr marL="514350" indent="-514350">
              <a:buAutoNum type="arabicParenR"/>
            </a:pPr>
            <a:r>
              <a:rPr lang="cs-CZ" dirty="0" smtClean="0"/>
              <a:t>Z ODUMŘELÝCH STÉLEK VZNIKÁ RAŠELINA – VYUŽITÍ V ZAHRADNICTVÍ I K LÉČBĚ POHYBOVÉHO ÚSTROJÍ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cs-CZ" dirty="0" smtClean="0"/>
              <a:t>RODOZMĚNA -STŘÍDÁNÍ TVORBY POHLAVNÍCH BUNĚK S TVORBOU VÝTRUSŮ PŘI ROZMNOŽOVÁNÍ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269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PRVOKLÍČEK – VYKLÍČENÝ VÝTRUS, PODOBNÝ ZELENÉ VLÁKNITÉ ŘASE, VYRŮSTAJÍ NOVÉ MECHOVÉ ROSTLINKY</a:t>
            </a:r>
          </a:p>
          <a:p>
            <a:pPr marL="68580" indent="0">
              <a:buNone/>
            </a:pPr>
            <a:r>
              <a:rPr lang="cs-CZ" dirty="0" smtClean="0"/>
              <a:t>POHLAVNÍ ORGÁNY – PELATKY – SAMČÍ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- ZÁRODEČNÍKY –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      SAMIČÍ</a:t>
            </a:r>
          </a:p>
          <a:p>
            <a:pPr marL="0" indent="0">
              <a:buNone/>
            </a:pPr>
            <a:r>
              <a:rPr lang="cs-CZ" dirty="0" smtClean="0"/>
              <a:t>SOUVISÍ TO S ROZMNOŽOVÁNÍM MECHOROSTŮ –  NEZBYTNÁ VODA  </a:t>
            </a:r>
          </a:p>
        </p:txBody>
      </p:sp>
    </p:spTree>
    <p:extLst>
      <p:ext uri="{BB962C8B-B14F-4D97-AF65-F5344CB8AC3E}">
        <p14:creationId xmlns:p14="http://schemas.microsoft.com/office/powerpoint/2010/main" xmlns="" val="42385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POUŽITÁ LITERATURA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ČABRADOVÁ, V. </a:t>
            </a:r>
            <a:r>
              <a:rPr lang="cs-CZ" sz="1600" i="1" dirty="0" smtClean="0"/>
              <a:t>Přírodopis 7 učebnice pro základní školy a víceletá gymnázia. </a:t>
            </a:r>
            <a:r>
              <a:rPr lang="cs-CZ" sz="1600" dirty="0" smtClean="0"/>
              <a:t>1. vyd. Plzeň : Nakladatelství Fraus, 2005. ISBN 80-7238-424-4. s. 62- 63.</a:t>
            </a:r>
          </a:p>
          <a:p>
            <a:r>
              <a:rPr lang="cs-CZ" sz="1600" dirty="0" smtClean="0"/>
              <a:t>DOBRORUKA </a:t>
            </a:r>
            <a:r>
              <a:rPr lang="cs-CZ" sz="1600" dirty="0"/>
              <a:t>J., L. a kol. </a:t>
            </a:r>
            <a:r>
              <a:rPr lang="cs-CZ" sz="1600" i="1" dirty="0"/>
              <a:t>Přírodopis </a:t>
            </a:r>
            <a:r>
              <a:rPr lang="cs-CZ" sz="1600" i="1" dirty="0" smtClean="0"/>
              <a:t>II pro 7. </a:t>
            </a:r>
            <a:r>
              <a:rPr lang="cs-CZ" sz="1600" i="1" dirty="0"/>
              <a:t>ročník základní </a:t>
            </a:r>
            <a:r>
              <a:rPr lang="cs-CZ" sz="1600" i="1" dirty="0" smtClean="0"/>
              <a:t>školy. </a:t>
            </a:r>
            <a:r>
              <a:rPr lang="cs-CZ" sz="1600" dirty="0"/>
              <a:t>1. vyd. Praha: Nakladatelství </a:t>
            </a:r>
            <a:r>
              <a:rPr lang="cs-CZ" sz="1600" dirty="0" err="1"/>
              <a:t>Scientia</a:t>
            </a:r>
            <a:r>
              <a:rPr lang="cs-CZ" sz="1600" dirty="0"/>
              <a:t>, </a:t>
            </a:r>
            <a:r>
              <a:rPr lang="cs-CZ" sz="1600" dirty="0" smtClean="0"/>
              <a:t>1998.  </a:t>
            </a:r>
            <a:r>
              <a:rPr lang="cs-CZ" sz="1600" dirty="0"/>
              <a:t>ISBN </a:t>
            </a:r>
            <a:r>
              <a:rPr lang="cs-CZ" sz="1600" dirty="0" smtClean="0"/>
              <a:t>80-7183-134-4. </a:t>
            </a:r>
            <a:r>
              <a:rPr lang="cs-CZ" sz="1600" dirty="0"/>
              <a:t>s. </a:t>
            </a:r>
            <a:r>
              <a:rPr lang="cs-CZ" sz="1600" dirty="0" smtClean="0"/>
              <a:t>63-64.</a:t>
            </a:r>
            <a:endParaRPr lang="cs-CZ" sz="1600" dirty="0"/>
          </a:p>
          <a:p>
            <a:r>
              <a:rPr lang="cs-CZ" sz="1600" dirty="0" smtClean="0"/>
              <a:t>Obrázky poskytl Microsoft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42319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1600" b="1" dirty="0" smtClean="0"/>
              <a:t>Název: Mechorosty</a:t>
            </a:r>
            <a:endParaRPr lang="cs-CZ" sz="1600" dirty="0" smtClean="0"/>
          </a:p>
          <a:p>
            <a:pPr eaLnBrk="1" hangingPunct="1"/>
            <a:r>
              <a:rPr lang="cs-CZ" sz="1600" b="1" dirty="0" smtClean="0"/>
              <a:t>Autor: Ing. Andrea </a:t>
            </a:r>
            <a:r>
              <a:rPr lang="cs-CZ" sz="1600" b="1" dirty="0" err="1" smtClean="0"/>
              <a:t>Hojková</a:t>
            </a:r>
            <a:r>
              <a:rPr lang="cs-CZ" sz="1600" b="1" dirty="0" smtClean="0"/>
              <a:t> </a:t>
            </a:r>
          </a:p>
          <a:p>
            <a:pPr eaLnBrk="1" hangingPunct="1"/>
            <a:endParaRPr lang="cs-CZ" sz="1600" dirty="0" smtClean="0"/>
          </a:p>
          <a:p>
            <a:pPr eaLnBrk="1" hangingPunct="1"/>
            <a:r>
              <a:rPr lang="cs-CZ" sz="1600" b="1" dirty="0" smtClean="0"/>
              <a:t>Stručná anotace: </a:t>
            </a:r>
          </a:p>
          <a:p>
            <a:r>
              <a:rPr lang="cs-CZ" sz="1600" b="1" dirty="0" smtClean="0"/>
              <a:t>Prezentace je určená k výkladu</a:t>
            </a:r>
            <a:r>
              <a:rPr lang="cs-CZ" sz="1600" b="1" dirty="0"/>
              <a:t> </a:t>
            </a:r>
            <a:r>
              <a:rPr lang="cs-CZ" sz="1600" b="1" dirty="0" smtClean="0"/>
              <a:t>učiva.  Popisuje žákům  stavbu, rozmnožování</a:t>
            </a:r>
            <a:r>
              <a:rPr lang="cs-CZ" sz="1600" b="1" dirty="0"/>
              <a:t>, </a:t>
            </a:r>
            <a:r>
              <a:rPr lang="cs-CZ" sz="1600" b="1" dirty="0" smtClean="0"/>
              <a:t>význam a výskyt mechorostů. Dále seznamuje s významnými zástupci mechů.</a:t>
            </a:r>
          </a:p>
          <a:p>
            <a:pPr marL="0" indent="0" eaLnBrk="1" hangingPunct="1">
              <a:buNone/>
            </a:pPr>
            <a:endParaRPr lang="cs-CZ" sz="1600" b="1" dirty="0" smtClean="0"/>
          </a:p>
          <a:p>
            <a:pPr eaLnBrk="1" hangingPunct="1"/>
            <a:r>
              <a:rPr lang="cs-CZ" sz="1600" b="1" dirty="0" smtClean="0"/>
              <a:t>Metodické zhodnocení: </a:t>
            </a:r>
          </a:p>
          <a:p>
            <a:pPr eaLnBrk="1" hangingPunct="1"/>
            <a:r>
              <a:rPr lang="cs-CZ" sz="1600" b="1" dirty="0" smtClean="0"/>
              <a:t>Prezentace byla </a:t>
            </a:r>
            <a:r>
              <a:rPr lang="cs-CZ" sz="1600" b="1" dirty="0" err="1" smtClean="0"/>
              <a:t>odpilotována</a:t>
            </a:r>
            <a:r>
              <a:rPr lang="cs-CZ" sz="1600" b="1" dirty="0" smtClean="0"/>
              <a:t>  13.2.2012 v 7.C. Časová dotace materiálu je 1 vyučovací hodina  a  je vhodný i pro žáky s SVP. Formu zápisu lze v prezentaci vyznačit změnou řezu písma.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86416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MECHOROSTY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401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</a:p>
          <a:p>
            <a:r>
              <a:rPr lang="cs-CZ" dirty="0" smtClean="0"/>
              <a:t>JÁTROVKY</a:t>
            </a:r>
          </a:p>
          <a:p>
            <a:r>
              <a:rPr lang="cs-CZ" dirty="0" smtClean="0"/>
              <a:t>MECHY</a:t>
            </a:r>
          </a:p>
          <a:p>
            <a:r>
              <a:rPr lang="cs-CZ" dirty="0" smtClean="0"/>
              <a:t>VÝZNAM A VÝSKYT </a:t>
            </a:r>
          </a:p>
          <a:p>
            <a:r>
              <a:rPr lang="cs-CZ" dirty="0" smtClean="0"/>
              <a:t>ZÁSTUPCI MECHŮ</a:t>
            </a:r>
          </a:p>
          <a:p>
            <a:r>
              <a:rPr lang="cs-CZ" dirty="0" smtClean="0"/>
              <a:t>OPAKOVÁNÍ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126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PATŘÍ K NEJSTARŠÍM A NEJPRIMITIVNĚJŠÍM SUCHOZEMSKÝM ROSTLINÁM</a:t>
            </a:r>
          </a:p>
          <a:p>
            <a:r>
              <a:rPr lang="cs-CZ" b="1" dirty="0" smtClean="0"/>
              <a:t>NEMAJÍ</a:t>
            </a:r>
            <a:r>
              <a:rPr lang="cs-CZ" dirty="0" smtClean="0"/>
              <a:t> VYTVOŘENA </a:t>
            </a:r>
            <a:r>
              <a:rPr lang="cs-CZ" b="1" dirty="0" smtClean="0"/>
              <a:t>PRAVÁ VODIVÁ PLETIVA </a:t>
            </a:r>
            <a:r>
              <a:rPr lang="cs-CZ" dirty="0" smtClean="0"/>
              <a:t>– PŘÍJEM VODY A ŽIVIN Z DĚŠŤOVÉ VODY A VZDUŠNÉ VLHKOSTI – DROBNÉ A NÍZKÉ ROSTLINKY</a:t>
            </a:r>
          </a:p>
          <a:p>
            <a:r>
              <a:rPr lang="cs-CZ" b="1" dirty="0" smtClean="0"/>
              <a:t>NEMAJÍ</a:t>
            </a:r>
            <a:r>
              <a:rPr lang="cs-CZ" dirty="0" smtClean="0"/>
              <a:t> </a:t>
            </a:r>
            <a:r>
              <a:rPr lang="cs-CZ" b="1" dirty="0" smtClean="0"/>
              <a:t>PODPŮRNÁ PLETIVA – </a:t>
            </a:r>
            <a:r>
              <a:rPr lang="cs-CZ" dirty="0" smtClean="0"/>
              <a:t>ROSTLINKY KŘEHKÉ, TVOŘÍ SKUPINKY NEBO TRSY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61335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STÉLKA – </a:t>
            </a:r>
            <a:r>
              <a:rPr lang="cs-CZ" smtClean="0"/>
              <a:t>TĚLO ROSTLINY MECHOROSTŮ</a:t>
            </a:r>
            <a:endParaRPr lang="cs-CZ" dirty="0" smtClean="0"/>
          </a:p>
          <a:p>
            <a:r>
              <a:rPr lang="cs-CZ" dirty="0" smtClean="0"/>
              <a:t>PATŘÍ SEM </a:t>
            </a:r>
            <a:r>
              <a:rPr lang="cs-CZ" i="1" dirty="0" smtClean="0"/>
              <a:t>JÁTROVKY</a:t>
            </a:r>
            <a:r>
              <a:rPr lang="cs-CZ" dirty="0" smtClean="0"/>
              <a:t> A </a:t>
            </a:r>
            <a:r>
              <a:rPr lang="cs-CZ" i="1" dirty="0" smtClean="0"/>
              <a:t>MECHY</a:t>
            </a:r>
            <a:endParaRPr lang="cs-CZ" i="1" dirty="0"/>
          </a:p>
        </p:txBody>
      </p:sp>
      <p:pic>
        <p:nvPicPr>
          <p:cNvPr id="1026" name="Picture 2" descr="C:\Users\ucitel\AppData\Local\Microsoft\Windows\Temporary Internet Files\Content.IE5\AM1I8PN9\MP9004008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756" y="3356992"/>
            <a:ext cx="39144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35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JÁTROVKY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NEJSTARŠÍ A NEJPRIMITIVNĚJŠÍ SKUPINOU MECHOROSTŮ</a:t>
            </a:r>
          </a:p>
          <a:p>
            <a:r>
              <a:rPr lang="cs-CZ" dirty="0" smtClean="0"/>
              <a:t>STÉLKA – ZELENÁ, LUPENITÁ NEBO LISTNATÁ, VÝTRUSNICE (POHÁRKY) K ROZMNOŽOVÁNÍ</a:t>
            </a:r>
          </a:p>
          <a:p>
            <a:endParaRPr lang="cs-CZ" dirty="0"/>
          </a:p>
          <a:p>
            <a:r>
              <a:rPr lang="cs-CZ" dirty="0" smtClean="0"/>
              <a:t>POROSTNICE MNOHOTVÁRNÁ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281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SUCHOZEMSKÉ ZELENÉ VÝTRUSNÉ ROSTLINY</a:t>
            </a:r>
          </a:p>
          <a:p>
            <a:r>
              <a:rPr lang="cs-CZ" dirty="0" smtClean="0"/>
              <a:t>STAVBA STÉLKY MECHOVÉ ROSTLINKY str.62</a:t>
            </a:r>
          </a:p>
          <a:p>
            <a:r>
              <a:rPr lang="cs-CZ" dirty="0"/>
              <a:t>K</a:t>
            </a:r>
            <a:r>
              <a:rPr lang="cs-CZ" dirty="0" smtClean="0"/>
              <a:t> </a:t>
            </a:r>
            <a:r>
              <a:rPr lang="cs-CZ" b="1" dirty="0" smtClean="0"/>
              <a:t>POHLAVNÍMU ROZMNOŽOVÁNÍ </a:t>
            </a:r>
            <a:r>
              <a:rPr lang="cs-CZ" dirty="0" smtClean="0"/>
              <a:t>NUTNĚ POTŘEBUJÍ VODNÍ PROSTŘEDÍ</a:t>
            </a:r>
          </a:p>
          <a:p>
            <a:r>
              <a:rPr lang="cs-CZ" b="1" dirty="0" smtClean="0"/>
              <a:t>RODOZMĚNA</a:t>
            </a:r>
            <a:r>
              <a:rPr lang="cs-CZ" dirty="0" smtClean="0"/>
              <a:t> – STŘÍDÁNÍ TVORBY POHLAVNÍCH BUNĚK S TVORBOU VÝTRUSŮ PŘI ROZMNOŽOVÁNÍ</a:t>
            </a:r>
          </a:p>
          <a:p>
            <a:r>
              <a:rPr lang="cs-CZ" b="1" dirty="0" smtClean="0"/>
              <a:t>ŽIVOTNÍ CYKLUS MECHOROSTŮ </a:t>
            </a:r>
            <a:r>
              <a:rPr lang="cs-CZ" dirty="0" smtClean="0"/>
              <a:t>str. 63</a:t>
            </a:r>
            <a:endParaRPr lang="cs-CZ" b="1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93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VÝSKYT A VÝZNAM MECHŮ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SEVERSKÉ OBLASTI (TUNDRY), NAD HRANICÍ LESA, HORSKÉ PRAMENIŠTĚ ŘEK,RAŠELINIŠTĚ</a:t>
            </a:r>
          </a:p>
          <a:p>
            <a:r>
              <a:rPr lang="cs-CZ" dirty="0" smtClean="0"/>
              <a:t>STÍNOMILNÉ ROSTLINY</a:t>
            </a:r>
          </a:p>
          <a:p>
            <a:r>
              <a:rPr lang="cs-CZ" dirty="0" smtClean="0"/>
              <a:t>OSÍDLUJÍ OBNAŽENOU PŮDU – ZABRAŇUJÍ PŮDNÍ EROZI V LESÍCH</a:t>
            </a:r>
          </a:p>
          <a:p>
            <a:r>
              <a:rPr lang="cs-CZ" dirty="0" smtClean="0"/>
              <a:t>ZÁSOBÁRNOU VODY V KRAJINĚ (EKOSYSTÉM)</a:t>
            </a:r>
          </a:p>
          <a:p>
            <a:r>
              <a:rPr lang="cs-CZ" dirty="0" smtClean="0"/>
              <a:t>UKAZATELÉ ZNEČIŠTĚNÍ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9530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</TotalTime>
  <Words>519</Words>
  <Application>Microsoft Office PowerPoint</Application>
  <PresentationFormat>Předvádění na obrazovce (4:3)</PresentationFormat>
  <Paragraphs>101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Austin</vt:lpstr>
      <vt:lpstr>Motiv systému Office</vt:lpstr>
      <vt:lpstr>Snímek 1</vt:lpstr>
      <vt:lpstr>Snímek 2</vt:lpstr>
      <vt:lpstr>MECHOROSTY</vt:lpstr>
      <vt:lpstr>OSNOVA</vt:lpstr>
      <vt:lpstr>ÚVOD</vt:lpstr>
      <vt:lpstr>Snímek 6</vt:lpstr>
      <vt:lpstr>JÁTROVKY</vt:lpstr>
      <vt:lpstr>MECHY</vt:lpstr>
      <vt:lpstr>VÝSKYT A VÝZNAM MECHŮ</vt:lpstr>
      <vt:lpstr>ZÁSTUPCI MECHŮ</vt:lpstr>
      <vt:lpstr>OPAKOVÁNÍ</vt:lpstr>
      <vt:lpstr>Snímek 12</vt:lpstr>
      <vt:lpstr>Snímek 13</vt:lpstr>
      <vt:lpstr>POUŽITÁ LITERATURA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MECHOROSTY</dc:title>
  <dc:creator>ucitel</dc:creator>
  <cp:lastModifiedBy>Uživatel</cp:lastModifiedBy>
  <cp:revision>12</cp:revision>
  <dcterms:created xsi:type="dcterms:W3CDTF">2012-01-11T09:39:11Z</dcterms:created>
  <dcterms:modified xsi:type="dcterms:W3CDTF">2012-05-02T08:09:54Z</dcterms:modified>
</cp:coreProperties>
</file>