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1"/>
  </p:notesMasterIdLst>
  <p:sldIdLst>
    <p:sldId id="272" r:id="rId3"/>
    <p:sldId id="273" r:id="rId4"/>
    <p:sldId id="256" r:id="rId5"/>
    <p:sldId id="257" r:id="rId6"/>
    <p:sldId id="258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61" r:id="rId15"/>
    <p:sldId id="262" r:id="rId16"/>
    <p:sldId id="263" r:id="rId17"/>
    <p:sldId id="264" r:id="rId18"/>
    <p:sldId id="270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094C3-1809-439C-8ED9-02F8F0D31B5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4A33-3DB4-4DE0-8EF5-ECF866A7C4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424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B075B-213E-4F97-B4E3-7C725BE67883}" type="datetime1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7.5.2012</a:t>
            </a:fld>
            <a:endParaRPr lang="cs-CZ" smtClean="0">
              <a:latin typeface="Arial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Autorem materiálu a všech jeho částí, není-li uvedeno jinak, je</a:t>
            </a: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22F5E-1331-4864-B85E-FCEC8FB1F03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4A33-3DB4-4DE0-8EF5-ECF866A7C4BF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39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462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529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6966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77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6788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776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51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378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0805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2801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813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1AB152-ADCD-4480-9482-622C21FA2CE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ED2021-C221-4832-B203-001DFB5021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3.wmf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wm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795838"/>
            <a:ext cx="54768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971600" y="171814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4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>
              <a:latin typeface="Constantia" pitchFamily="18" charset="0"/>
            </a:endParaRPr>
          </a:p>
        </p:txBody>
      </p:sp>
      <p:sp>
        <p:nvSpPr>
          <p:cNvPr id="5125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pic>
        <p:nvPicPr>
          <p:cNvPr id="5126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>
                <a:latin typeface="Constantia" pitchFamily="18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5" name="Rectangle 116"/>
          <p:cNvSpPr>
            <a:spLocks noChangeArrowheads="1"/>
          </p:cNvSpPr>
          <p:nvPr/>
        </p:nvSpPr>
        <p:spPr bwMode="auto">
          <a:xfrm>
            <a:off x="395288" y="2897545"/>
            <a:ext cx="84978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200" b="1" dirty="0" smtClean="0"/>
              <a:t>Sada č. XIV</a:t>
            </a:r>
            <a:endParaRPr lang="cs-CZ" sz="1200" dirty="0" smtClean="0"/>
          </a:p>
          <a:p>
            <a:pPr algn="ctr">
              <a:defRPr/>
            </a:pPr>
            <a:r>
              <a:rPr lang="cs-CZ" sz="1200" b="1" dirty="0" smtClean="0"/>
              <a:t>Identifikátor sady: VY_32_INOVACE_Sada XIV _ SP, DUM </a:t>
            </a:r>
            <a:r>
              <a:rPr lang="cs-CZ" sz="1200" b="1" dirty="0" smtClean="0"/>
              <a:t>č.2</a:t>
            </a:r>
            <a:endParaRPr lang="cs-CZ" sz="1200" dirty="0" smtClean="0"/>
          </a:p>
          <a:p>
            <a:pPr algn="ctr">
              <a:defRPr/>
            </a:pPr>
            <a:r>
              <a:rPr lang="cs-CZ" sz="1200" b="1" dirty="0" smtClean="0"/>
              <a:t>Vzdělávací oblast: Svět práce</a:t>
            </a:r>
            <a:endParaRPr lang="cs-CZ" sz="1200" dirty="0" smtClean="0"/>
          </a:p>
          <a:p>
            <a:pPr algn="ctr">
              <a:defRPr/>
            </a:pPr>
            <a:r>
              <a:rPr lang="cs-CZ" sz="1200" b="1" dirty="0" smtClean="0"/>
              <a:t>Vzdělávací obor: Svět práce</a:t>
            </a:r>
            <a:endParaRPr lang="cs-CZ" dirty="0">
              <a:latin typeface="Constantia" pitchFamily="18" charset="0"/>
            </a:endParaRPr>
          </a:p>
          <a:p>
            <a:r>
              <a:rPr lang="cs-CZ" sz="1200" b="1" dirty="0"/>
              <a:t>Název:  </a:t>
            </a:r>
            <a:r>
              <a:rPr lang="cs-CZ" sz="1200" b="1" dirty="0" smtClean="0"/>
              <a:t>Polní plodiny</a:t>
            </a:r>
            <a:endParaRPr lang="cs-CZ" sz="1200" dirty="0"/>
          </a:p>
          <a:p>
            <a:r>
              <a:rPr lang="cs-CZ" sz="1200" b="1" dirty="0"/>
              <a:t>Autor</a:t>
            </a:r>
            <a:r>
              <a:rPr lang="cs-CZ" sz="1200" b="1" dirty="0" smtClean="0"/>
              <a:t>:  Ing. Andrea </a:t>
            </a:r>
            <a:r>
              <a:rPr lang="cs-CZ" sz="1200" b="1" dirty="0" err="1" smtClean="0"/>
              <a:t>Hojková</a:t>
            </a:r>
            <a:endParaRPr lang="cs-CZ" sz="1200" dirty="0"/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</p:txBody>
      </p:sp>
      <p:sp>
        <p:nvSpPr>
          <p:cNvPr id="5146" name="Obdélník 11"/>
          <p:cNvSpPr>
            <a:spLocks noChangeArrowheads="1"/>
          </p:cNvSpPr>
          <p:nvPr/>
        </p:nvSpPr>
        <p:spPr bwMode="auto">
          <a:xfrm>
            <a:off x="2714625" y="6396038"/>
            <a:ext cx="350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200" dirty="0"/>
              <a:t>Autorem materiálu a všech jeho částí, není-li uvedeno jinak, je </a:t>
            </a:r>
            <a:r>
              <a:rPr lang="cs-CZ" sz="1200" dirty="0" smtClean="0"/>
              <a:t>Ing. Andrea </a:t>
            </a:r>
            <a:r>
              <a:rPr lang="cs-CZ" sz="1200" dirty="0" err="1" smtClean="0"/>
              <a:t>Hojková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26175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JEČMEN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C:\Users\ucitel\AppData\Local\Microsoft\Windows\Temporary Internet Files\Content.IE5\383DM8U6\MC9000363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2564904"/>
            <a:ext cx="17574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citel\AppData\Local\Microsoft\Windows\Temporary Internet Files\Content.IE5\7F43O0X3\MC9002791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32901"/>
            <a:ext cx="1341425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citel\AppData\Local\Microsoft\Windows\Temporary Internet Files\Content.IE5\1XP9QPT6\MP90043929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570" y="1732899"/>
            <a:ext cx="3827854" cy="42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citel\AppData\Local\Microsoft\Windows\Temporary Internet Files\Content.IE5\ZQ8KMDWA\MC9004335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17240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8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OVES</a:t>
            </a:r>
            <a:endParaRPr lang="cs-CZ" dirty="0"/>
          </a:p>
        </p:txBody>
      </p:sp>
      <p:pic>
        <p:nvPicPr>
          <p:cNvPr id="5122" name="Picture 2" descr="C:\Users\ucitel\AppData\Local\Microsoft\Windows\Temporary Internet Files\Content.IE5\383DM8U6\MC9003313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18152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citel\AppData\Local\Microsoft\Windows\Temporary Internet Files\Content.IE5\7F43O0X3\MP900439272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3920480" cy="35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04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KUKUŘICE</a:t>
            </a:r>
            <a:endParaRPr lang="cs-CZ" dirty="0"/>
          </a:p>
        </p:txBody>
      </p:sp>
      <p:pic>
        <p:nvPicPr>
          <p:cNvPr id="6146" name="Picture 2" descr="C:\Users\ucitel\AppData\Local\Microsoft\Windows\Temporary Internet Files\Content.IE5\1XP9QPT6\MP90040211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0817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citel\AppData\Local\Microsoft\Windows\Temporary Internet Files\Content.IE5\7F43O0X3\MP9004266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5184576" cy="21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citel\AppData\Local\Microsoft\Windows\Temporary Internet Files\Content.IE5\1XP9QPT6\MP9004023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citel\AppData\Local\Microsoft\Windows\Temporary Internet Files\Content.IE5\ZQ8KMDWA\MP90042271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9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KTERÉ PRODUKTY SE VYRÁBĚJÍ Z POLNÍCH PLODIN PĚSTOVANÝCH U NÁS?</a:t>
            </a:r>
          </a:p>
          <a:p>
            <a:pPr marL="514350" indent="-514350">
              <a:buAutoNum type="arabicParenR"/>
            </a:pPr>
            <a:r>
              <a:rPr lang="cs-CZ" dirty="0" smtClean="0"/>
              <a:t>KTERÉ POLNÍ PLODINY JSOU VÝZNAMNÉ PRO VÝŽIVU ČLOVĚKA?</a:t>
            </a:r>
          </a:p>
          <a:p>
            <a:pPr marL="514350" indent="-514350">
              <a:buAutoNum type="arabicParenR"/>
            </a:pPr>
            <a:r>
              <a:rPr lang="cs-CZ" dirty="0" smtClean="0"/>
              <a:t>KTERÉ POLNÍ PLODINY SE PĚSTUJÍ PRO KRMENÍ ŽIVOČICHŮ?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0431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1) </a:t>
            </a:r>
            <a:endParaRPr lang="cs-CZ" dirty="0"/>
          </a:p>
        </p:txBody>
      </p:sp>
      <p:pic>
        <p:nvPicPr>
          <p:cNvPr id="1027" name="Picture 3" descr="C:\Users\ucitel\AppData\Local\Microsoft\Windows\Temporary Internet Files\Content.IE5\1XP9QPT6\MC9004418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18224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citel\AppData\Local\Microsoft\Windows\Temporary Internet Files\Content.IE5\7F43O0X3\MP90043927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0882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citel\AppData\Local\Microsoft\Windows\Temporary Internet Files\Content.IE5\383DM8U6\MC9004134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5069"/>
            <a:ext cx="2304256" cy="17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citel\AppData\Local\Microsoft\Windows\Temporary Internet Files\Content.IE5\1XP9QPT6\MP90040248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0162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citel\AppData\Local\Microsoft\Windows\Temporary Internet Files\Content.IE5\7F43O0X3\MC90023420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170" y="3861048"/>
            <a:ext cx="2397659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citel\AppData\Local\Microsoft\Windows\Temporary Internet Files\Content.IE5\7F43O0X3\MC90019155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3019390" cy="263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19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2) OBILNINY, OKOPANINY (BRAMBORY), LUSKOVINY, PŘADNÉ ROSTLINY, OLEJNINY</a:t>
            </a:r>
          </a:p>
          <a:p>
            <a:pPr marL="0" indent="0">
              <a:buNone/>
            </a:pPr>
            <a:r>
              <a:rPr lang="cs-CZ" dirty="0" smtClean="0"/>
              <a:t>3) OBILNINY, OKOPANINY</a:t>
            </a:r>
            <a:endParaRPr lang="cs-CZ" dirty="0"/>
          </a:p>
        </p:txBody>
      </p:sp>
      <p:pic>
        <p:nvPicPr>
          <p:cNvPr id="9218" name="Picture 2" descr="C:\Users\ucitel\AppData\Local\Microsoft\Windows\Temporary Internet Files\Content.IE5\7F43O0X3\MC9003190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1808683" cy="16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citel\AppData\Local\Microsoft\Windows\Temporary Internet Files\Content.IE5\1XP9QPT6\MC9003312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93174"/>
            <a:ext cx="1795604" cy="14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citel\AppData\Local\Microsoft\Windows\Temporary Internet Files\Content.IE5\383DM8U6\MC9003314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1338404" cy="17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POZNÁŠ?!</a:t>
            </a:r>
            <a:endParaRPr lang="cs-CZ" dirty="0"/>
          </a:p>
        </p:txBody>
      </p:sp>
      <p:pic>
        <p:nvPicPr>
          <p:cNvPr id="7170" name="Picture 2" descr="C:\Users\ucitel\AppData\Local\Microsoft\Windows\Temporary Internet Files\Content.IE5\383DM8U6\MP900430664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1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citel\AppData\Local\Microsoft\Windows\Temporary Internet Files\Content.IE5\7F43O0X3\MP90017794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citel\AppData\Local\Microsoft\Windows\Temporary Internet Files\Content.IE5\ZQ8KMDWA\MP90040120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4186"/>
            <a:ext cx="2496312" cy="27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citel\AppData\Local\Microsoft\Windows\Temporary Internet Files\Content.IE5\383DM8U6\MP90009115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808312" cy="25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citel\AppData\Local\Microsoft\Windows\Temporary Internet Files\Content.IE5\7F43O0X3\MP90042775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2880320" cy="25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citel\AppData\Local\Microsoft\Windows\Temporary Internet Files\Content.IE5\1XP9QPT6\MP90014517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496312" cy="25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21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POZNÁŠ?!</a:t>
            </a:r>
            <a:endParaRPr lang="cs-CZ" dirty="0"/>
          </a:p>
        </p:txBody>
      </p:sp>
      <p:pic>
        <p:nvPicPr>
          <p:cNvPr id="8194" name="Picture 2" descr="C:\Users\ucitel\AppData\Local\Microsoft\Windows\Temporary Internet Files\Content.IE5\ZQ8KMDWA\MC900331400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17281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citel\AppData\Local\Microsoft\Windows\Temporary Internet Files\Content.IE5\383DM8U6\MP90040038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3861048"/>
            <a:ext cx="246128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citel\AppData\Local\Microsoft\Windows\Temporary Internet Files\Content.IE5\ZQ8KMDWA\MP90040248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592288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citel\AppData\Local\Microsoft\Windows\Temporary Internet Files\Content.IE5\383DM8U6\MC90035866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1850" y="1266598"/>
            <a:ext cx="2592288" cy="25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ucitel\AppData\Local\Microsoft\Windows\Temporary Internet Files\Content.IE5\1XP9QPT6\MP90018266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80480"/>
            <a:ext cx="2880320" cy="25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ucitel\AppData\Local\Microsoft\Windows\Temporary Internet Files\Content.IE5\383DM8U6\MC90033393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12317"/>
            <a:ext cx="2016223" cy="22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0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POUŽITÁ LITERATURA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DYTRTOVÁ, R. a kol. </a:t>
            </a:r>
            <a:r>
              <a:rPr lang="cs-CZ" sz="1600" i="1" dirty="0" smtClean="0"/>
              <a:t>Praktické činnosti – Pěstitelství pro 6. – 9. ročník základních škol. </a:t>
            </a:r>
            <a:r>
              <a:rPr lang="cs-CZ" sz="1600" dirty="0" smtClean="0"/>
              <a:t>1. vyd. Praha : Nakladatelství Fortuna, 1997. ISBN 80-7168-448-1. s. 80- 81.</a:t>
            </a:r>
          </a:p>
          <a:p>
            <a:r>
              <a:rPr lang="cs-CZ" sz="1600" dirty="0" smtClean="0"/>
              <a:t>Obrázky poskytl Microsoft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5461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1600" b="1" dirty="0" smtClean="0"/>
              <a:t>Název: Polní plodiny</a:t>
            </a:r>
            <a:endParaRPr lang="cs-CZ" sz="1600" dirty="0" smtClean="0"/>
          </a:p>
          <a:p>
            <a:pPr eaLnBrk="1" hangingPunct="1"/>
            <a:r>
              <a:rPr lang="cs-CZ" sz="1600" b="1" dirty="0" smtClean="0"/>
              <a:t>Autor: Ing. Andrea </a:t>
            </a:r>
            <a:r>
              <a:rPr lang="cs-CZ" sz="1600" b="1" dirty="0" err="1" smtClean="0"/>
              <a:t>Hojková</a:t>
            </a:r>
            <a:r>
              <a:rPr lang="cs-CZ" sz="1600" b="1" dirty="0" smtClean="0"/>
              <a:t> </a:t>
            </a:r>
          </a:p>
          <a:p>
            <a:pPr eaLnBrk="1" hangingPunct="1"/>
            <a:endParaRPr lang="cs-CZ" sz="1600" dirty="0" smtClean="0"/>
          </a:p>
          <a:p>
            <a:pPr eaLnBrk="1" hangingPunct="1"/>
            <a:r>
              <a:rPr lang="cs-CZ" sz="1600" b="1" dirty="0" smtClean="0"/>
              <a:t>Stručná anotace: </a:t>
            </a:r>
          </a:p>
          <a:p>
            <a:r>
              <a:rPr lang="cs-CZ" sz="1600" b="1" dirty="0" smtClean="0"/>
              <a:t>Prezentace je určená k výkladu</a:t>
            </a:r>
            <a:r>
              <a:rPr lang="cs-CZ" sz="1600" b="1" dirty="0"/>
              <a:t> </a:t>
            </a:r>
            <a:r>
              <a:rPr lang="cs-CZ" sz="1600" b="1" dirty="0" smtClean="0"/>
              <a:t>učiva.  Vysvětluje žákům význam polních plodin pro člověka, jejich dělení z mnoha hledisek, způsoby a podmínky pěstování a rozlišování základních obilnin.</a:t>
            </a:r>
          </a:p>
          <a:p>
            <a:pPr eaLnBrk="1" hangingPunct="1"/>
            <a:r>
              <a:rPr lang="cs-CZ" sz="1600" b="1" dirty="0" smtClean="0"/>
              <a:t>Metodické zhodnocení: </a:t>
            </a:r>
          </a:p>
          <a:p>
            <a:pPr eaLnBrk="1" hangingPunct="1"/>
            <a:r>
              <a:rPr lang="cs-CZ" sz="1600" b="1" dirty="0" smtClean="0"/>
              <a:t>Prezentace byla </a:t>
            </a:r>
            <a:r>
              <a:rPr lang="cs-CZ" sz="1600" b="1" dirty="0" err="1" smtClean="0"/>
              <a:t>odpilotována</a:t>
            </a:r>
            <a:r>
              <a:rPr lang="cs-CZ" sz="1600" b="1" dirty="0" smtClean="0"/>
              <a:t>  19.4.2012 v 7.B. Časová dotace materiálu je 1 vyučovací hodina  a  je vhodný i pro žáky s SVP. Formu zápisu lze v prezentaci vyznačit změnou řezu písma.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52568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POLNÍ PLODINY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ucitel\AppData\Local\Microsoft\Windows\Temporary Internet Files\Content.IE5\7F43O0X3\MP9004021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287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67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VÝZNAM</a:t>
            </a:r>
          </a:p>
          <a:p>
            <a:r>
              <a:rPr lang="cs-CZ" dirty="0" smtClean="0"/>
              <a:t>PŘEHLED POLNÍCH PLODIN</a:t>
            </a:r>
          </a:p>
          <a:p>
            <a:r>
              <a:rPr lang="cs-CZ" dirty="0" smtClean="0"/>
              <a:t>ROZLIŠOVÁNÍ OBILNIN</a:t>
            </a:r>
          </a:p>
          <a:p>
            <a:r>
              <a:rPr lang="cs-CZ" dirty="0" smtClean="0"/>
              <a:t>ZÁKLADNÍ OBILNINY</a:t>
            </a:r>
          </a:p>
          <a:p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11267" name="Picture 3" descr="C:\Users\ucitel\AppData\Local\Microsoft\Windows\Temporary Internet Files\Content.IE5\383DM8U6\MC900149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23167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19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POLNÍ PLODINY JSOU ROSTLINY PĚSTOVANÉ NA POLÍCH</a:t>
            </a:r>
          </a:p>
          <a:p>
            <a:r>
              <a:rPr lang="cs-CZ" dirty="0" smtClean="0"/>
              <a:t>PĚSTUJÍ SE: 1) Z PŘÍMÉHO VÝSEVU – </a:t>
            </a:r>
            <a:r>
              <a:rPr lang="cs-CZ" b="1" dirty="0" smtClean="0"/>
              <a:t>OBILNINY</a:t>
            </a:r>
            <a:r>
              <a:rPr lang="cs-CZ" dirty="0" smtClean="0"/>
              <a:t> (PŠENICE, ŽITO, JEČMEN, OVES, KUKUŘICE)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2) VEGETATIVNĚ – Z HLÍZ – BRAMBORY</a:t>
            </a:r>
          </a:p>
          <a:p>
            <a:r>
              <a:rPr lang="cs-CZ" dirty="0" smtClean="0"/>
              <a:t>VYUŽITÍ: VÝŽIVA ČLOVĚKA, KRMIVO PRO HOSPODÁŘSKÁ ZVÍŘATA</a:t>
            </a:r>
            <a:endParaRPr lang="cs-CZ" dirty="0"/>
          </a:p>
        </p:txBody>
      </p:sp>
      <p:pic>
        <p:nvPicPr>
          <p:cNvPr id="12292" name="Picture 4" descr="C:\Users\ucitel\AppData\Local\Microsoft\Windows\Temporary Internet Files\Content.IE5\7F43O0X3\MC9002905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1410832" cy="15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7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PŘEHLED POLNÍCH PLODIN PĚSTOVANÝCH V ČR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043422"/>
              </p:ext>
            </p:extLst>
          </p:nvPr>
        </p:nvGraphicFramePr>
        <p:xfrm>
          <a:off x="304800" y="1554163"/>
          <a:ext cx="8686800" cy="372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SKUPINA POLNÍCH PLODIN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 PLODINY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SKLÍZÍ SE</a:t>
                      </a:r>
                      <a:endParaRPr lang="cs-CZ" dirty="0"/>
                    </a:p>
                  </a:txBody>
                  <a:tcPr marL="96520" marR="96520"/>
                </a:tc>
              </a:tr>
              <a:tr h="737880">
                <a:tc>
                  <a:txBody>
                    <a:bodyPr/>
                    <a:lstStyle/>
                    <a:p>
                      <a:r>
                        <a:rPr lang="cs-CZ" dirty="0" smtClean="0"/>
                        <a:t>OBILNINY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PŠENICE, ŽITO, JEČMEN, OVES, KUKUŘICE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OBILKY</a:t>
                      </a:r>
                      <a:endParaRPr lang="cs-CZ" dirty="0"/>
                    </a:p>
                  </a:txBody>
                  <a:tcPr marL="96520" marR="96520"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cs-CZ" dirty="0" smtClean="0"/>
                        <a:t>OKOPANINY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BRAMBORY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CUKROVKA, KRMNÁ ŘEPA, TUŘÍN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HLÍZA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BULVY</a:t>
                      </a:r>
                      <a:endParaRPr lang="cs-CZ" dirty="0"/>
                    </a:p>
                  </a:txBody>
                  <a:tcPr marL="96520" marR="96520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LUSKOVINY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HRÁCH, FAZOL, ČOČKA, SÓJA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SEMENA</a:t>
                      </a:r>
                      <a:endParaRPr lang="cs-CZ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PŘADNÉ ROSTLINY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LEN 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STONEK</a:t>
                      </a:r>
                      <a:endParaRPr lang="cs-CZ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OLEJNINY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SLUNEČNICE,</a:t>
                      </a:r>
                      <a:r>
                        <a:rPr lang="cs-CZ" baseline="0" dirty="0" smtClean="0"/>
                        <a:t> ŘEPKA, MÁK</a:t>
                      </a:r>
                      <a:endParaRPr lang="cs-CZ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SEMENA</a:t>
                      </a:r>
                      <a:endParaRPr lang="cs-CZ" dirty="0"/>
                    </a:p>
                  </a:txBody>
                  <a:tcPr marL="96520" marR="965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710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ROZLIŠOVÁNÍ ZÁKLADNÍCH OBILNIN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PROVÁDÍME  METODOU POROVNÁVÁNÍ  OSIVA A CELÝCH ROSTLIN</a:t>
            </a:r>
          </a:p>
          <a:p>
            <a:r>
              <a:rPr lang="cs-CZ" dirty="0" smtClean="0"/>
              <a:t>POMŮCKY: VZORKY OSIVA OBILNIN, OBILNINY, PINZETU, LUPU, TUŽKU, PRAVÍTKO</a:t>
            </a:r>
          </a:p>
          <a:p>
            <a:r>
              <a:rPr lang="cs-CZ" dirty="0" smtClean="0"/>
              <a:t>POSTUP: POROVNEJ OBILNINY A JEJICH OSIVO, ODLIŠNÉ ZNAKY POPIŠ A ZAKRESLI DO SEŠITU</a:t>
            </a:r>
          </a:p>
          <a:p>
            <a:r>
              <a:rPr lang="cs-CZ" dirty="0" smtClean="0"/>
              <a:t>ZÁPIS: DO TABULKY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514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OBILNINY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PŠENICE</a:t>
            </a:r>
            <a:endParaRPr lang="cs-CZ" dirty="0"/>
          </a:p>
        </p:txBody>
      </p:sp>
      <p:pic>
        <p:nvPicPr>
          <p:cNvPr id="2050" name="Picture 2" descr="C:\Users\ucitel\AppData\Local\Microsoft\Windows\Temporary Internet Files\Content.IE5\1XP9QPT6\MC9001496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17344"/>
            <a:ext cx="1656183" cy="24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citel\AppData\Local\Microsoft\Windows\Temporary Internet Files\Content.IE5\ZQ8KMDWA\MC9003701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1091095" cy="286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citel\AppData\Local\Microsoft\Windows\Temporary Internet Files\Content.IE5\383DM8U6\MP9002277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2" y="4797152"/>
            <a:ext cx="3657600" cy="16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citel\AppData\Local\Microsoft\Windows\Temporary Internet Files\Content.IE5\7F43O0X3\MP90040125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016" y="1408318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citel\AppData\Local\Microsoft\Windows\Temporary Internet Files\Content.IE5\383DM8U6\MP90040655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97151"/>
            <a:ext cx="4104456" cy="162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citel\AppData\Local\Microsoft\Windows\Temporary Internet Files\Content.IE5\1XP9QPT6\MC90029056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49462"/>
            <a:ext cx="1410832" cy="15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citel\AppData\Local\Microsoft\Windows\Temporary Internet Files\Content.IE5\ZQ8KMDWA\MC90028711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27483"/>
            <a:ext cx="1671873" cy="18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03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ŽITO</a:t>
            </a:r>
            <a:endParaRPr lang="cs-CZ" dirty="0"/>
          </a:p>
        </p:txBody>
      </p:sp>
      <p:pic>
        <p:nvPicPr>
          <p:cNvPr id="3074" name="Picture 2" descr="C:\Users\ucitel\AppData\Local\Microsoft\Windows\Temporary Internet Files\Content.IE5\ZQ8KMDWA\MC9003313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3461"/>
            <a:ext cx="1712614" cy="17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citel\AppData\Local\Microsoft\Windows\Temporary Internet Files\Content.IE5\383DM8U6\MC9001915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94247"/>
            <a:ext cx="4671588" cy="34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5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455</Words>
  <Application>Microsoft Office PowerPoint</Application>
  <PresentationFormat>Předvádění na obrazovce (4:3)</PresentationFormat>
  <Paragraphs>104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systému Office</vt:lpstr>
      <vt:lpstr>Cesta</vt:lpstr>
      <vt:lpstr>Snímek 1</vt:lpstr>
      <vt:lpstr>Snímek 2</vt:lpstr>
      <vt:lpstr>POLNÍ PLODINY</vt:lpstr>
      <vt:lpstr>OSNOVA</vt:lpstr>
      <vt:lpstr>VÝZNAM</vt:lpstr>
      <vt:lpstr>PŘEHLED POLNÍCH PLODIN PĚSTOVANÝCH V ČR</vt:lpstr>
      <vt:lpstr>ROZLIŠOVÁNÍ ZÁKLADNÍCH OBILNIN</vt:lpstr>
      <vt:lpstr>ZÁKLADNÍ OBILNINY</vt:lpstr>
      <vt:lpstr>Snímek 9</vt:lpstr>
      <vt:lpstr>Snímek 10</vt:lpstr>
      <vt:lpstr>Snímek 11</vt:lpstr>
      <vt:lpstr>Snímek 12</vt:lpstr>
      <vt:lpstr>OPAKOVÁNÍ</vt:lpstr>
      <vt:lpstr>Snímek 14</vt:lpstr>
      <vt:lpstr>Snímek 15</vt:lpstr>
      <vt:lpstr>POZNÁŠ?!</vt:lpstr>
      <vt:lpstr>POZNÁŠ?!</vt:lpstr>
      <vt:lpstr>POUŽITÁ LITERATURA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POLNÍ PLODINY</dc:title>
  <dc:creator>ucitel</dc:creator>
  <cp:lastModifiedBy>Uživatel</cp:lastModifiedBy>
  <cp:revision>11</cp:revision>
  <dcterms:created xsi:type="dcterms:W3CDTF">2012-02-25T15:18:48Z</dcterms:created>
  <dcterms:modified xsi:type="dcterms:W3CDTF">2012-05-07T11:40:09Z</dcterms:modified>
</cp:coreProperties>
</file>