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5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44A8A-B89B-4222-BF21-884AD1F630A2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29FE-CEFD-4209-B3AA-4D890E72EC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126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075B-213E-4F97-B4E3-7C725BE67883}" type="datetime1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7.5.2012</a:t>
            </a:fld>
            <a:endParaRPr lang="cs-CZ" smtClean="0">
              <a:latin typeface="Arial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Autorem materiálu a všech jeho částí, není-li uvedeno jinak, je</a:t>
            </a: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22F5E-1331-4864-B85E-FCEC8FB1F0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29FE-CEFD-4209-B3AA-4D890E72EC0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2F3184-A046-4F7B-862C-A59B58574069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3E40D1F-B0FC-4C6E-AD1B-8B55817912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jpe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jpe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wm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95838"/>
            <a:ext cx="54768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71814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4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onstantia" pitchFamily="18" charset="0"/>
            </a:endParaRPr>
          </a:p>
        </p:txBody>
      </p:sp>
      <p:sp>
        <p:nvSpPr>
          <p:cNvPr id="5125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pic>
        <p:nvPicPr>
          <p:cNvPr id="5126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onstantia" pitchFamily="18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5" name="Rectangle 116"/>
          <p:cNvSpPr>
            <a:spLocks noChangeArrowheads="1"/>
          </p:cNvSpPr>
          <p:nvPr/>
        </p:nvSpPr>
        <p:spPr bwMode="auto">
          <a:xfrm>
            <a:off x="395288" y="2897545"/>
            <a:ext cx="84978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1200" b="1" dirty="0" smtClean="0"/>
              <a:t>Sada č. XIV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Identifikátor sady: VY_32_INOVACE_Sada XIV _ SP, DUM </a:t>
            </a:r>
            <a:r>
              <a:rPr lang="cs-CZ" sz="1200" b="1" dirty="0" smtClean="0"/>
              <a:t>č.3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Vzdělávací oblast: Svět práce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Vzdělávací obor: Svět práce</a:t>
            </a:r>
            <a:endParaRPr lang="cs-CZ" dirty="0">
              <a:latin typeface="Constantia" pitchFamily="18" charset="0"/>
            </a:endParaRPr>
          </a:p>
          <a:p>
            <a:r>
              <a:rPr lang="cs-CZ" sz="1200" b="1" dirty="0"/>
              <a:t>Název:  </a:t>
            </a:r>
            <a:r>
              <a:rPr lang="cs-CZ" sz="1200" b="1" dirty="0" smtClean="0"/>
              <a:t>Ovoce</a:t>
            </a:r>
            <a:endParaRPr lang="cs-CZ" sz="1200" dirty="0"/>
          </a:p>
          <a:p>
            <a:r>
              <a:rPr lang="cs-CZ" sz="1200" b="1" dirty="0"/>
              <a:t>Autor</a:t>
            </a:r>
            <a:r>
              <a:rPr lang="cs-CZ" sz="1200" b="1" dirty="0" smtClean="0"/>
              <a:t>:  Ing. Andrea </a:t>
            </a:r>
            <a:r>
              <a:rPr lang="cs-CZ" sz="1200" b="1" dirty="0" err="1" smtClean="0"/>
              <a:t>Hojková</a:t>
            </a:r>
            <a:endParaRPr lang="cs-CZ" sz="1200" dirty="0"/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</p:txBody>
      </p:sp>
      <p:sp>
        <p:nvSpPr>
          <p:cNvPr id="5146" name="Obdélník 11"/>
          <p:cNvSpPr>
            <a:spLocks noChangeArrowheads="1"/>
          </p:cNvSpPr>
          <p:nvPr/>
        </p:nvSpPr>
        <p:spPr bwMode="auto">
          <a:xfrm>
            <a:off x="2714625" y="6396038"/>
            <a:ext cx="350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200" dirty="0"/>
              <a:t>Autorem materiálu a všech jeho částí, není-li uvedeno jinak, je </a:t>
            </a:r>
            <a:r>
              <a:rPr lang="cs-CZ" sz="1200" dirty="0" smtClean="0"/>
              <a:t>Ing. Andrea </a:t>
            </a:r>
            <a:r>
              <a:rPr lang="cs-CZ" sz="1200" dirty="0" err="1" smtClean="0"/>
              <a:t>Hojková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354829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b="1" i="1" dirty="0" smtClean="0"/>
              <a:t>VELIKOST </a:t>
            </a:r>
            <a:r>
              <a:rPr lang="cs-CZ" dirty="0" smtClean="0"/>
              <a:t> - PODLE PŘÍČNÉHO ŘEZU – VELMI MALÉ (DO 40 MM), MALÉ, STŘEDNĚ VELKÉ (DO 70 MM), VELKÉ, VELMI VELKÉ (NAD 90 MM)</a:t>
            </a:r>
          </a:p>
          <a:p>
            <a:pPr>
              <a:buFontTx/>
              <a:buChar char="-"/>
            </a:pPr>
            <a:r>
              <a:rPr lang="cs-CZ" b="1" i="1" dirty="0" smtClean="0"/>
              <a:t>POVRCH </a:t>
            </a:r>
            <a:r>
              <a:rPr lang="cs-CZ" dirty="0" smtClean="0"/>
              <a:t>– HLADKÝ, NEROVNÝ, ZVLNĚNÝ,…</a:t>
            </a:r>
          </a:p>
          <a:p>
            <a:pPr>
              <a:buFontTx/>
              <a:buChar char="-"/>
            </a:pPr>
            <a:r>
              <a:rPr lang="cs-CZ" b="1" i="1" dirty="0" smtClean="0"/>
              <a:t>BARVA</a:t>
            </a:r>
            <a:r>
              <a:rPr lang="cs-CZ" dirty="0" smtClean="0"/>
              <a:t> – ZÁKLADNÍ POZNÁVACÍ ZNAK – JEDNOBAREVNÁ NEBO BAREVNÉ SKVRNY</a:t>
            </a:r>
          </a:p>
          <a:p>
            <a:pPr>
              <a:buFontTx/>
              <a:buChar char="-"/>
            </a:pPr>
            <a:r>
              <a:rPr lang="cs-CZ" b="1" i="1" dirty="0" smtClean="0"/>
              <a:t>DÉLKA STOPKY </a:t>
            </a:r>
            <a:r>
              <a:rPr lang="cs-CZ" dirty="0" smtClean="0"/>
              <a:t> - VELMI KRÁTKÁ (DO 5 MM),</a:t>
            </a:r>
          </a:p>
          <a:p>
            <a:pPr marL="354013" indent="-354013">
              <a:buNone/>
            </a:pPr>
            <a:r>
              <a:rPr lang="cs-CZ" dirty="0" smtClean="0"/>
              <a:t>    KRÁTKÁ</a:t>
            </a:r>
            <a:r>
              <a:rPr lang="cs-CZ" dirty="0"/>
              <a:t>, STŘEDNĚ DLOUHÁ (11 - 20 MM), </a:t>
            </a:r>
            <a:r>
              <a:rPr lang="cs-CZ" dirty="0" smtClean="0"/>
              <a:t>DLOUHÁ,  VELMI </a:t>
            </a:r>
            <a:r>
              <a:rPr lang="cs-CZ" dirty="0"/>
              <a:t>DLOUHÁ (NAD 30 MM)</a:t>
            </a:r>
          </a:p>
          <a:p>
            <a:pPr>
              <a:buFontTx/>
              <a:buChar char="-"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0162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2. VNITŘNÍCH ZNAKŮ</a:t>
            </a:r>
          </a:p>
          <a:p>
            <a:pPr>
              <a:buFontTx/>
              <a:buChar char="-"/>
            </a:pPr>
            <a:r>
              <a:rPr lang="cs-CZ" dirty="0" smtClean="0"/>
              <a:t>VŠÍMÁME SI DUŽNINY, JÁDŘINCE, SEMEN, PECKY</a:t>
            </a:r>
          </a:p>
          <a:p>
            <a:pPr>
              <a:buFontTx/>
              <a:buChar char="-"/>
            </a:pPr>
            <a:r>
              <a:rPr lang="cs-CZ" dirty="0" smtClean="0"/>
              <a:t>POSUZUJEME VŮNI, CHUŤ, ŠŤAVNATOST</a:t>
            </a:r>
          </a:p>
          <a:p>
            <a:pPr>
              <a:buFontTx/>
              <a:buChar char="-"/>
            </a:pPr>
            <a:r>
              <a:rPr lang="cs-CZ" b="1" i="1" dirty="0" smtClean="0"/>
              <a:t>VŮNĚ</a:t>
            </a:r>
            <a:r>
              <a:rPr lang="cs-CZ" dirty="0" smtClean="0"/>
              <a:t> – TYPICKÁ, NETYPICKÁ, VÝRAZNÁ, NEVÝRAZNÁ, PŘÍJEMNÁ, NEPŘÍJEMNÁ</a:t>
            </a:r>
          </a:p>
          <a:p>
            <a:pPr marL="0" indent="0">
              <a:buNone/>
            </a:pPr>
            <a:r>
              <a:rPr lang="cs-CZ" b="1" i="1" dirty="0"/>
              <a:t>VŮNĚ PLODU</a:t>
            </a:r>
            <a:r>
              <a:rPr lang="cs-CZ" dirty="0"/>
              <a:t> = BUKET – U VNITŘNÍCH I VNĚJŠÍCH ZNAKŮ</a:t>
            </a:r>
          </a:p>
          <a:p>
            <a:pPr marL="0" indent="0">
              <a:buNone/>
            </a:pPr>
            <a:r>
              <a:rPr lang="cs-CZ" i="1" dirty="0"/>
              <a:t>NĚKTERÉ OVOCE NEVONÍ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 descr="C:\Users\ucitel\AppData\Local\Microsoft\Windows\Temporary Internet Files\Content.IE5\7F43O0X3\MP9004309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39443"/>
            <a:ext cx="158417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citel\AppData\Local\Microsoft\Windows\Temporary Internet Files\Content.IE5\1XP9QPT6\MP9004031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93096"/>
            <a:ext cx="17281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58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35746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b="1" i="1" dirty="0" smtClean="0"/>
              <a:t>CHUŤ</a:t>
            </a:r>
            <a:r>
              <a:rPr lang="cs-CZ" dirty="0" smtClean="0"/>
              <a:t> – VÝBORNÁ, STŘEDNĚ DOBRÁ, NEVÝRAZNÁ, ŠPATNÁ, SLADKÁ, HOŘKÁ, TRPKÁ</a:t>
            </a:r>
          </a:p>
          <a:p>
            <a:pPr>
              <a:buFontTx/>
              <a:buChar char="-"/>
            </a:pPr>
            <a:r>
              <a:rPr lang="cs-CZ" b="1" i="1" dirty="0" smtClean="0"/>
              <a:t>ŠŤAVNATOST</a:t>
            </a:r>
            <a:r>
              <a:rPr lang="cs-CZ" dirty="0" smtClean="0"/>
              <a:t> – MALÁ, STŘEDNÍ, VODNATÁ , SUCHÁ</a:t>
            </a:r>
            <a:endParaRPr lang="cs-CZ" b="1" i="1" dirty="0" smtClean="0"/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14339" name="Picture 3" descr="C:\Users\ucitel\AppData\Local\Microsoft\Windows\Temporary Internet Files\Content.IE5\1XP9QPT6\MP9003137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5446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8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MNOŽENÍ OVOCNÝCH DŘEVIN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SADBA OVOCNÝCH DŘEVIN – OVOCNÉ ŠKOLKY, ZÍSKÁVÁ SE ŠLECHTĚNÍM Z OSIVA NEBO ŠTĚPOVÁNÍM PODNOŽÍ</a:t>
            </a:r>
          </a:p>
          <a:p>
            <a:r>
              <a:rPr lang="cs-CZ" dirty="0" smtClean="0"/>
              <a:t>VEGETATIVNÍ MNOŽENÍ – ŘÍZKOVÁNÍM LETOROSTŮ, ČÁSTMI KOŘENŮ, HŘÍŽENÍM, ŠTĚPOVÁNÍM (ROUBOVÁNÍ, OČKOVÁNÍ)</a:t>
            </a:r>
            <a:endParaRPr lang="cs-CZ" dirty="0"/>
          </a:p>
        </p:txBody>
      </p:sp>
      <p:pic>
        <p:nvPicPr>
          <p:cNvPr id="15362" name="Picture 2" descr="C:\Users\ucitel\AppData\Local\Microsoft\Windows\Temporary Internet Files\Content.IE5\1XP9QPT6\MP9001826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657600" cy="20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citel\AppData\Local\Microsoft\Windows\Temporary Internet Files\Content.IE5\ZQ8KMDWA\MP90014440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53056"/>
            <a:ext cx="3657600" cy="20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7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PĚSTOVANÉ OVOCNÉ DŘEVINY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VÝBĚRU ODRŮD PĚSTOVANÝCH ROSTLIN SE ŘÍDÍME NEJEN POLOHOU POZEMKU, ALE TAKÉ SORTIMENTEM  UZNÁVANÝCH ODRŮD</a:t>
            </a:r>
          </a:p>
          <a:p>
            <a:r>
              <a:rPr lang="cs-CZ" dirty="0" smtClean="0"/>
              <a:t>KAŽDÝ ROK JE ZVEŘEJŇOVÁN PŘEHLED POVOLENÝCH PĚSTOVANÝCH ROSTLIN</a:t>
            </a:r>
          </a:p>
          <a:p>
            <a:r>
              <a:rPr lang="cs-CZ" dirty="0" smtClean="0"/>
              <a:t>TRADIČNÍ ODRŮDY U JABLONÍ – JAMES GRIEVE, PRŮSVITNÉ LETNÍ, ONTARIO, IDARED, GOLDEN DELICIUS, ŠAMPION</a:t>
            </a:r>
          </a:p>
          <a:p>
            <a:r>
              <a:rPr lang="cs-CZ" dirty="0" smtClean="0"/>
              <a:t> </a:t>
            </a:r>
            <a:r>
              <a:rPr lang="cs-CZ" dirty="0"/>
              <a:t>TRADIČNÍ </a:t>
            </a:r>
            <a:r>
              <a:rPr lang="cs-CZ" dirty="0" smtClean="0"/>
              <a:t>ODRŮDA </a:t>
            </a:r>
            <a:r>
              <a:rPr lang="cs-CZ" dirty="0"/>
              <a:t>U </a:t>
            </a:r>
            <a:r>
              <a:rPr lang="cs-CZ" dirty="0" smtClean="0"/>
              <a:t>HRUŠNÍ - KONFERENCE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784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-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KTERÉ ROSTLINY ŘADÍME DO SKUPINY DROBNÉHO OVOCE?</a:t>
            </a:r>
          </a:p>
          <a:p>
            <a:r>
              <a:rPr lang="cs-CZ" dirty="0" smtClean="0"/>
              <a:t>KTERÉ TYPY PLODŮ MÁ DROBNÉ OVOCE?</a:t>
            </a:r>
          </a:p>
          <a:p>
            <a:r>
              <a:rPr lang="cs-CZ" dirty="0" smtClean="0"/>
              <a:t>KTERÉ OVOCNÉ DŘEVINY PLODÍ PECKOVICE?</a:t>
            </a:r>
          </a:p>
          <a:p>
            <a:r>
              <a:rPr lang="cs-CZ" dirty="0" smtClean="0"/>
              <a:t>CO OBSAHUJE OVOCE?</a:t>
            </a:r>
          </a:p>
          <a:p>
            <a:r>
              <a:rPr lang="cs-CZ" dirty="0" smtClean="0"/>
              <a:t>DO KTERÉ SKUPINY OVOCE PATŘÍ JAHODNÍK?</a:t>
            </a:r>
            <a:endParaRPr lang="cs-CZ" dirty="0"/>
          </a:p>
        </p:txBody>
      </p:sp>
      <p:pic>
        <p:nvPicPr>
          <p:cNvPr id="16386" name="Picture 2" descr="C:\Users\ucitel\AppData\Local\Microsoft\Windows\Temporary Internet Files\Content.IE5\ZQ8KMDWA\MP9001442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60740"/>
            <a:ext cx="3252388" cy="170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ucitel\AppData\Local\Microsoft\Windows\Temporary Internet Files\Content.IE5\383DM8U6\MP90043870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4176464" cy="170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0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-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VINNÁ RÉVA, ANGREŠT, RYBÍZ, MALINÍK, OSTRUŽINÍK, JAHODNÍK</a:t>
            </a:r>
          </a:p>
          <a:p>
            <a:r>
              <a:rPr lang="cs-CZ" dirty="0" smtClean="0"/>
              <a:t>BOBULE, SOUPLODÍ PECKOVIC, SOUPLODÍ NAŽEK</a:t>
            </a:r>
          </a:p>
          <a:p>
            <a:r>
              <a:rPr lang="cs-CZ" dirty="0" smtClean="0"/>
              <a:t>MALINÍK, OSTRUŽINÍK</a:t>
            </a:r>
          </a:p>
          <a:p>
            <a:r>
              <a:rPr lang="cs-CZ" dirty="0" smtClean="0"/>
              <a:t>OVOCNÝ CUKR, ŽIVOTNĚ DŮLEŽITÉ LÁTKY – VLÁKNINA</a:t>
            </a:r>
          </a:p>
          <a:p>
            <a:r>
              <a:rPr lang="cs-CZ" dirty="0" smtClean="0"/>
              <a:t>DROBNÉ OVOCE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69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POZNÁŠ?!</a:t>
            </a:r>
            <a:endParaRPr lang="cs-CZ" dirty="0"/>
          </a:p>
        </p:txBody>
      </p:sp>
      <p:pic>
        <p:nvPicPr>
          <p:cNvPr id="9218" name="Picture 2" descr="C:\Users\ucitel\AppData\Local\Microsoft\Windows\Temporary Internet Files\Content.IE5\ZQ8KMDWA\MP900426537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7"/>
            <a:ext cx="280831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citel\AppData\Local\Microsoft\Windows\Temporary Internet Files\Content.IE5\383DM8U6\MP9003878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6090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citel\AppData\Local\Microsoft\Windows\Temporary Internet Files\Content.IE5\ZQ8KMDWA\MP90031373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920" y="1295032"/>
            <a:ext cx="3223560" cy="23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ucitel\AppData\Local\Microsoft\Windows\Temporary Internet Files\Content.IE5\1XP9QPT6\MP90038785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753104" cy="28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ucitel\AppData\Local\Microsoft\Windows\Temporary Internet Files\Content.IE5\7F43O0X3\MP90042246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808312" cy="28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ucitel\AppData\Local\Microsoft\Windows\Temporary Internet Files\Content.IE5\1XP9QPT6\MP90028993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920" y="3861048"/>
            <a:ext cx="3223560" cy="28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8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POZNÁŠ?!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ucitel\AppData\Local\Microsoft\Windows\Temporary Internet Files\Content.IE5\7F43O0X3\MP9004065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4963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citel\AppData\Local\Microsoft\Windows\Temporary Internet Files\Content.IE5\ZQ8KMDWA\MP9004006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4963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citel\AppData\Local\Microsoft\Windows\Temporary Internet Files\Content.IE5\1XP9QPT6\MP90018266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56" y="1340768"/>
            <a:ext cx="2832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citel\AppData\Local\Microsoft\Windows\Temporary Internet Files\Content.IE5\383DM8U6\MC9001231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56" y="4047326"/>
            <a:ext cx="28345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citel\AppData\Local\Microsoft\Windows\Temporary Internet Files\Content.IE5\383DM8U6\MC9004238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427" y="4221088"/>
            <a:ext cx="29523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citel\AppData\Local\Microsoft\Windows\Temporary Internet Files\Content.IE5\1XP9QPT6\MC90019349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48866"/>
            <a:ext cx="2880320" cy="25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3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POZNÁŠ?!</a:t>
            </a:r>
            <a:endParaRPr lang="cs-CZ" dirty="0"/>
          </a:p>
        </p:txBody>
      </p:sp>
      <p:pic>
        <p:nvPicPr>
          <p:cNvPr id="6150" name="Picture 6" descr="C:\Users\ucitel\AppData\Local\Microsoft\Windows\Temporary Internet Files\Content.IE5\1XP9QPT6\MP900426625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19873" y="1412776"/>
            <a:ext cx="2736304" cy="25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citel\AppData\Local\Microsoft\Windows\Temporary Internet Files\Content.IE5\383DM8U6\MP90040252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0768"/>
            <a:ext cx="2990106" cy="27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citel\AppData\Local\Microsoft\Windows\Temporary Internet Files\Content.IE5\ZQ8KMDWA\MP9004021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16" y="4010804"/>
            <a:ext cx="3161556" cy="27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citel\AppData\Local\Microsoft\Windows\Temporary Internet Files\Content.IE5\1XP9QPT6\MC90019352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10804"/>
            <a:ext cx="2736304" cy="27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ucitel\AppData\Local\Microsoft\Windows\Temporary Internet Files\Content.IE5\1XP9QPT6\MC90019340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10804"/>
            <a:ext cx="3096344" cy="27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ucitel\AppData\Local\Microsoft\Windows\Temporary Internet Files\Content.IE5\1XP9QPT6\MC9003312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751" y="1327066"/>
            <a:ext cx="2664295" cy="26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55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1600" b="1" dirty="0" smtClean="0"/>
              <a:t>Název: Ovoce</a:t>
            </a:r>
            <a:endParaRPr lang="cs-CZ" sz="1600" dirty="0" smtClean="0"/>
          </a:p>
          <a:p>
            <a:pPr eaLnBrk="1" hangingPunct="1"/>
            <a:r>
              <a:rPr lang="cs-CZ" sz="1600" b="1" dirty="0" smtClean="0"/>
              <a:t>Autor: Ing. Andrea </a:t>
            </a:r>
            <a:r>
              <a:rPr lang="cs-CZ" sz="1600" b="1" dirty="0" err="1" smtClean="0"/>
              <a:t>Hojková</a:t>
            </a:r>
            <a:r>
              <a:rPr lang="cs-CZ" sz="1600" b="1" dirty="0" smtClean="0"/>
              <a:t> </a:t>
            </a:r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b="1" dirty="0" smtClean="0"/>
              <a:t>Stručná anotace: </a:t>
            </a:r>
          </a:p>
          <a:p>
            <a:r>
              <a:rPr lang="cs-CZ" sz="1600" b="1" dirty="0" smtClean="0"/>
              <a:t>Prezentace je určená k výkladu</a:t>
            </a:r>
            <a:r>
              <a:rPr lang="cs-CZ" sz="1600" b="1" dirty="0"/>
              <a:t> </a:t>
            </a:r>
            <a:r>
              <a:rPr lang="cs-CZ" sz="1600" b="1" dirty="0" smtClean="0"/>
              <a:t>učiva.  Vysvětluje žákům význam ovoce pro člověka, jeho dělení z mnoha hledisek, způsoby a podmínky jeho pěstování  a hodnocení.</a:t>
            </a:r>
          </a:p>
          <a:p>
            <a:pPr eaLnBrk="1" hangingPunct="1"/>
            <a:r>
              <a:rPr lang="cs-CZ" sz="1600" b="1" dirty="0" smtClean="0"/>
              <a:t>Metodické zhodnocení: </a:t>
            </a:r>
          </a:p>
          <a:p>
            <a:pPr eaLnBrk="1" hangingPunct="1"/>
            <a:r>
              <a:rPr lang="cs-CZ" sz="1600" b="1" dirty="0" smtClean="0"/>
              <a:t>Prezentace byla </a:t>
            </a:r>
            <a:r>
              <a:rPr lang="cs-CZ" sz="1600" b="1" dirty="0" err="1" smtClean="0"/>
              <a:t>odpilotována</a:t>
            </a:r>
            <a:r>
              <a:rPr lang="cs-CZ" sz="1600" b="1" dirty="0" smtClean="0"/>
              <a:t>  18.4.2012 v 7.C. Časová dotace materiálu je 1 vyučovací hodina  a  je vhodný i pro žáky s SVP. Formu zápisu lze v prezentaci vyznačit změnou řezu písma.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9223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EXOTIKA</a:t>
            </a:r>
            <a:endParaRPr lang="cs-CZ" dirty="0"/>
          </a:p>
        </p:txBody>
      </p:sp>
      <p:pic>
        <p:nvPicPr>
          <p:cNvPr id="10243" name="Picture 3" descr="C:\Users\ucitel\AppData\Local\Microsoft\Windows\Temporary Internet Files\Content.IE5\1XP9QPT6\MC900331285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95936" y="2040437"/>
            <a:ext cx="1792586" cy="15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citel\AppData\Local\Microsoft\Windows\Temporary Internet Files\Content.IE5\ZQ8KMDWA\MP9003878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2228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citel\AppData\Local\Microsoft\Windows\Temporary Internet Files\Content.IE5\7F43O0X3\MP90040525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690" y="1186886"/>
            <a:ext cx="25922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citel\AppData\Local\Microsoft\Windows\Temporary Internet Files\Content.IE5\7F43O0X3\MP90040207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314" y="4121316"/>
            <a:ext cx="2623150" cy="257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citel\AppData\Local\Microsoft\Windows\Temporary Internet Files\Content.IE5\ZQ8KMDWA\MP90040061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024336" cy="26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ucitel\AppData\Local\Microsoft\Windows\Temporary Internet Files\Content.IE5\383DM8U6\MP90040322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21316"/>
            <a:ext cx="2705442" cy="257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3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EXOTIKA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C:\Users\ucitel\AppData\Local\Microsoft\Windows\Temporary Internet Files\Content.IE5\1XP9QPT6\MP9001444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8803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ucitel\AppData\Local\Microsoft\Windows\Temporary Internet Files\Content.IE5\7F43O0X3\MP9003828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8803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ucitel\AppData\Local\Microsoft\Windows\Temporary Internet Files\Content.IE5\383DM8U6\MP90041177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568" y="1268760"/>
            <a:ext cx="27020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12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POUŽITÁ LITERATURA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DYTRTOVÁ, R. a kol. </a:t>
            </a:r>
            <a:r>
              <a:rPr lang="cs-CZ" sz="1600" i="1" dirty="0" smtClean="0"/>
              <a:t>Praktické činnosti – Pěstitelství pro 6. – 9. ročník základních škol. </a:t>
            </a:r>
            <a:r>
              <a:rPr lang="cs-CZ" sz="1600" dirty="0" smtClean="0"/>
              <a:t>1. vyd. Praha : Nakladatelství Fortuna, 1997. ISBN 80-7168-448-1. s. </a:t>
            </a:r>
            <a:r>
              <a:rPr lang="cs-CZ" sz="1600" smtClean="0"/>
              <a:t>82- 86.</a:t>
            </a:r>
            <a:endParaRPr lang="cs-CZ" sz="1600" dirty="0" smtClean="0"/>
          </a:p>
          <a:p>
            <a:r>
              <a:rPr lang="cs-CZ" sz="1600" dirty="0" smtClean="0"/>
              <a:t>Obrázky poskytl Microsoft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1894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OVOCE</a:t>
            </a:r>
            <a:endParaRPr lang="cs-CZ"/>
          </a:p>
        </p:txBody>
      </p:sp>
      <p:pic>
        <p:nvPicPr>
          <p:cNvPr id="1027" name="Picture 3" descr="C:\Users\ucitel\AppData\Local\Microsoft\Windows\Temporary Internet Files\Content.IE5\1XP9QPT6\MP9004327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0968"/>
            <a:ext cx="64008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2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VÝZNAM OVOCE</a:t>
            </a:r>
          </a:p>
          <a:p>
            <a:r>
              <a:rPr lang="cs-CZ" dirty="0" smtClean="0"/>
              <a:t>ROZDĚLENÍ OVOCE</a:t>
            </a:r>
          </a:p>
          <a:p>
            <a:r>
              <a:rPr lang="cs-CZ" dirty="0" smtClean="0"/>
              <a:t>ROZLIŠOVÁNÍ OVOCNÝCH DŘEVIN</a:t>
            </a:r>
          </a:p>
          <a:p>
            <a:r>
              <a:rPr lang="cs-CZ" dirty="0" smtClean="0"/>
              <a:t>HODNOCENÍ PLODŮ</a:t>
            </a:r>
          </a:p>
          <a:p>
            <a:r>
              <a:rPr lang="cs-CZ" dirty="0" smtClean="0"/>
              <a:t>MNOŽENÍ OVOCNÝCH DŘEVIN</a:t>
            </a:r>
          </a:p>
          <a:p>
            <a:r>
              <a:rPr lang="cs-CZ" dirty="0" smtClean="0"/>
              <a:t>PĚSTOVANÉ OVOCNÉ DŘEVINY V ČR</a:t>
            </a:r>
          </a:p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4101" name="Picture 5" descr="C:\Users\ucitel\AppData\Local\Microsoft\Windows\Temporary Internet Files\Content.IE5\7F43O0X3\MP9004386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644" y="764704"/>
            <a:ext cx="20947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citel\AppData\Local\Microsoft\Windows\Temporary Internet Files\Content.IE5\1XP9QPT6\MP9003137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4"/>
            <a:ext cx="3657600" cy="18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6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OVOCE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NEDÍLNÁ SOUČÁST NAŠEHO JÍDELNÍČKU (JAKO ZELENINA)</a:t>
            </a:r>
          </a:p>
          <a:p>
            <a:r>
              <a:rPr lang="cs-CZ" dirty="0" smtClean="0"/>
              <a:t>OBSAHUJE: OVOCNÝ CUKR, VITAMÍNY, BÍLKOVINY, MINERÁLNÍ LÁTKY, ORGANICKÉ KYSELINY A VLÁKNINU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C:\Users\ucitel\AppData\Local\Microsoft\Windows\Temporary Internet Files\Content.IE5\1XP9QPT6\MP9004025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34" y="3774157"/>
            <a:ext cx="273630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citel\AppData\Local\Microsoft\Windows\Temporary Internet Files\Content.IE5\7F43O0X3\MP9004304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468" y="3783325"/>
            <a:ext cx="259228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citel\AppData\Local\Microsoft\Windows\Temporary Internet Files\Content.IE5\7F43O0X3\MP90028993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134" y="3763301"/>
            <a:ext cx="2444496" cy="26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1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OVOCE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PODLE TYPU PLODŮ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9486984"/>
              </p:ext>
            </p:extLst>
          </p:nvPr>
        </p:nvGraphicFramePr>
        <p:xfrm>
          <a:off x="899592" y="1916832"/>
          <a:ext cx="7848872" cy="55403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1368152"/>
                <a:gridCol w="2448272"/>
                <a:gridCol w="2016224"/>
              </a:tblGrid>
              <a:tr h="666050">
                <a:tc>
                  <a:txBody>
                    <a:bodyPr/>
                    <a:lstStyle/>
                    <a:p>
                      <a:r>
                        <a:rPr lang="cs-CZ" dirty="0" smtClean="0"/>
                        <a:t>SKUPINA OVOCE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TYP PLODU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OVOCNÉ ROSTLINY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CHARAKTER ROSTLINY</a:t>
                      </a:r>
                      <a:endParaRPr lang="cs-CZ" dirty="0"/>
                    </a:p>
                  </a:txBody>
                  <a:tcPr/>
                </a:tc>
              </a:tr>
              <a:tr h="832541">
                <a:tc>
                  <a:txBody>
                    <a:bodyPr/>
                    <a:lstStyle/>
                    <a:p>
                      <a:r>
                        <a:rPr lang="cs-CZ" dirty="0" smtClean="0"/>
                        <a:t>JÁDROVÉ OVOCE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MALVICE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JABLOŇ</a:t>
                      </a:r>
                      <a:r>
                        <a:rPr lang="cs-CZ" baseline="0" dirty="0" smtClean="0"/>
                        <a:t> , HRUŠEŇ</a:t>
                      </a:r>
                    </a:p>
                    <a:p>
                      <a:r>
                        <a:rPr lang="cs-CZ" baseline="0" dirty="0" smtClean="0"/>
                        <a:t>JEŘÁB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36950">
                <a:tc>
                  <a:txBody>
                    <a:bodyPr/>
                    <a:lstStyle/>
                    <a:p>
                      <a:r>
                        <a:rPr lang="cs-CZ" dirty="0" smtClean="0"/>
                        <a:t>PECKOVÉ OVOCE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PECKOVICE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TŘEŠEŇ, VIŠEŇ</a:t>
                      </a:r>
                    </a:p>
                    <a:p>
                      <a:r>
                        <a:rPr lang="cs-CZ" dirty="0" smtClean="0"/>
                        <a:t>MERUŇKA</a:t>
                      </a:r>
                    </a:p>
                    <a:p>
                      <a:r>
                        <a:rPr lang="cs-CZ" dirty="0" smtClean="0"/>
                        <a:t>BROSKVOŇ</a:t>
                      </a:r>
                    </a:p>
                    <a:p>
                      <a:r>
                        <a:rPr lang="cs-CZ" dirty="0" smtClean="0"/>
                        <a:t>SLIVOŇ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97008">
                <a:tc>
                  <a:txBody>
                    <a:bodyPr/>
                    <a:lstStyle/>
                    <a:p>
                      <a:r>
                        <a:rPr lang="cs-CZ" dirty="0" smtClean="0"/>
                        <a:t>SKOŘÁPKATÉ OVOCE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PECKOVICE</a:t>
                      </a:r>
                    </a:p>
                    <a:p>
                      <a:r>
                        <a:rPr lang="cs-CZ" dirty="0" smtClean="0"/>
                        <a:t>OŘÍŠEK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OŘEŠÁK</a:t>
                      </a:r>
                    </a:p>
                    <a:p>
                      <a:r>
                        <a:rPr lang="cs-CZ" dirty="0" smtClean="0"/>
                        <a:t>LÍSKA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DŘEVINA</a:t>
                      </a:r>
                      <a:endParaRPr lang="cs-CZ" dirty="0"/>
                    </a:p>
                  </a:txBody>
                  <a:tcPr/>
                </a:tc>
              </a:tr>
              <a:tr h="1807849">
                <a:tc>
                  <a:txBody>
                    <a:bodyPr/>
                    <a:lstStyle/>
                    <a:p>
                      <a:r>
                        <a:rPr lang="cs-CZ" dirty="0" smtClean="0"/>
                        <a:t>DROBNÉ OVOCE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BOBULE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SOUPLODÍ PECKOVIC</a:t>
                      </a:r>
                    </a:p>
                    <a:p>
                      <a:r>
                        <a:rPr lang="cs-CZ" dirty="0" smtClean="0"/>
                        <a:t>SOUPLODÍ </a:t>
                      </a:r>
                    </a:p>
                    <a:p>
                      <a:r>
                        <a:rPr lang="cs-CZ" dirty="0" smtClean="0"/>
                        <a:t>NAŽEK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VINNÁ RÉVA, ANGREŠT</a:t>
                      </a:r>
                    </a:p>
                    <a:p>
                      <a:r>
                        <a:rPr lang="cs-CZ" dirty="0" smtClean="0"/>
                        <a:t>RYBÍZ</a:t>
                      </a:r>
                    </a:p>
                    <a:p>
                      <a:r>
                        <a:rPr lang="cs-CZ" dirty="0" smtClean="0"/>
                        <a:t>MALINÍK</a:t>
                      </a:r>
                    </a:p>
                    <a:p>
                      <a:r>
                        <a:rPr lang="cs-CZ" dirty="0" smtClean="0"/>
                        <a:t>OSTRUŽINÍK</a:t>
                      </a:r>
                    </a:p>
                    <a:p>
                      <a:r>
                        <a:rPr lang="cs-CZ" dirty="0" smtClean="0"/>
                        <a:t>JAHODNÍK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BYLINA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72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ROZLIŠOVÁNÍ OVOCNÝCH DŘEVIN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OVOCNÉ DŘEVINY ROZLIŠUJEME: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1. PODLE TYPU PLODŮ (VIZ TABULKA)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- HODNOCENÍ PLODŮ</a:t>
            </a:r>
          </a:p>
          <a:p>
            <a:pPr marL="0" indent="0">
              <a:buNone/>
            </a:pPr>
            <a:r>
              <a:rPr lang="cs-CZ" dirty="0" smtClean="0"/>
              <a:t>   2. KDYŽ OVOCNÉ DŘEVINY NEPLODÍ </a:t>
            </a:r>
          </a:p>
          <a:p>
            <a:pPr marL="720725" indent="-720725">
              <a:buNone/>
            </a:pPr>
            <a:r>
              <a:rPr lang="cs-CZ" dirty="0" smtClean="0"/>
              <a:t>        PODLE CELKOVÉHO VZHLEDU – TVAR KORUNY, KVĚTŮ, LISTŮ, LETOROSTŮ, PUPENŮ</a:t>
            </a:r>
            <a:endParaRPr lang="cs-CZ" dirty="0"/>
          </a:p>
        </p:txBody>
      </p:sp>
      <p:pic>
        <p:nvPicPr>
          <p:cNvPr id="5123" name="Picture 3" descr="C:\Users\ucitel\AppData\Local\Microsoft\Windows\Temporary Internet Files\Content.IE5\ZQ8KMDWA\MP9003137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4151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6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TVAR KORUNY – PYRAMIDÁLNÍ, KULOVITÁ (JABLOŇ), PLOCHÁ, VEJČITÁ, OVÁLNÁ, ZPLOŠTĚLÁ, PŘEVISLÁ, KUŽELOVITÁ (HRUŠEŇ)</a:t>
            </a:r>
          </a:p>
          <a:p>
            <a:r>
              <a:rPr lang="cs-CZ" dirty="0" smtClean="0"/>
              <a:t>LISTY – V DOBĚ VEGETACE – HERBÁŘ</a:t>
            </a:r>
          </a:p>
          <a:p>
            <a:r>
              <a:rPr lang="cs-CZ" dirty="0" smtClean="0"/>
              <a:t>LETOROSTY, PUPENY – V  DOBĚ  VEGETAČNÍHO KLIDU – NEMAJÍ LISTY</a:t>
            </a:r>
            <a:endParaRPr lang="cs-CZ" dirty="0"/>
          </a:p>
        </p:txBody>
      </p:sp>
      <p:pic>
        <p:nvPicPr>
          <p:cNvPr id="7171" name="Picture 3" descr="C:\Users\ucitel\AppData\Local\Microsoft\Windows\Temporary Internet Files\Content.IE5\ZQ8KMDWA\MP9003996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118" y="3645024"/>
            <a:ext cx="3698464" cy="27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6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PLODŮ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PROMĚNLIVOST PLODŮ JEDNOTLIVÝCH ODRŮD</a:t>
            </a:r>
          </a:p>
          <a:p>
            <a:r>
              <a:rPr lang="cs-CZ" dirty="0" smtClean="0"/>
              <a:t>PLODY HODNOTÍME PODLE:</a:t>
            </a:r>
          </a:p>
          <a:p>
            <a:pPr marL="720725" indent="-720725">
              <a:buNone/>
            </a:pPr>
            <a:r>
              <a:rPr lang="cs-CZ" dirty="0"/>
              <a:t> </a:t>
            </a:r>
            <a:r>
              <a:rPr lang="cs-CZ" dirty="0" smtClean="0"/>
              <a:t>   1. VNĚJŠÍCH ZNAKŮ </a:t>
            </a:r>
          </a:p>
          <a:p>
            <a:pPr marL="720725" indent="-720725">
              <a:buNone/>
            </a:pPr>
            <a:r>
              <a:rPr lang="cs-CZ" dirty="0"/>
              <a:t> </a:t>
            </a:r>
            <a:r>
              <a:rPr lang="cs-CZ" dirty="0" smtClean="0"/>
              <a:t>     –  </a:t>
            </a:r>
            <a:r>
              <a:rPr lang="cs-CZ" b="1" i="1" dirty="0" smtClean="0"/>
              <a:t>TVAR</a:t>
            </a:r>
            <a:r>
              <a:rPr lang="cs-CZ" dirty="0" smtClean="0"/>
              <a:t> – VELMI ROZMANITÝ – KULOVITÝ, VÁLCOVITÝ, PLOCHÝ, SOUDKOVITÝ, ZVONKOVITÝ, KUŽELOVITÝ, VEJČITÝ, OVÁLNÝ, LAHVOVITÝ, SRDČITÝ, PROTÁHLÝ, APOD.</a:t>
            </a:r>
            <a:endParaRPr lang="cs-CZ" dirty="0"/>
          </a:p>
        </p:txBody>
      </p:sp>
      <p:pic>
        <p:nvPicPr>
          <p:cNvPr id="12290" name="Picture 2" descr="C:\Users\ucitel\AppData\Local\Microsoft\Windows\Temporary Internet Files\Content.IE5\383DM8U6\MC9002306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4554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85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590</TotalTime>
  <Words>782</Words>
  <Application>Microsoft Office PowerPoint</Application>
  <PresentationFormat>Předvádění na obrazovce (4:3)</PresentationFormat>
  <Paragraphs>155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Jmění</vt:lpstr>
      <vt:lpstr>Snímek 1</vt:lpstr>
      <vt:lpstr>Snímek 2</vt:lpstr>
      <vt:lpstr>OVOCE</vt:lpstr>
      <vt:lpstr>OSNOVA</vt:lpstr>
      <vt:lpstr>VÝZNAM OVOCE</vt:lpstr>
      <vt:lpstr>ROZDĚLENÍ OVOCE</vt:lpstr>
      <vt:lpstr>ROZLIŠOVÁNÍ OVOCNÝCH DŘEVIN</vt:lpstr>
      <vt:lpstr>Snímek 8</vt:lpstr>
      <vt:lpstr>HODNOCENÍ PLODŮ</vt:lpstr>
      <vt:lpstr>Snímek 10</vt:lpstr>
      <vt:lpstr>Snímek 11</vt:lpstr>
      <vt:lpstr>Snímek 12</vt:lpstr>
      <vt:lpstr>MNOŽENÍ OVOCNÝCH DŘEVIN</vt:lpstr>
      <vt:lpstr>PĚSTOVANÉ OVOCNÉ DŘEVINY V ČR</vt:lpstr>
      <vt:lpstr>OPAKOVÁNÍ - OTÁZKY</vt:lpstr>
      <vt:lpstr>OPAKOVÁNÍ - ŘEŠENÍ</vt:lpstr>
      <vt:lpstr>POZNÁŠ?!</vt:lpstr>
      <vt:lpstr>POZNÁŠ?!</vt:lpstr>
      <vt:lpstr>POZNÁŠ?!</vt:lpstr>
      <vt:lpstr>EXOTIKA</vt:lpstr>
      <vt:lpstr>EXOTIKA</vt:lpstr>
      <vt:lpstr>POUŽITÁ LITERATURA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OVOCE</dc:title>
  <dc:creator>ucitel</dc:creator>
  <cp:lastModifiedBy>Uživatel</cp:lastModifiedBy>
  <cp:revision>27</cp:revision>
  <dcterms:created xsi:type="dcterms:W3CDTF">2012-03-12T12:28:22Z</dcterms:created>
  <dcterms:modified xsi:type="dcterms:W3CDTF">2012-05-07T11:42:12Z</dcterms:modified>
</cp:coreProperties>
</file>