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7" r:id="rId2"/>
    <p:sldId id="258" r:id="rId3"/>
    <p:sldId id="269" r:id="rId4"/>
    <p:sldId id="275" r:id="rId5"/>
    <p:sldId id="276" r:id="rId6"/>
    <p:sldId id="262" r:id="rId7"/>
    <p:sldId id="268" r:id="rId8"/>
    <p:sldId id="271" r:id="rId9"/>
    <p:sldId id="270" r:id="rId10"/>
    <p:sldId id="272" r:id="rId11"/>
    <p:sldId id="274" r:id="rId12"/>
    <p:sldId id="273" r:id="rId13"/>
    <p:sldId id="267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7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AFA2E-B77A-4C0C-9A76-36C1DB5F08CB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241ED-3745-4084-B311-9BB3CFBC62E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41ED-3745-4084-B311-9BB3CFBC62EC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D879E5F-0DC8-4D30-86FF-47DC32BBBC06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4820DAA-833D-4AD7-A834-B05FF18EF8C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Setrvacnikovy_stroj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mmons.wikimedia.org/wiki/File:Tiskarski_stroj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43808" y="6206450"/>
            <a:ext cx="3248223" cy="476250"/>
          </a:xfrm>
        </p:spPr>
        <p:txBody>
          <a:bodyPr/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Autorem materiálu a všech jeho částí, není-li uvedeno jinak, je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Mgr. Karolína Beranová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Group 1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72478097"/>
              </p:ext>
            </p:extLst>
          </p:nvPr>
        </p:nvGraphicFramePr>
        <p:xfrm>
          <a:off x="611188" y="1700213"/>
          <a:ext cx="6837362" cy="1097280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" name="Obrázek 1" descr="logolinkII_bar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pic>
        <p:nvPicPr>
          <p:cNvPr id="28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64"/>
          <p:cNvSpPr>
            <a:spLocks noChangeArrowheads="1"/>
          </p:cNvSpPr>
          <p:nvPr/>
        </p:nvSpPr>
        <p:spPr bwMode="auto">
          <a:xfrm>
            <a:off x="730729" y="980728"/>
            <a:ext cx="69135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200" b="1" dirty="0">
                <a:latin typeface="Arial" pitchFamily="34" charset="0"/>
                <a:cs typeface="Arial" pitchFamily="34" charset="0"/>
              </a:rPr>
              <a:t>Tento materiál byl vytvořen v rámci projektu  Operačního programu Vzdělávání pro konkurenceschopnost.</a:t>
            </a:r>
          </a:p>
        </p:txBody>
      </p:sp>
      <p:sp>
        <p:nvSpPr>
          <p:cNvPr id="31" name="Rectangle 116"/>
          <p:cNvSpPr>
            <a:spLocks noChangeArrowheads="1"/>
          </p:cNvSpPr>
          <p:nvPr/>
        </p:nvSpPr>
        <p:spPr bwMode="auto">
          <a:xfrm>
            <a:off x="395288" y="2225190"/>
            <a:ext cx="8497887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sz="1200" b="1" dirty="0"/>
          </a:p>
          <a:p>
            <a:pPr algn="ctr"/>
            <a:endParaRPr lang="cs-CZ" sz="11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cs-CZ" sz="11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</a:rPr>
              <a:t>SADA č. XIV</a:t>
            </a:r>
          </a:p>
          <a:p>
            <a:r>
              <a:rPr lang="cs-CZ" sz="1100" b="1" dirty="0" smtClean="0">
                <a:latin typeface="Calibri" pitchFamily="34" charset="0"/>
              </a:rPr>
              <a:t>                                                                             Identifikátor: </a:t>
            </a:r>
            <a:r>
              <a:rPr lang="cs-CZ" sz="1100" b="1" dirty="0" smtClean="0"/>
              <a:t>VY_32_INOVACE_SADA XIV_VV, DUM č.9</a:t>
            </a:r>
            <a:endParaRPr lang="cs-CZ" sz="1100" b="1" dirty="0" smtClean="0">
              <a:latin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</a:rPr>
              <a:t>Vzdělávací oblast</a:t>
            </a:r>
            <a:r>
              <a:rPr lang="cs-CZ" sz="1100" b="1" smtClean="0">
                <a:latin typeface="Calibri" pitchFamily="34" charset="0"/>
              </a:rPr>
              <a:t>: </a:t>
            </a:r>
            <a:r>
              <a:rPr lang="cs-CZ" sz="1100" b="1" smtClean="0">
                <a:latin typeface="Calibri" pitchFamily="34" charset="0"/>
              </a:rPr>
              <a:t>Umění a kultura</a:t>
            </a:r>
            <a:endParaRPr lang="cs-CZ" sz="1100" b="1" dirty="0" smtClean="0">
              <a:latin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  <a:cs typeface="Calibri" pitchFamily="34" charset="0"/>
              </a:rPr>
              <a:t>Vzdělávací </a:t>
            </a:r>
            <a:r>
              <a:rPr lang="cs-CZ" sz="1100" b="1" dirty="0">
                <a:latin typeface="Calibri" pitchFamily="34" charset="0"/>
                <a:cs typeface="Calibri" pitchFamily="34" charset="0"/>
              </a:rPr>
              <a:t>obor: </a:t>
            </a:r>
            <a:r>
              <a:rPr lang="cs-CZ" sz="1100" b="1" dirty="0" smtClean="0">
                <a:latin typeface="Calibri" pitchFamily="34" charset="0"/>
                <a:cs typeface="Calibri" pitchFamily="34" charset="0"/>
              </a:rPr>
              <a:t>Výtvarná výchova</a:t>
            </a:r>
            <a:endParaRPr lang="cs-CZ" sz="11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Název: Fantastický stroj</a:t>
            </a:r>
            <a:endParaRPr lang="cs-CZ" sz="1200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>
                <a:latin typeface="Calibri" pitchFamily="34" charset="0"/>
                <a:cs typeface="Calibri" pitchFamily="34" charset="0"/>
              </a:rPr>
              <a:t>Autor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: Mgr. Karolína </a:t>
            </a:r>
            <a:r>
              <a:rPr lang="cs-CZ" sz="1200" b="1" dirty="0">
                <a:latin typeface="Calibri" pitchFamily="34" charset="0"/>
                <a:cs typeface="Calibri" pitchFamily="34" charset="0"/>
              </a:rPr>
              <a:t>B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eranová</a:t>
            </a:r>
            <a:endParaRPr lang="cs-CZ" sz="1200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>
                <a:latin typeface="Calibri" pitchFamily="34" charset="0"/>
                <a:cs typeface="Calibri" pitchFamily="34" charset="0"/>
              </a:rPr>
              <a:t>Stručná 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anotace: Žák  vybírá vizuálně obrazné prvky </a:t>
            </a:r>
            <a:r>
              <a:rPr lang="cs-CZ" sz="1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a uplatňuje je  při </a:t>
            </a:r>
            <a:r>
              <a:rPr lang="cs-CZ" sz="1200" b="1" dirty="0" err="1" smtClean="0">
                <a:latin typeface="Calibri" pitchFamily="34" charset="0"/>
                <a:cs typeface="Calibri" pitchFamily="34" charset="0"/>
              </a:rPr>
              <a:t>yyjádření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  vlastních představ, zapojuje fantazii a dosahuje osobitých výsledků</a:t>
            </a:r>
          </a:p>
          <a:p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Metodické zhodnocení: Materiál byl vytvořen v březnu 2012 a použit ve výuce výtvarné výchovy v  7.D dne </a:t>
            </a:r>
            <a:r>
              <a:rPr lang="cs-CZ" sz="1200" b="1" dirty="0">
                <a:latin typeface="Calibri" pitchFamily="34" charset="0"/>
                <a:cs typeface="Calibri" pitchFamily="34" charset="0"/>
              </a:rPr>
              <a:t>9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.3.2012, obsahuje pokyny pro vlastní tvorbu a ukázky prací žáků ZŠ Studánka</a:t>
            </a:r>
            <a:endParaRPr lang="cs-CZ" sz="1200" b="1" dirty="0" smtClean="0"/>
          </a:p>
          <a:p>
            <a:endParaRPr lang="cs-CZ" sz="1200" b="1" dirty="0">
              <a:latin typeface="Calibri" pitchFamily="34" charset="0"/>
              <a:cs typeface="Calibri" pitchFamily="34" charset="0"/>
            </a:endParaRPr>
          </a:p>
          <a:p>
            <a:endParaRPr lang="cs-CZ" sz="1200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="" xmlns:p14="http://schemas.microsoft.com/office/powerpoint/2010/main" val="85577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="" xmlns:p14="http://schemas.microsoft.com/office/powerpoint/2010/main" val="369830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ástupný symbol pro obsah 1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="" xmlns:p14="http://schemas.microsoft.com/office/powerpoint/2010/main" val="369830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="" xmlns:p14="http://schemas.microsoft.com/office/powerpoint/2010/main" val="369830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048544"/>
          </a:xfrm>
        </p:spPr>
        <p:txBody>
          <a:bodyPr/>
          <a:lstStyle/>
          <a:p>
            <a:r>
              <a:rPr lang="cs-CZ" dirty="0" smtClean="0"/>
              <a:t>Použité obrázky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dirty="0"/>
              <a:t>Setrvačníkový stroj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2"/>
                </a:solidFill>
              </a:rPr>
              <a:t>- </a:t>
            </a:r>
            <a:r>
              <a:rPr lang="cs-CZ" sz="1600" dirty="0">
                <a:solidFill>
                  <a:schemeClr val="tx2"/>
                </a:solidFill>
              </a:rPr>
              <a:t>[cit. </a:t>
            </a:r>
            <a:r>
              <a:rPr lang="cs-CZ" sz="1600" dirty="0" smtClean="0">
                <a:solidFill>
                  <a:schemeClr val="tx2"/>
                </a:solidFill>
              </a:rPr>
              <a:t>2012-03-05]. </a:t>
            </a:r>
            <a:r>
              <a:rPr lang="cs-CZ" sz="1600" dirty="0">
                <a:solidFill>
                  <a:schemeClr val="tx2"/>
                </a:solidFill>
              </a:rPr>
              <a:t>Dostupný pod licencí </a:t>
            </a:r>
            <a:r>
              <a:rPr lang="cs-CZ" sz="1600" dirty="0" err="1">
                <a:solidFill>
                  <a:schemeClr val="tx2"/>
                </a:solidFill>
              </a:rPr>
              <a:t>Creative</a:t>
            </a:r>
            <a:r>
              <a:rPr lang="cs-CZ" sz="1600" dirty="0">
                <a:solidFill>
                  <a:schemeClr val="tx2"/>
                </a:solidFill>
              </a:rPr>
              <a:t> </a:t>
            </a:r>
            <a:r>
              <a:rPr lang="cs-CZ" sz="1600" dirty="0" err="1">
                <a:solidFill>
                  <a:schemeClr val="tx2"/>
                </a:solidFill>
              </a:rPr>
              <a:t>Commons</a:t>
            </a:r>
            <a:r>
              <a:rPr lang="cs-CZ" sz="1600" dirty="0">
                <a:solidFill>
                  <a:schemeClr val="tx2"/>
                </a:solidFill>
              </a:rPr>
              <a:t> na WWW: </a:t>
            </a:r>
            <a:r>
              <a:rPr lang="cs-CZ" sz="1600" dirty="0">
                <a:hlinkClick r:id="rId3"/>
              </a:rPr>
              <a:t>http://commons.wikimedia.org/wiki/File:Setrvacnikovy_stroj.jpg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b="1" dirty="0"/>
              <a:t>Tiskařský stroj</a:t>
            </a:r>
          </a:p>
          <a:p>
            <a:pPr>
              <a:buFontTx/>
              <a:buChar char="-"/>
            </a:pPr>
            <a:r>
              <a:rPr lang="cs-CZ" sz="1600" dirty="0">
                <a:solidFill>
                  <a:schemeClr val="tx2"/>
                </a:solidFill>
              </a:rPr>
              <a:t>[ </a:t>
            </a:r>
            <a:r>
              <a:rPr lang="cs-CZ" sz="1600" dirty="0" smtClean="0">
                <a:solidFill>
                  <a:schemeClr val="tx2"/>
                </a:solidFill>
              </a:rPr>
              <a:t>cit</a:t>
            </a:r>
            <a:r>
              <a:rPr lang="cs-CZ" sz="1600" dirty="0">
                <a:solidFill>
                  <a:schemeClr val="tx2"/>
                </a:solidFill>
              </a:rPr>
              <a:t>. </a:t>
            </a:r>
            <a:r>
              <a:rPr lang="cs-CZ" sz="1600" dirty="0" smtClean="0">
                <a:solidFill>
                  <a:schemeClr val="tx2"/>
                </a:solidFill>
              </a:rPr>
              <a:t>2012-03-05]. </a:t>
            </a:r>
            <a:r>
              <a:rPr lang="cs-CZ" sz="1600" dirty="0">
                <a:solidFill>
                  <a:schemeClr val="tx2"/>
                </a:solidFill>
              </a:rPr>
              <a:t>Dostupný pod licencí </a:t>
            </a:r>
            <a:r>
              <a:rPr lang="cs-CZ" sz="1600" dirty="0" err="1">
                <a:solidFill>
                  <a:schemeClr val="tx2"/>
                </a:solidFill>
              </a:rPr>
              <a:t>Creative</a:t>
            </a:r>
            <a:r>
              <a:rPr lang="cs-CZ" sz="1600" dirty="0">
                <a:solidFill>
                  <a:schemeClr val="tx2"/>
                </a:solidFill>
              </a:rPr>
              <a:t> </a:t>
            </a:r>
            <a:r>
              <a:rPr lang="cs-CZ" sz="1600" dirty="0" err="1">
                <a:solidFill>
                  <a:schemeClr val="tx2"/>
                </a:solidFill>
              </a:rPr>
              <a:t>Commons</a:t>
            </a:r>
            <a:r>
              <a:rPr lang="cs-CZ" sz="1600" dirty="0">
                <a:solidFill>
                  <a:schemeClr val="tx2"/>
                </a:solidFill>
              </a:rPr>
              <a:t> na </a:t>
            </a:r>
            <a:r>
              <a:rPr lang="cs-CZ" sz="1600" dirty="0">
                <a:hlinkClick r:id="rId4"/>
              </a:rPr>
              <a:t>http://</a:t>
            </a:r>
            <a:r>
              <a:rPr lang="cs-CZ" sz="1600" dirty="0" smtClean="0">
                <a:hlinkClick r:id="rId4"/>
              </a:rPr>
              <a:t>commons.wikimedia.org/wiki/File:Tiskarski_stroj.JPG</a:t>
            </a:r>
            <a:endParaRPr lang="cs-CZ" sz="1600" dirty="0" smtClean="0"/>
          </a:p>
          <a:p>
            <a:pPr>
              <a:buFontTx/>
              <a:buChar char="-"/>
            </a:pPr>
            <a:endParaRPr lang="cs-CZ" sz="1600" dirty="0"/>
          </a:p>
          <a:p>
            <a:pPr>
              <a:buFontTx/>
              <a:buChar char="-"/>
            </a:pPr>
            <a:endParaRPr lang="cs-CZ" sz="1600" dirty="0"/>
          </a:p>
          <a:p>
            <a:pPr marL="0" indent="0">
              <a:buNone/>
            </a:pPr>
            <a:r>
              <a:rPr lang="cs-CZ" sz="2000" b="1" dirty="0" smtClean="0"/>
              <a:t>Všechny ukázky prací byly vytvořeny žáky ZŠ Studánka</a:t>
            </a:r>
            <a:endParaRPr lang="cs-CZ" sz="2000" b="1" dirty="0"/>
          </a:p>
        </p:txBody>
      </p:sp>
    </p:spTree>
    <p:extLst>
      <p:ext uri="{BB962C8B-B14F-4D97-AF65-F5344CB8AC3E}">
        <p14:creationId xmlns="" xmlns:p14="http://schemas.microsoft.com/office/powerpoint/2010/main" val="127144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2448272"/>
          </a:xfrm>
        </p:spPr>
        <p:txBody>
          <a:bodyPr/>
          <a:lstStyle/>
          <a:p>
            <a:r>
              <a:rPr lang="cs-CZ" sz="7200" dirty="0" smtClean="0">
                <a:solidFill>
                  <a:schemeClr val="tx2">
                    <a:lumMod val="50000"/>
                  </a:schemeClr>
                </a:solidFill>
                <a:latin typeface="Baveuse" pitchFamily="2" charset="-18"/>
              </a:rPr>
              <a:t>Fantastický</a:t>
            </a:r>
            <a:br>
              <a:rPr lang="cs-CZ" sz="7200" dirty="0" smtClean="0">
                <a:solidFill>
                  <a:schemeClr val="tx2">
                    <a:lumMod val="50000"/>
                  </a:schemeClr>
                </a:solidFill>
                <a:latin typeface="Baveuse" pitchFamily="2" charset="-18"/>
              </a:rPr>
            </a:br>
            <a:r>
              <a:rPr lang="cs-CZ" sz="7200" dirty="0" smtClean="0">
                <a:solidFill>
                  <a:schemeClr val="tx2">
                    <a:lumMod val="50000"/>
                  </a:schemeClr>
                </a:solidFill>
                <a:latin typeface="Baveuse" pitchFamily="2" charset="-18"/>
              </a:rPr>
              <a:t/>
            </a:r>
            <a:br>
              <a:rPr lang="cs-CZ" sz="7200" dirty="0" smtClean="0">
                <a:solidFill>
                  <a:schemeClr val="tx2">
                    <a:lumMod val="50000"/>
                  </a:schemeClr>
                </a:solidFill>
                <a:latin typeface="Baveuse" pitchFamily="2" charset="-18"/>
              </a:rPr>
            </a:br>
            <a:r>
              <a:rPr lang="cs-CZ" sz="7200" dirty="0" smtClean="0">
                <a:solidFill>
                  <a:schemeClr val="tx2">
                    <a:lumMod val="50000"/>
                  </a:schemeClr>
                </a:solidFill>
                <a:latin typeface="Baveuse" pitchFamily="2" charset="-18"/>
              </a:rPr>
              <a:t>stroj</a:t>
            </a:r>
            <a:endParaRPr lang="cs-CZ" sz="7200" dirty="0">
              <a:solidFill>
                <a:schemeClr val="tx2">
                  <a:lumMod val="50000"/>
                </a:schemeClr>
              </a:solidFill>
              <a:latin typeface="Baveuse" pitchFamily="2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3600400"/>
          </a:xfrm>
        </p:spPr>
        <p:txBody>
          <a:bodyPr>
            <a:normAutofit/>
          </a:bodyPr>
          <a:lstStyle/>
          <a:p>
            <a:r>
              <a:rPr lang="cs-CZ" sz="4800" dirty="0" smtClean="0">
                <a:solidFill>
                  <a:schemeClr val="tx2">
                    <a:lumMod val="50000"/>
                  </a:schemeClr>
                </a:solidFill>
              </a:rPr>
              <a:t>Kresba fixy a pastelkami</a:t>
            </a:r>
          </a:p>
          <a:p>
            <a:r>
              <a:rPr lang="cs-CZ" sz="4800" dirty="0" smtClean="0">
                <a:solidFill>
                  <a:schemeClr val="tx2">
                    <a:lumMod val="50000"/>
                  </a:schemeClr>
                </a:solidFill>
              </a:rPr>
              <a:t>Fantazijní tvorba inspirovaná technikou</a:t>
            </a:r>
          </a:p>
          <a:p>
            <a:r>
              <a:rPr lang="cs-CZ" sz="4800" dirty="0" smtClean="0">
                <a:solidFill>
                  <a:schemeClr val="tx2">
                    <a:lumMod val="50000"/>
                  </a:schemeClr>
                </a:solidFill>
              </a:rPr>
              <a:t>Využití typografie</a:t>
            </a:r>
            <a:endParaRPr lang="cs-CZ" sz="4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30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51520"/>
          </a:xfrm>
        </p:spPr>
        <p:txBody>
          <a:bodyPr/>
          <a:lstStyle/>
          <a:p>
            <a:r>
              <a:rPr lang="cs-CZ" dirty="0"/>
              <a:t>Ú</a:t>
            </a:r>
            <a:r>
              <a:rPr lang="cs-CZ" dirty="0" smtClean="0"/>
              <a:t>koly pro žáky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4" y="1484784"/>
            <a:ext cx="9144000" cy="4857403"/>
          </a:xfrm>
        </p:spPr>
        <p:txBody>
          <a:bodyPr>
            <a:normAutofit fontScale="92500"/>
          </a:bodyPr>
          <a:lstStyle/>
          <a:p>
            <a:r>
              <a:rPr lang="cs-CZ" sz="3600" dirty="0" smtClean="0"/>
              <a:t>vymyslete název stroje a napište jej plošným </a:t>
            </a:r>
            <a:r>
              <a:rPr lang="cs-CZ" sz="3600" dirty="0" err="1" smtClean="0"/>
              <a:t>groteskem</a:t>
            </a:r>
            <a:r>
              <a:rPr lang="cs-CZ" sz="3600" dirty="0" smtClean="0"/>
              <a:t> nebo antikvou</a:t>
            </a:r>
          </a:p>
          <a:p>
            <a:r>
              <a:rPr lang="cs-CZ" sz="3600" dirty="0"/>
              <a:t>k</a:t>
            </a:r>
            <a:r>
              <a:rPr lang="cs-CZ" sz="3600" dirty="0" smtClean="0"/>
              <a:t>ombinujte kresbu tužkou, fixy a pastelkami</a:t>
            </a:r>
          </a:p>
          <a:p>
            <a:r>
              <a:rPr lang="cs-CZ" sz="3600" dirty="0" smtClean="0"/>
              <a:t>použijte částí  jednoduchých mechanických strojů, které znáte z fyziky</a:t>
            </a:r>
          </a:p>
          <a:p>
            <a:r>
              <a:rPr lang="cs-CZ" sz="3600" dirty="0" smtClean="0"/>
              <a:t>nakreslete průřez nebo pohled do </a:t>
            </a:r>
            <a:r>
              <a:rPr lang="cs-CZ" sz="3600" smtClean="0"/>
              <a:t>vnitřku stroje</a:t>
            </a:r>
            <a:endParaRPr lang="cs-CZ" sz="3600" dirty="0"/>
          </a:p>
        </p:txBody>
      </p:sp>
    </p:spTree>
    <p:extLst>
      <p:ext uri="{BB962C8B-B14F-4D97-AF65-F5344CB8AC3E}">
        <p14:creationId xmlns="" xmlns:p14="http://schemas.microsoft.com/office/powerpoint/2010/main" val="117578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805264"/>
            <a:ext cx="8229600" cy="648072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 Setrvačníkový stroj pro zkoušky brzdových ústrojí nákladních automobilů a autobusů</a:t>
            </a:r>
            <a:endParaRPr lang="cs-CZ" sz="20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7920880" cy="5184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832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4" y="0"/>
            <a:ext cx="9144000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51520" y="6016931"/>
            <a:ext cx="2984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/>
              <a:t>Tiskařský stroj</a:t>
            </a:r>
            <a:endParaRPr lang="cs-CZ" sz="3200" b="1" dirty="0"/>
          </a:p>
        </p:txBody>
      </p:sp>
    </p:spTree>
    <p:extLst>
      <p:ext uri="{BB962C8B-B14F-4D97-AF65-F5344CB8AC3E}">
        <p14:creationId xmlns="" xmlns:p14="http://schemas.microsoft.com/office/powerpoint/2010/main" val="326924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063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="" xmlns:p14="http://schemas.microsoft.com/office/powerpoint/2010/main" val="75974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="" xmlns:p14="http://schemas.microsoft.com/office/powerpoint/2010/main" val="369830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="" xmlns:p14="http://schemas.microsoft.com/office/powerpoint/2010/main" val="369830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240</Words>
  <Application>Microsoft Office PowerPoint</Application>
  <PresentationFormat>Předvádění na obrazovce (4:3)</PresentationFormat>
  <Paragraphs>58</Paragraphs>
  <Slides>13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Exekutivní</vt:lpstr>
      <vt:lpstr>Snímek 1</vt:lpstr>
      <vt:lpstr>Fantastický  stroj</vt:lpstr>
      <vt:lpstr>Úkoly pro žáky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Použité obrázky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Mimozemšťané</dc:title>
  <dc:creator>ucitel</dc:creator>
  <cp:lastModifiedBy>Uživatel</cp:lastModifiedBy>
  <cp:revision>21</cp:revision>
  <dcterms:created xsi:type="dcterms:W3CDTF">2012-03-27T06:26:23Z</dcterms:created>
  <dcterms:modified xsi:type="dcterms:W3CDTF">2012-04-30T10:18:33Z</dcterms:modified>
</cp:coreProperties>
</file>