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58" r:id="rId3"/>
    <p:sldId id="269" r:id="rId4"/>
    <p:sldId id="275" r:id="rId5"/>
    <p:sldId id="276" r:id="rId6"/>
    <p:sldId id="262" r:id="rId7"/>
    <p:sldId id="268" r:id="rId8"/>
    <p:sldId id="271" r:id="rId9"/>
    <p:sldId id="270" r:id="rId10"/>
    <p:sldId id="272" r:id="rId11"/>
    <p:sldId id="274" r:id="rId12"/>
    <p:sldId id="273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FA2E-B77A-4C0C-9A76-36C1DB5F08CB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41ED-3745-4084-B311-9BB3CFBC62E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41ED-3745-4084-B311-9BB3CFBC62EC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41ED-3745-4084-B311-9BB3CFBC62E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41ED-3745-4084-B311-9BB3CFBC62E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41ED-3745-4084-B311-9BB3CFBC62EC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41ED-3745-4084-B311-9BB3CFBC62EC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41ED-3745-4084-B311-9BB3CFBC62E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41ED-3745-4084-B311-9BB3CFBC62E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41ED-3745-4084-B311-9BB3CFBC62E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41ED-3745-4084-B311-9BB3CFBC62E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41ED-3745-4084-B311-9BB3CFBC62E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41ED-3745-4084-B311-9BB3CFBC62EC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41ED-3745-4084-B311-9BB3CFBC62E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41ED-3745-4084-B311-9BB3CFBC62E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etrvacnikovy_stroj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Tiskarski_stroj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43808" y="6206450"/>
            <a:ext cx="3248223" cy="47625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Autorem materiálu a všech jeho částí, není-li uvedeno jinak, je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Mgr. Karolína Beranová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oup 1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2478097"/>
              </p:ext>
            </p:extLst>
          </p:nvPr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Obrázek 1" descr="logolinkII_bar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pic>
        <p:nvPicPr>
          <p:cNvPr id="28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4"/>
          <p:cNvSpPr>
            <a:spLocks noChangeArrowheads="1"/>
          </p:cNvSpPr>
          <p:nvPr/>
        </p:nvSpPr>
        <p:spPr bwMode="auto">
          <a:xfrm>
            <a:off x="730729" y="980728"/>
            <a:ext cx="6913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>
                <a:latin typeface="Arial" pitchFamily="34" charset="0"/>
                <a:cs typeface="Arial" pitchFamily="34" charset="0"/>
              </a:rPr>
              <a:t>Tento materiál byl vytvořen v rámci projektu  Operačního programu Vzdělávání pro konkurenceschopnost.</a:t>
            </a:r>
          </a:p>
        </p:txBody>
      </p:sp>
      <p:sp>
        <p:nvSpPr>
          <p:cNvPr id="31" name="Rectangle 116"/>
          <p:cNvSpPr>
            <a:spLocks noChangeArrowheads="1"/>
          </p:cNvSpPr>
          <p:nvPr/>
        </p:nvSpPr>
        <p:spPr bwMode="auto">
          <a:xfrm>
            <a:off x="395288" y="2225190"/>
            <a:ext cx="8497887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sz="1200" b="1" dirty="0"/>
          </a:p>
          <a:p>
            <a:pPr algn="ctr"/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SADA č. XIV</a:t>
            </a:r>
          </a:p>
          <a:p>
            <a:r>
              <a:rPr lang="cs-CZ" sz="1100" b="1" dirty="0" smtClean="0">
                <a:latin typeface="Calibri" pitchFamily="34" charset="0"/>
              </a:rPr>
              <a:t>                                                                             Identifikátor: </a:t>
            </a:r>
            <a:r>
              <a:rPr lang="cs-CZ" sz="1100" b="1" dirty="0" smtClean="0"/>
              <a:t>VY_32_INOVACE_SADA XIV_VV, DUM č.9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Vzdělávací oblast</a:t>
            </a:r>
            <a:r>
              <a:rPr lang="cs-CZ" sz="1100" b="1" smtClean="0">
                <a:latin typeface="Calibri" pitchFamily="34" charset="0"/>
              </a:rPr>
              <a:t>: </a:t>
            </a:r>
            <a:r>
              <a:rPr lang="cs-CZ" sz="1100" b="1" smtClean="0">
                <a:latin typeface="Calibri" pitchFamily="34" charset="0"/>
              </a:rPr>
              <a:t>Umění a kultura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Vzdělávací </a:t>
            </a:r>
            <a:r>
              <a:rPr lang="cs-CZ" sz="1100" b="1" dirty="0">
                <a:latin typeface="Calibri" pitchFamily="34" charset="0"/>
                <a:cs typeface="Calibri" pitchFamily="34" charset="0"/>
              </a:rPr>
              <a:t>obor: </a:t>
            </a:r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Výtvarná výchova</a:t>
            </a:r>
            <a:endParaRPr lang="cs-CZ" sz="11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Název: Fantastický stroj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Autor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: Mgr. Karolína 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eranová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Stručná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anotace: Žák  vybírá vizuálně obrazné prvky 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a uplatňuje je  při </a:t>
            </a:r>
            <a:r>
              <a:rPr lang="cs-CZ" sz="1200" b="1" dirty="0" err="1" smtClean="0">
                <a:latin typeface="Calibri" pitchFamily="34" charset="0"/>
                <a:cs typeface="Calibri" pitchFamily="34" charset="0"/>
              </a:rPr>
              <a:t>yyjádření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  vlastních představ, zapojuje fantazii a dosahuje osobitých výsledků</a:t>
            </a: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Metodické zhodnocení: Materiál byl vytvořen v březnu 2012 a použit ve výuce výtvarné výchovy v  7.D dne 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9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.3.2012, obsahuje pokyny pro vlastní tvorbu a ukázky prací žáků ZŠ Studánka</a:t>
            </a:r>
            <a:endParaRPr lang="cs-CZ" sz="1200" b="1" dirty="0" smtClean="0"/>
          </a:p>
          <a:p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endParaRPr lang="cs-CZ" sz="12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8557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6983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36983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36983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048544"/>
          </a:xfrm>
        </p:spPr>
        <p:txBody>
          <a:bodyPr/>
          <a:lstStyle/>
          <a:p>
            <a:r>
              <a:rPr lang="cs-CZ" dirty="0" smtClean="0"/>
              <a:t>Použité 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Setrvačníkový stroj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2"/>
                </a:solidFill>
              </a:rPr>
              <a:t>- </a:t>
            </a:r>
            <a:r>
              <a:rPr lang="cs-CZ" sz="1600" dirty="0">
                <a:solidFill>
                  <a:schemeClr val="tx2"/>
                </a:solidFill>
              </a:rPr>
              <a:t>[cit. </a:t>
            </a:r>
            <a:r>
              <a:rPr lang="cs-CZ" sz="1600" dirty="0" smtClean="0">
                <a:solidFill>
                  <a:schemeClr val="tx2"/>
                </a:solidFill>
              </a:rPr>
              <a:t>2012-03-05]. </a:t>
            </a:r>
            <a:r>
              <a:rPr lang="cs-CZ" sz="1600" dirty="0">
                <a:solidFill>
                  <a:schemeClr val="tx2"/>
                </a:solidFill>
              </a:rPr>
              <a:t>Dostupný pod licencí </a:t>
            </a:r>
            <a:r>
              <a:rPr lang="cs-CZ" sz="1600" dirty="0" err="1">
                <a:solidFill>
                  <a:schemeClr val="tx2"/>
                </a:solidFill>
              </a:rPr>
              <a:t>Creative</a:t>
            </a: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dirty="0" err="1">
                <a:solidFill>
                  <a:schemeClr val="tx2"/>
                </a:solidFill>
              </a:rPr>
              <a:t>Commons</a:t>
            </a:r>
            <a:r>
              <a:rPr lang="cs-CZ" sz="1600" dirty="0">
                <a:solidFill>
                  <a:schemeClr val="tx2"/>
                </a:solidFill>
              </a:rPr>
              <a:t> na WWW: </a:t>
            </a:r>
            <a:r>
              <a:rPr lang="cs-CZ" sz="1600" dirty="0">
                <a:hlinkClick r:id="rId3"/>
              </a:rPr>
              <a:t>http://commons.wikimedia.org/wiki/File:Setrvacnikovy_stroj.jpg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b="1" dirty="0"/>
              <a:t>Tiskařský stroj</a:t>
            </a:r>
          </a:p>
          <a:p>
            <a:pPr>
              <a:buFontTx/>
              <a:buChar char="-"/>
            </a:pPr>
            <a:r>
              <a:rPr lang="cs-CZ" sz="1600" dirty="0">
                <a:solidFill>
                  <a:schemeClr val="tx2"/>
                </a:solidFill>
              </a:rPr>
              <a:t>[ </a:t>
            </a:r>
            <a:r>
              <a:rPr lang="cs-CZ" sz="1600" dirty="0" smtClean="0">
                <a:solidFill>
                  <a:schemeClr val="tx2"/>
                </a:solidFill>
              </a:rPr>
              <a:t>cit</a:t>
            </a:r>
            <a:r>
              <a:rPr lang="cs-CZ" sz="1600" dirty="0">
                <a:solidFill>
                  <a:schemeClr val="tx2"/>
                </a:solidFill>
              </a:rPr>
              <a:t>. </a:t>
            </a:r>
            <a:r>
              <a:rPr lang="cs-CZ" sz="1600" dirty="0" smtClean="0">
                <a:solidFill>
                  <a:schemeClr val="tx2"/>
                </a:solidFill>
              </a:rPr>
              <a:t>2012-03-05]. </a:t>
            </a:r>
            <a:r>
              <a:rPr lang="cs-CZ" sz="1600" dirty="0">
                <a:solidFill>
                  <a:schemeClr val="tx2"/>
                </a:solidFill>
              </a:rPr>
              <a:t>Dostupný pod licencí </a:t>
            </a:r>
            <a:r>
              <a:rPr lang="cs-CZ" sz="1600" dirty="0" err="1">
                <a:solidFill>
                  <a:schemeClr val="tx2"/>
                </a:solidFill>
              </a:rPr>
              <a:t>Creative</a:t>
            </a: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dirty="0" err="1">
                <a:solidFill>
                  <a:schemeClr val="tx2"/>
                </a:solidFill>
              </a:rPr>
              <a:t>Commons</a:t>
            </a:r>
            <a:r>
              <a:rPr lang="cs-CZ" sz="1600" dirty="0">
                <a:solidFill>
                  <a:schemeClr val="tx2"/>
                </a:solidFill>
              </a:rPr>
              <a:t> na </a:t>
            </a:r>
            <a:r>
              <a:rPr lang="cs-CZ" sz="1600" dirty="0">
                <a:hlinkClick r:id="rId4"/>
              </a:rPr>
              <a:t>http://</a:t>
            </a:r>
            <a:r>
              <a:rPr lang="cs-CZ" sz="1600" dirty="0" smtClean="0">
                <a:hlinkClick r:id="rId4"/>
              </a:rPr>
              <a:t>commons.wikimedia.org/wiki/File:Tiskarski_stroj.JPG</a:t>
            </a:r>
            <a:endParaRPr lang="cs-CZ" sz="1600" dirty="0" smtClean="0"/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Char char="-"/>
            </a:pPr>
            <a:endParaRPr lang="cs-CZ" sz="1600" dirty="0"/>
          </a:p>
          <a:p>
            <a:pPr marL="0" indent="0">
              <a:buNone/>
            </a:pPr>
            <a:r>
              <a:rPr lang="cs-CZ" sz="2000" b="1" dirty="0" smtClean="0"/>
              <a:t>Všechny ukázky prací byly vytvořeny žáky ZŠ Studánka</a:t>
            </a:r>
            <a:endParaRPr lang="cs-CZ" sz="2000" b="1" dirty="0"/>
          </a:p>
        </p:txBody>
      </p:sp>
    </p:spTree>
    <p:extLst>
      <p:ext uri="{BB962C8B-B14F-4D97-AF65-F5344CB8AC3E}">
        <p14:creationId xmlns="" xmlns:p14="http://schemas.microsoft.com/office/powerpoint/2010/main" val="12714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448272"/>
          </a:xfrm>
        </p:spPr>
        <p:txBody>
          <a:bodyPr/>
          <a:lstStyle/>
          <a:p>
            <a:r>
              <a:rPr lang="cs-CZ" sz="7200" dirty="0" smtClean="0">
                <a:solidFill>
                  <a:schemeClr val="tx2">
                    <a:lumMod val="50000"/>
                  </a:schemeClr>
                </a:solidFill>
                <a:latin typeface="Baveuse" pitchFamily="2" charset="-18"/>
              </a:rPr>
              <a:t>Fantastický</a:t>
            </a:r>
            <a:br>
              <a:rPr lang="cs-CZ" sz="7200" dirty="0" smtClean="0">
                <a:solidFill>
                  <a:schemeClr val="tx2">
                    <a:lumMod val="50000"/>
                  </a:schemeClr>
                </a:solidFill>
                <a:latin typeface="Baveuse" pitchFamily="2" charset="-18"/>
              </a:rPr>
            </a:br>
            <a:r>
              <a:rPr lang="cs-CZ" sz="7200" dirty="0" smtClean="0">
                <a:solidFill>
                  <a:schemeClr val="tx2">
                    <a:lumMod val="50000"/>
                  </a:schemeClr>
                </a:solidFill>
                <a:latin typeface="Baveuse" pitchFamily="2" charset="-18"/>
              </a:rPr>
              <a:t/>
            </a:r>
            <a:br>
              <a:rPr lang="cs-CZ" sz="7200" dirty="0" smtClean="0">
                <a:solidFill>
                  <a:schemeClr val="tx2">
                    <a:lumMod val="50000"/>
                  </a:schemeClr>
                </a:solidFill>
                <a:latin typeface="Baveuse" pitchFamily="2" charset="-18"/>
              </a:rPr>
            </a:br>
            <a:r>
              <a:rPr lang="cs-CZ" sz="7200" dirty="0" smtClean="0">
                <a:solidFill>
                  <a:schemeClr val="tx2">
                    <a:lumMod val="50000"/>
                  </a:schemeClr>
                </a:solidFill>
                <a:latin typeface="Baveuse" pitchFamily="2" charset="-18"/>
              </a:rPr>
              <a:t>stroj</a:t>
            </a:r>
            <a:endParaRPr lang="cs-CZ" sz="7200" dirty="0">
              <a:solidFill>
                <a:schemeClr val="tx2">
                  <a:lumMod val="50000"/>
                </a:schemeClr>
              </a:solidFill>
              <a:latin typeface="Baveuse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3600400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tx2">
                    <a:lumMod val="50000"/>
                  </a:schemeClr>
                </a:solidFill>
              </a:rPr>
              <a:t>Kresba fixy a pastelkami</a:t>
            </a:r>
          </a:p>
          <a:p>
            <a:r>
              <a:rPr lang="cs-CZ" sz="4800" dirty="0" smtClean="0">
                <a:solidFill>
                  <a:schemeClr val="tx2">
                    <a:lumMod val="50000"/>
                  </a:schemeClr>
                </a:solidFill>
              </a:rPr>
              <a:t>Fantazijní tvorba inspirovaná technikou</a:t>
            </a:r>
          </a:p>
          <a:p>
            <a:r>
              <a:rPr lang="cs-CZ" sz="4800" dirty="0" smtClean="0">
                <a:solidFill>
                  <a:schemeClr val="tx2">
                    <a:lumMod val="50000"/>
                  </a:schemeClr>
                </a:solidFill>
              </a:rPr>
              <a:t>Využití typografie</a:t>
            </a:r>
            <a:endParaRPr lang="cs-CZ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0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51520"/>
          </a:xfrm>
        </p:spPr>
        <p:txBody>
          <a:bodyPr/>
          <a:lstStyle/>
          <a:p>
            <a:r>
              <a:rPr lang="cs-CZ" dirty="0"/>
              <a:t>Ú</a:t>
            </a:r>
            <a:r>
              <a:rPr lang="cs-CZ" dirty="0" smtClean="0"/>
              <a:t>koly pro žáky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4" y="1484784"/>
            <a:ext cx="9144000" cy="4857403"/>
          </a:xfrm>
        </p:spPr>
        <p:txBody>
          <a:bodyPr>
            <a:normAutofit fontScale="92500"/>
          </a:bodyPr>
          <a:lstStyle/>
          <a:p>
            <a:r>
              <a:rPr lang="cs-CZ" sz="3600" dirty="0" smtClean="0"/>
              <a:t>vymyslete název stroje a napište jej plošným </a:t>
            </a:r>
            <a:r>
              <a:rPr lang="cs-CZ" sz="3600" dirty="0" err="1" smtClean="0"/>
              <a:t>groteskem</a:t>
            </a:r>
            <a:r>
              <a:rPr lang="cs-CZ" sz="3600" dirty="0" smtClean="0"/>
              <a:t> nebo antikvou</a:t>
            </a:r>
          </a:p>
          <a:p>
            <a:r>
              <a:rPr lang="cs-CZ" sz="3600" dirty="0"/>
              <a:t>k</a:t>
            </a:r>
            <a:r>
              <a:rPr lang="cs-CZ" sz="3600" dirty="0" smtClean="0"/>
              <a:t>ombinujte kresbu tužkou, fixy a pastelkami</a:t>
            </a:r>
          </a:p>
          <a:p>
            <a:r>
              <a:rPr lang="cs-CZ" sz="3600" dirty="0" smtClean="0"/>
              <a:t>použijte částí  jednoduchých mechanických strojů, které znáte z fyziky</a:t>
            </a:r>
          </a:p>
          <a:p>
            <a:r>
              <a:rPr lang="cs-CZ" sz="3600" dirty="0" smtClean="0"/>
              <a:t>nakreslete průřez nebo pohled do </a:t>
            </a:r>
            <a:r>
              <a:rPr lang="cs-CZ" sz="3600" smtClean="0"/>
              <a:t>vnitřku stroje</a:t>
            </a:r>
            <a:endParaRPr lang="cs-CZ" sz="3600" dirty="0"/>
          </a:p>
        </p:txBody>
      </p:sp>
    </p:spTree>
    <p:extLst>
      <p:ext uri="{BB962C8B-B14F-4D97-AF65-F5344CB8AC3E}">
        <p14:creationId xmlns="" xmlns:p14="http://schemas.microsoft.com/office/powerpoint/2010/main" val="11757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648072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 Setrvačníkový stroj pro zkoušky brzdových ústrojí nákladních automobilů a autobusů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20880" cy="518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83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1520" y="6016931"/>
            <a:ext cx="298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Tiskařský stroj</a:t>
            </a:r>
            <a:endParaRPr lang="cs-CZ" sz="3200" b="1" dirty="0"/>
          </a:p>
        </p:txBody>
      </p:sp>
    </p:spTree>
    <p:extLst>
      <p:ext uri="{BB962C8B-B14F-4D97-AF65-F5344CB8AC3E}">
        <p14:creationId xmlns="" xmlns:p14="http://schemas.microsoft.com/office/powerpoint/2010/main" val="32692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06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7597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36983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36983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240</Words>
  <Application>Microsoft Office PowerPoint</Application>
  <PresentationFormat>Předvádění na obrazovce (4:3)</PresentationFormat>
  <Paragraphs>58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Exekutivní</vt:lpstr>
      <vt:lpstr>Snímek 1</vt:lpstr>
      <vt:lpstr>Fantastický  stroj</vt:lpstr>
      <vt:lpstr>Úkoly pro žáky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Použité obrázky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Mimozemšťané</dc:title>
  <dc:creator>ucitel</dc:creator>
  <cp:lastModifiedBy>Uživatel</cp:lastModifiedBy>
  <cp:revision>21</cp:revision>
  <dcterms:created xsi:type="dcterms:W3CDTF">2012-03-27T06:26:23Z</dcterms:created>
  <dcterms:modified xsi:type="dcterms:W3CDTF">2012-04-30T10:18:33Z</dcterms:modified>
</cp:coreProperties>
</file>