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2"/>
  </p:notesMasterIdLst>
  <p:sldIdLst>
    <p:sldId id="268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7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9" autoAdjust="0"/>
    <p:restoredTop sz="94683" autoAdjust="0"/>
  </p:normalViewPr>
  <p:slideViewPr>
    <p:cSldViewPr>
      <p:cViewPr varScale="1">
        <p:scale>
          <a:sx n="75" d="100"/>
          <a:sy n="75" d="100"/>
        </p:scale>
        <p:origin x="-74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88ACD4-ED87-4AF0-A4F1-F22165FCBE89}" type="datetimeFigureOut">
              <a:rPr lang="cs-CZ" smtClean="0"/>
              <a:pPr/>
              <a:t>9.5.2012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3A6D9A-B19E-47E8-BDF2-70E54ED4E7F3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3A6D9A-B19E-47E8-BDF2-70E54ED4E7F3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3A6D9A-B19E-47E8-BDF2-70E54ED4E7F3}" type="slidenum">
              <a:rPr lang="cs-CZ" smtClean="0"/>
              <a:pPr/>
              <a:t>10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3A6D9A-B19E-47E8-BDF2-70E54ED4E7F3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3A6D9A-B19E-47E8-BDF2-70E54ED4E7F3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3A6D9A-B19E-47E8-BDF2-70E54ED4E7F3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3A6D9A-B19E-47E8-BDF2-70E54ED4E7F3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3A6D9A-B19E-47E8-BDF2-70E54ED4E7F3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3A6D9A-B19E-47E8-BDF2-70E54ED4E7F3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3A6D9A-B19E-47E8-BDF2-70E54ED4E7F3}" type="slidenum">
              <a:rPr lang="cs-CZ" smtClean="0"/>
              <a:pPr/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3A6D9A-B19E-47E8-BDF2-70E54ED4E7F3}" type="slidenum">
              <a:rPr lang="cs-CZ" smtClean="0"/>
              <a:pPr/>
              <a:t>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AE3FD-0250-4CC6-A0C6-FA36F926228D}" type="datetimeFigureOut">
              <a:rPr lang="cs-CZ" smtClean="0"/>
              <a:pPr/>
              <a:t>9.5.2012</a:t>
            </a:fld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51BB822-1BAA-4EAC-870F-995A6B057A5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AE3FD-0250-4CC6-A0C6-FA36F926228D}" type="datetimeFigureOut">
              <a:rPr lang="cs-CZ" smtClean="0"/>
              <a:pPr/>
              <a:t>9.5.2012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BB822-1BAA-4EAC-870F-995A6B057A5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AE3FD-0250-4CC6-A0C6-FA36F926228D}" type="datetimeFigureOut">
              <a:rPr lang="cs-CZ" smtClean="0"/>
              <a:pPr/>
              <a:t>9.5.2012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BB822-1BAA-4EAC-870F-995A6B057A5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AE3FD-0250-4CC6-A0C6-FA36F926228D}" type="datetimeFigureOut">
              <a:rPr lang="cs-CZ" smtClean="0"/>
              <a:pPr/>
              <a:t>9.5.2012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51BB822-1BAA-4EAC-870F-995A6B057A5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AE3FD-0250-4CC6-A0C6-FA36F926228D}" type="datetimeFigureOut">
              <a:rPr lang="cs-CZ" smtClean="0"/>
              <a:pPr/>
              <a:t>9.5.2012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BB822-1BAA-4EAC-870F-995A6B057A5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AE3FD-0250-4CC6-A0C6-FA36F926228D}" type="datetimeFigureOut">
              <a:rPr lang="cs-CZ" smtClean="0"/>
              <a:pPr/>
              <a:t>9.5.2012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BB822-1BAA-4EAC-870F-995A6B057A5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AE3FD-0250-4CC6-A0C6-FA36F926228D}" type="datetimeFigureOut">
              <a:rPr lang="cs-CZ" smtClean="0"/>
              <a:pPr/>
              <a:t>9.5.2012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51BB822-1BAA-4EAC-870F-995A6B057A5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AE3FD-0250-4CC6-A0C6-FA36F926228D}" type="datetimeFigureOut">
              <a:rPr lang="cs-CZ" smtClean="0"/>
              <a:pPr/>
              <a:t>9.5.2012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BB822-1BAA-4EAC-870F-995A6B057A5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AE3FD-0250-4CC6-A0C6-FA36F926228D}" type="datetimeFigureOut">
              <a:rPr lang="cs-CZ" smtClean="0"/>
              <a:pPr/>
              <a:t>9.5.2012</a:t>
            </a:fld>
            <a:endParaRPr lang="cs-CZ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BB822-1BAA-4EAC-870F-995A6B057A5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AE3FD-0250-4CC6-A0C6-FA36F926228D}" type="datetimeFigureOut">
              <a:rPr lang="cs-CZ" smtClean="0"/>
              <a:pPr/>
              <a:t>9.5.2012</a:t>
            </a:fld>
            <a:endParaRPr lang="cs-CZ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BB822-1BAA-4EAC-870F-995A6B057A5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AE3FD-0250-4CC6-A0C6-FA36F926228D}" type="datetimeFigureOut">
              <a:rPr lang="cs-CZ" smtClean="0"/>
              <a:pPr/>
              <a:t>9.5.2012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BB822-1BAA-4EAC-870F-995A6B057A5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23AE3FD-0250-4CC6-A0C6-FA36F926228D}" type="datetimeFigureOut">
              <a:rPr lang="cs-CZ" smtClean="0"/>
              <a:pPr/>
              <a:t>9.5.2012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51BB822-1BAA-4EAC-870F-995A6B057A5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CNFnaF90_M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CNFnaF90_Mg" TargetMode="External"/><Relationship Id="rId7" Type="http://schemas.openxmlformats.org/officeDocument/2006/relationships/hyperlink" Target="http://www.youtube.com/watch?v=SP5EfwBWgg0&amp;feature=fvwrel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youtube.com/watch?v=eh9WayN7R-s" TargetMode="External"/><Relationship Id="rId5" Type="http://schemas.openxmlformats.org/officeDocument/2006/relationships/hyperlink" Target="http://www.youtube.com/watch?v=X6xpEwmxhkg&amp;feature=related" TargetMode="External"/><Relationship Id="rId4" Type="http://schemas.openxmlformats.org/officeDocument/2006/relationships/hyperlink" Target="http://www.youtube.com/watch?v=fY0G_S6Zrt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1835696" y="1412776"/>
          <a:ext cx="5554980" cy="841248"/>
        </p:xfrm>
        <a:graphic>
          <a:graphicData uri="http://schemas.openxmlformats.org/drawingml/2006/table">
            <a:tbl>
              <a:tblPr/>
              <a:tblGrid>
                <a:gridCol w="2242820"/>
                <a:gridCol w="3312160"/>
              </a:tblGrid>
              <a:tr h="4191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Garamond"/>
                          <a:ea typeface="Calibri"/>
                          <a:cs typeface="Times New Roman"/>
                        </a:rPr>
                        <a:t>Projekt MŠMT ČR</a:t>
                      </a:r>
                      <a:endParaRPr lang="cs-C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Garamond"/>
                          <a:ea typeface="Calibri"/>
                          <a:cs typeface="Times New Roman"/>
                        </a:rPr>
                        <a:t>EU PENÍZE ŠKOLÁM</a:t>
                      </a:r>
                      <a:endParaRPr lang="cs-C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191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Garamond"/>
                          <a:ea typeface="Calibri"/>
                          <a:cs typeface="Times New Roman"/>
                        </a:rPr>
                        <a:t>Číslo projektu</a:t>
                      </a:r>
                      <a:endParaRPr lang="cs-C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Garamond"/>
                          <a:ea typeface="Calibri"/>
                          <a:cs typeface="Times New Roman"/>
                        </a:rPr>
                        <a:t>CZ.1.07/1.4.00/21.2146</a:t>
                      </a:r>
                      <a:endParaRPr lang="cs-C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85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>
                          <a:latin typeface="Garamond"/>
                          <a:ea typeface="Calibri"/>
                          <a:cs typeface="Times New Roman"/>
                        </a:rPr>
                        <a:t>Název projektu školy</a:t>
                      </a: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>
                          <a:latin typeface="Garamond"/>
                          <a:ea typeface="Calibri"/>
                          <a:cs typeface="Times New Roman"/>
                        </a:rPr>
                        <a:t>Inovace ve vzdělávání na naší škole ZŠ Studánka</a:t>
                      </a: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985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Garamond"/>
                          <a:ea typeface="Calibri"/>
                          <a:cs typeface="Times New Roman"/>
                        </a:rPr>
                        <a:t>Šablona  III/2</a:t>
                      </a:r>
                      <a:endParaRPr lang="cs-C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Garamond"/>
                          <a:ea typeface="Calibri"/>
                          <a:cs typeface="Times New Roman"/>
                        </a:rPr>
                        <a:t>Inovace a zkvalitnění výuky prostřednictvím ICT</a:t>
                      </a:r>
                      <a:endParaRPr lang="cs-C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074" name="Picture 2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5936" y="260648"/>
            <a:ext cx="657225" cy="657225"/>
          </a:xfrm>
          <a:prstGeom prst="rect">
            <a:avLst/>
          </a:prstGeom>
          <a:noFill/>
        </p:spPr>
      </p:pic>
      <p:pic>
        <p:nvPicPr>
          <p:cNvPr id="3073" name="Obrázek 1" descr="logolinkII_bar.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19672" y="4869160"/>
            <a:ext cx="5762625" cy="1647825"/>
          </a:xfrm>
          <a:prstGeom prst="rect">
            <a:avLst/>
          </a:prstGeom>
          <a:noFill/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107504" y="404664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2348879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cs-CZ" sz="1400" b="1" dirty="0" smtClean="0"/>
              <a:t>Sada č. XII </a:t>
            </a:r>
            <a:endParaRPr lang="cs-CZ" sz="1400" dirty="0" smtClean="0"/>
          </a:p>
          <a:p>
            <a:pPr algn="ctr"/>
            <a:r>
              <a:rPr lang="cs-CZ" sz="1400" b="1" dirty="0" smtClean="0"/>
              <a:t>Identifikátor sady: VY_32_INOVACE_Sada XII_ HV, DUM </a:t>
            </a:r>
            <a:r>
              <a:rPr lang="cs-CZ" sz="1400" b="1" dirty="0" smtClean="0"/>
              <a:t>č.20 </a:t>
            </a:r>
            <a:endParaRPr lang="cs-CZ" sz="1400" dirty="0" smtClean="0"/>
          </a:p>
          <a:p>
            <a:pPr algn="ctr"/>
            <a:r>
              <a:rPr lang="cs-CZ" sz="1400" b="1" dirty="0" smtClean="0"/>
              <a:t>Vzdělávací oblast: Umění a kultura </a:t>
            </a:r>
            <a:endParaRPr lang="cs-CZ" sz="1400" dirty="0" smtClean="0"/>
          </a:p>
          <a:p>
            <a:pPr algn="ctr"/>
            <a:r>
              <a:rPr lang="cs-CZ" sz="1400" b="1" dirty="0" smtClean="0"/>
              <a:t>Vzdělávací obor: Hudební výchova</a:t>
            </a:r>
            <a:endParaRPr lang="cs-CZ" sz="1400" dirty="0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25252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EU Peníze školám	                                                         			Inovace ve vzdělávání na naší škole ZŠ Studánka</a:t>
            </a: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0" y="6596390"/>
            <a:ext cx="9144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Garamond" pitchFamily="18" charset="0"/>
                <a:ea typeface="Calibri" pitchFamily="34" charset="0"/>
                <a:cs typeface="Arial" pitchFamily="34" charset="0"/>
              </a:rPr>
              <a:t>Autorem materiálu a všech jeho částí, není-li uvedeno jinak, je Mgr. Ilona Jílková</a:t>
            </a: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980728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Tento materiál byl vytvořen v rámci projektu  Operačního programu Vzdělávání pro konkurenceschopnost.</a:t>
            </a:r>
            <a:endParaRPr kumimoji="0" lang="cs-CZ" sz="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251520" y="3266400"/>
            <a:ext cx="8748464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Název: Spirituály</a:t>
            </a:r>
            <a:endParaRPr kumimoji="0" lang="cs-CZ" sz="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Autor: Mgr. Ilona Jílková</a:t>
            </a:r>
            <a:endParaRPr kumimoji="0" lang="cs-CZ" sz="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Stručná anotace: Materiál slouží jako pomůcka při výkladu učiva. Byl použit v 8.ročníku v hodině hudební výchovy dne 7.2. 2012. </a:t>
            </a:r>
            <a:endParaRPr kumimoji="0" lang="cs-CZ" sz="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Metodické zhodnocení: Prostřednictvím tohoto materiálu vyučující s žáky probere učivo o původu americké černošské duchovní hudby. Žáci se seznámí s historií i typickými znaky této hudby a na základě vybraných hudebních ukázek  a obrázků s nejznámějšími interprety těchto písní. Za pomoci závěrečného testu si žáci ověří nově získané poznatky.</a:t>
            </a:r>
            <a:endParaRPr kumimoji="0" lang="cs-CZ" sz="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556792"/>
            <a:ext cx="8686800" cy="45259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cs-CZ" dirty="0" smtClean="0"/>
              <a:t>Obr. č.1:[cit. 2012-02-06]. Dostupný pod licencí </a:t>
            </a:r>
            <a:r>
              <a:rPr lang="cs-CZ" dirty="0" err="1" smtClean="0"/>
              <a:t>Creative</a:t>
            </a:r>
            <a:r>
              <a:rPr lang="cs-CZ" dirty="0" smtClean="0"/>
              <a:t> </a:t>
            </a:r>
            <a:r>
              <a:rPr lang="cs-CZ" dirty="0" err="1" smtClean="0"/>
              <a:t>Commons</a:t>
            </a:r>
            <a:r>
              <a:rPr lang="cs-CZ" dirty="0" smtClean="0"/>
              <a:t> na www:http://</a:t>
            </a:r>
            <a:r>
              <a:rPr lang="cs-CZ" dirty="0" err="1" smtClean="0"/>
              <a:t>cs.wikipedia.org</a:t>
            </a:r>
            <a:r>
              <a:rPr lang="cs-CZ" dirty="0" smtClean="0"/>
              <a:t>/</a:t>
            </a:r>
            <a:r>
              <a:rPr lang="cs-CZ" dirty="0" err="1" smtClean="0"/>
              <a:t>wiki</a:t>
            </a:r>
            <a:r>
              <a:rPr lang="cs-CZ" dirty="0" smtClean="0"/>
              <a:t>/Soubor:</a:t>
            </a:r>
            <a:r>
              <a:rPr lang="cs-CZ" dirty="0" err="1" smtClean="0"/>
              <a:t>Mahalia</a:t>
            </a:r>
            <a:r>
              <a:rPr lang="cs-CZ" dirty="0" smtClean="0"/>
              <a:t>_Jackson.</a:t>
            </a:r>
            <a:r>
              <a:rPr lang="cs-CZ" dirty="0" err="1" smtClean="0"/>
              <a:t>jpg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Obr.č.2:cit. 2012-02-06]. Dostupný pod licencí </a:t>
            </a:r>
            <a:r>
              <a:rPr lang="cs-CZ" dirty="0" err="1" smtClean="0"/>
              <a:t>Creative</a:t>
            </a:r>
            <a:r>
              <a:rPr lang="cs-CZ" dirty="0" smtClean="0"/>
              <a:t> </a:t>
            </a:r>
            <a:r>
              <a:rPr lang="cs-CZ" dirty="0" err="1" smtClean="0"/>
              <a:t>Commons</a:t>
            </a:r>
            <a:r>
              <a:rPr lang="cs-CZ" dirty="0" smtClean="0"/>
              <a:t> na www:http://</a:t>
            </a:r>
            <a:r>
              <a:rPr lang="cs-CZ" dirty="0" err="1" smtClean="0"/>
              <a:t>upload.wikimedia.org</a:t>
            </a:r>
            <a:r>
              <a:rPr lang="cs-CZ" dirty="0" smtClean="0"/>
              <a:t>/</a:t>
            </a:r>
            <a:r>
              <a:rPr lang="cs-CZ" dirty="0" err="1" smtClean="0"/>
              <a:t>wikipedia</a:t>
            </a:r>
            <a:r>
              <a:rPr lang="cs-CZ" dirty="0" smtClean="0"/>
              <a:t>/</a:t>
            </a:r>
            <a:r>
              <a:rPr lang="cs-CZ" dirty="0" err="1" smtClean="0"/>
              <a:t>commons</a:t>
            </a:r>
            <a:r>
              <a:rPr lang="cs-CZ" dirty="0" smtClean="0"/>
              <a:t>/0/0e/Louis_Armstrong_</a:t>
            </a:r>
            <a:r>
              <a:rPr lang="cs-CZ" dirty="0" err="1" smtClean="0"/>
              <a:t>restored.jpg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Obr.č.3:[cit. 2012-02-06]. Dostupný pod licencí </a:t>
            </a:r>
            <a:r>
              <a:rPr lang="cs-CZ" dirty="0" err="1" smtClean="0"/>
              <a:t>Creative</a:t>
            </a:r>
            <a:r>
              <a:rPr lang="cs-CZ" dirty="0" smtClean="0"/>
              <a:t> </a:t>
            </a:r>
            <a:r>
              <a:rPr lang="cs-CZ" dirty="0" err="1" smtClean="0"/>
              <a:t>Commons</a:t>
            </a:r>
            <a:r>
              <a:rPr lang="cs-CZ" dirty="0" smtClean="0"/>
              <a:t> na www:http://cs.wikipedia.org/wiki/Soubor:Paul_Robeson_1942.jpg</a:t>
            </a:r>
          </a:p>
        </p:txBody>
      </p:sp>
      <p:sp>
        <p:nvSpPr>
          <p:cNvPr id="4" name="Obdélník 3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 smtClean="0"/>
              <a:t>http://</a:t>
            </a:r>
            <a:endParaRPr lang="cs-CZ" dirty="0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925252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EU Peníze školám	                                                         			Inovace ve vzdělávání na naší škole ZŠ Studánka</a:t>
            </a: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6596390"/>
            <a:ext cx="9144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Garamond" pitchFamily="18" charset="0"/>
                <a:ea typeface="Calibri" pitchFamily="34" charset="0"/>
                <a:cs typeface="Arial" pitchFamily="34" charset="0"/>
              </a:rPr>
              <a:t>Autorem materiálu a všech jeho částí, není-li uvedeno jinak, je Mgr. Ilona Jílková</a:t>
            </a: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Spirituály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0"/>
            <a:ext cx="925252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EU Peníze školám	                                                         			Inovace ve vzdělávání na naší škole ZŠ Studánka</a:t>
            </a: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6596390"/>
            <a:ext cx="9144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Garamond" pitchFamily="18" charset="0"/>
                <a:ea typeface="Calibri" pitchFamily="34" charset="0"/>
                <a:cs typeface="Arial" pitchFamily="34" charset="0"/>
              </a:rPr>
              <a:t>Autorem materiálu a všech jeho částí, není-li uvedeno jinak, je Mgr. Ilona Jílková</a:t>
            </a: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Původ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17. století americký kontinent</a:t>
            </a:r>
          </a:p>
          <a:p>
            <a:endParaRPr lang="cs-CZ" dirty="0" smtClean="0"/>
          </a:p>
          <a:p>
            <a:r>
              <a:rPr lang="cs-CZ" u="sng" dirty="0" smtClean="0">
                <a:solidFill>
                  <a:schemeClr val="tx1"/>
                </a:solidFill>
                <a:hlinkClick r:id="rId3"/>
              </a:rPr>
              <a:t>písně zotročených Afričanů </a:t>
            </a:r>
            <a:r>
              <a:rPr lang="cs-CZ" u="sng" dirty="0" smtClean="0">
                <a:solidFill>
                  <a:schemeClr val="tx1"/>
                </a:solidFill>
              </a:rPr>
              <a:t>( </a:t>
            </a:r>
            <a:r>
              <a:rPr lang="cs-CZ" u="sng" dirty="0" err="1" smtClean="0">
                <a:solidFill>
                  <a:schemeClr val="tx1"/>
                </a:solidFill>
              </a:rPr>
              <a:t>uk</a:t>
            </a:r>
            <a:r>
              <a:rPr lang="cs-CZ" u="sng" dirty="0" smtClean="0">
                <a:solidFill>
                  <a:schemeClr val="tx1"/>
                </a:solidFill>
              </a:rPr>
              <a:t>. č. 1)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spojení afrických rytmů s náboženstvím zotročovatelů – křesťanstvím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0"/>
            <a:ext cx="925252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EU Peníze školám	                                                         			Inovace ve vzdělávání na naší škole ZŠ Studánka</a:t>
            </a: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6596390"/>
            <a:ext cx="9144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Garamond" pitchFamily="18" charset="0"/>
                <a:ea typeface="Calibri" pitchFamily="34" charset="0"/>
                <a:cs typeface="Arial" pitchFamily="34" charset="0"/>
              </a:rPr>
              <a:t>Autorem materiálu a všech jeho částí, není-li uvedeno jinak, je Mgr. Ilona Jílková</a:t>
            </a: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Typické znaky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základem tzv. </a:t>
            </a:r>
            <a:r>
              <a:rPr lang="cs-CZ" dirty="0" err="1" smtClean="0"/>
              <a:t>polyrytmus</a:t>
            </a:r>
            <a:r>
              <a:rPr lang="cs-CZ" dirty="0" smtClean="0"/>
              <a:t> ( zaznívání několika rytmických pásem, která jsou proti sobě posunutá)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melodie – ostře rytmizované tóny, které se opakují – RIFFY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princip zvolání a odpovědi</a:t>
            </a:r>
          </a:p>
          <a:p>
            <a:endParaRPr lang="cs-CZ" dirty="0" smtClean="0"/>
          </a:p>
          <a:p>
            <a:r>
              <a:rPr lang="cs-CZ" dirty="0" smtClean="0"/>
              <a:t>citové výlevy jednotlivců i celého shromáždění</a:t>
            </a:r>
            <a:endParaRPr lang="cs-CZ" dirty="0"/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0"/>
            <a:ext cx="925252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EU Peníze školám	                                                         			Inovace ve vzdělávání na naší škole ZŠ Studánka</a:t>
            </a: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6596390"/>
            <a:ext cx="9144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Garamond" pitchFamily="18" charset="0"/>
                <a:ea typeface="Calibri" pitchFamily="34" charset="0"/>
                <a:cs typeface="Arial" pitchFamily="34" charset="0"/>
              </a:rPr>
              <a:t>Autorem materiálu a všech jeho částí, není-li uvedeno jinak, je Mgr. Ilona Jílková</a:t>
            </a: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Obsahová náplň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úprava biblických příběhů</a:t>
            </a:r>
          </a:p>
          <a:p>
            <a:endParaRPr lang="cs-CZ" dirty="0" smtClean="0"/>
          </a:p>
          <a:p>
            <a:r>
              <a:rPr lang="cs-CZ" dirty="0" smtClean="0"/>
              <a:t>důraz na rovnost lidí před Bohem</a:t>
            </a:r>
          </a:p>
          <a:p>
            <a:endParaRPr lang="cs-CZ" dirty="0" smtClean="0"/>
          </a:p>
          <a:p>
            <a:r>
              <a:rPr lang="cs-CZ" dirty="0" smtClean="0"/>
              <a:t>nelehký život otroků</a:t>
            </a:r>
          </a:p>
          <a:p>
            <a:endParaRPr lang="cs-CZ" dirty="0" smtClean="0"/>
          </a:p>
          <a:p>
            <a:r>
              <a:rPr lang="cs-CZ" dirty="0" smtClean="0"/>
              <a:t>lidská touha po svobodě a volnosti</a:t>
            </a:r>
            <a:endParaRPr lang="cs-CZ" dirty="0"/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0"/>
            <a:ext cx="925252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EU Peníze školám	                                                         			Inovace ve vzdělávání na naší škole ZŠ Studánka</a:t>
            </a: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6596390"/>
            <a:ext cx="9144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Garamond" pitchFamily="18" charset="0"/>
                <a:ea typeface="Calibri" pitchFamily="34" charset="0"/>
                <a:cs typeface="Arial" pitchFamily="34" charset="0"/>
              </a:rPr>
              <a:t>Autorem materiálu a všech jeho částí, není-li uvedeno jinak, je Mgr. Ilona Jílková</a:t>
            </a: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blipFill>
            <a:blip r:embed="rId3" cstate="print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cs-CZ" dirty="0" smtClean="0"/>
              <a:t>Interpretace, známí interpreti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důležitá osobitost sdělení</a:t>
            </a:r>
          </a:p>
          <a:p>
            <a:endParaRPr lang="cs-CZ" dirty="0" smtClean="0"/>
          </a:p>
          <a:p>
            <a:r>
              <a:rPr lang="cs-CZ" dirty="0" smtClean="0"/>
              <a:t>střídá se sólista ( kazatel) a sbor</a:t>
            </a:r>
          </a:p>
          <a:p>
            <a:endParaRPr lang="cs-CZ" dirty="0" smtClean="0"/>
          </a:p>
          <a:p>
            <a:r>
              <a:rPr lang="cs-CZ" dirty="0" err="1" smtClean="0"/>
              <a:t>Mahalia</a:t>
            </a:r>
            <a:r>
              <a:rPr lang="cs-CZ" dirty="0" smtClean="0"/>
              <a:t> Jackson ( uk.č.2,3)</a:t>
            </a:r>
          </a:p>
          <a:p>
            <a:endParaRPr lang="cs-CZ" dirty="0" smtClean="0"/>
          </a:p>
          <a:p>
            <a:r>
              <a:rPr lang="cs-CZ" dirty="0" smtClean="0"/>
              <a:t>Louis Armstrong ( uk.č.5)</a:t>
            </a:r>
          </a:p>
          <a:p>
            <a:endParaRPr lang="cs-CZ" dirty="0" smtClean="0"/>
          </a:p>
          <a:p>
            <a:r>
              <a:rPr lang="cs-CZ" dirty="0" smtClean="0"/>
              <a:t>Paul </a:t>
            </a:r>
            <a:r>
              <a:rPr lang="cs-CZ" dirty="0" err="1" smtClean="0"/>
              <a:t>Robeson</a:t>
            </a:r>
            <a:r>
              <a:rPr lang="cs-CZ" dirty="0" smtClean="0"/>
              <a:t> (uk.č.4)</a:t>
            </a:r>
          </a:p>
          <a:p>
            <a:endParaRPr lang="cs-CZ" dirty="0" smtClean="0"/>
          </a:p>
          <a:p>
            <a:pPr>
              <a:buNone/>
            </a:pPr>
            <a:endParaRPr lang="cs-CZ" dirty="0" smtClean="0"/>
          </a:p>
          <a:p>
            <a:endParaRPr lang="cs-CZ" dirty="0" smtClean="0"/>
          </a:p>
          <a:p>
            <a:pPr>
              <a:buNone/>
            </a:pPr>
            <a:r>
              <a:rPr lang="cs-CZ" dirty="0" smtClean="0"/>
              <a:t> </a:t>
            </a:r>
            <a:endParaRPr lang="cs-CZ" dirty="0"/>
          </a:p>
        </p:txBody>
      </p:sp>
      <p:pic>
        <p:nvPicPr>
          <p:cNvPr id="5" name="Zástupný symbol pro obsah 4" descr="484px-Mahalia_Jackson.jpg"/>
          <p:cNvPicPr>
            <a:picLocks noGrp="1" noChangeAspect="1"/>
          </p:cNvPicPr>
          <p:nvPr>
            <p:ph sz="half" idx="2"/>
          </p:nvPr>
        </p:nvPicPr>
        <p:blipFill>
          <a:blip r:embed="rId4" cstate="print"/>
          <a:stretch>
            <a:fillRect/>
          </a:stretch>
        </p:blipFill>
        <p:spPr>
          <a:xfrm>
            <a:off x="4716016" y="1340768"/>
            <a:ext cx="2181069" cy="2436106"/>
          </a:xfrm>
        </p:spPr>
      </p:pic>
      <p:pic>
        <p:nvPicPr>
          <p:cNvPr id="6" name="Obrázek 5" descr="220px-Louis_Armstrong_restored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588224" y="2852936"/>
            <a:ext cx="2104297" cy="1944216"/>
          </a:xfrm>
          <a:prstGeom prst="rect">
            <a:avLst/>
          </a:prstGeom>
        </p:spPr>
      </p:pic>
      <p:pic>
        <p:nvPicPr>
          <p:cNvPr id="7" name="Obrázek 6" descr="220px-Paul_Robeson_1942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788024" y="3933056"/>
            <a:ext cx="2160240" cy="2680662"/>
          </a:xfrm>
          <a:prstGeom prst="rect">
            <a:avLst/>
          </a:prstGeom>
        </p:spPr>
      </p:pic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25252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EU Peníze školám	                                                         			Inovace ve vzdělávání na naší škole ZŠ Studánka</a:t>
            </a: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0" y="6596390"/>
            <a:ext cx="9144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Garamond" pitchFamily="18" charset="0"/>
                <a:ea typeface="Calibri" pitchFamily="34" charset="0"/>
                <a:cs typeface="Arial" pitchFamily="34" charset="0"/>
              </a:rPr>
              <a:t>Autorem materiálu a všech jeho částí, není-li uvedeno jinak, je Mgr. Ilona Jílková</a:t>
            </a: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Ověření znalostí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4800" y="1554162"/>
            <a:ext cx="8839200" cy="4755158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cs-CZ" sz="7200" dirty="0" smtClean="0"/>
              <a:t>	</a:t>
            </a:r>
            <a:r>
              <a:rPr lang="cs-CZ" sz="12800" dirty="0" smtClean="0"/>
              <a:t>1. Spirituály jsou písně: </a:t>
            </a:r>
          </a:p>
          <a:p>
            <a:pPr>
              <a:buNone/>
            </a:pPr>
            <a:r>
              <a:rPr lang="cs-CZ" sz="12800" dirty="0" smtClean="0"/>
              <a:t>	a) světské		b) duchovní</a:t>
            </a:r>
          </a:p>
          <a:p>
            <a:pPr>
              <a:buNone/>
            </a:pPr>
            <a:endParaRPr lang="cs-CZ" sz="12800" dirty="0" smtClean="0"/>
          </a:p>
          <a:p>
            <a:pPr>
              <a:buNone/>
            </a:pPr>
            <a:r>
              <a:rPr lang="cs-CZ" sz="12800" dirty="0" smtClean="0"/>
              <a:t>	2. Spirituály mají kořeny v hudbě:</a:t>
            </a:r>
          </a:p>
          <a:p>
            <a:pPr>
              <a:buNone/>
            </a:pPr>
            <a:r>
              <a:rPr lang="cs-CZ" sz="12800" dirty="0" smtClean="0"/>
              <a:t>	a) indiánské	b) indické		c) africké</a:t>
            </a:r>
          </a:p>
          <a:p>
            <a:pPr>
              <a:buNone/>
            </a:pPr>
            <a:endParaRPr lang="cs-CZ" sz="12800" dirty="0" smtClean="0"/>
          </a:p>
          <a:p>
            <a:pPr>
              <a:buNone/>
            </a:pPr>
            <a:r>
              <a:rPr lang="cs-CZ" sz="12800" dirty="0" smtClean="0"/>
              <a:t>	3. Spirituály jsou písně:</a:t>
            </a:r>
          </a:p>
          <a:p>
            <a:pPr>
              <a:buNone/>
            </a:pPr>
            <a:r>
              <a:rPr lang="cs-CZ" sz="12800" dirty="0" smtClean="0"/>
              <a:t>	a) bílých přistěhovalců		b) černošské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	</a:t>
            </a:r>
          </a:p>
          <a:p>
            <a:pPr>
              <a:buNone/>
            </a:pPr>
            <a:r>
              <a:rPr lang="cs-CZ" dirty="0" smtClean="0"/>
              <a:t>	</a:t>
            </a: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0"/>
            <a:ext cx="925252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EU Peníze školám	                                                         			Inovace ve vzdělávání na naší škole ZŠ Studánka</a:t>
            </a: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6596390"/>
            <a:ext cx="9144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Garamond" pitchFamily="18" charset="0"/>
                <a:ea typeface="Calibri" pitchFamily="34" charset="0"/>
                <a:cs typeface="Arial" pitchFamily="34" charset="0"/>
              </a:rPr>
              <a:t>Autorem materiálu a všech jeho částí, není-li uvedeno jinak, je Mgr. Ilona Jílková</a:t>
            </a: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Ověření znalostí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dirty="0" smtClean="0"/>
              <a:t>	4. Spirituály vycházejí z náboženství:</a:t>
            </a:r>
          </a:p>
          <a:p>
            <a:pPr>
              <a:buNone/>
            </a:pPr>
            <a:r>
              <a:rPr lang="cs-CZ" dirty="0" smtClean="0"/>
              <a:t>	a) indického	b) křesťanského	c) islámského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	5. Při interpretaci se často střídá zpěv:</a:t>
            </a:r>
          </a:p>
          <a:p>
            <a:pPr>
              <a:buNone/>
            </a:pPr>
            <a:r>
              <a:rPr lang="cs-CZ" dirty="0" smtClean="0"/>
              <a:t>	a) dvou sólistů		b) sólisty a sboru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	6. Námětem spirituálů je většinou:</a:t>
            </a:r>
          </a:p>
          <a:p>
            <a:pPr>
              <a:buNone/>
            </a:pPr>
            <a:r>
              <a:rPr lang="cs-CZ" dirty="0" smtClean="0"/>
              <a:t>	a) touha po majetku	b) touha po svobodě a volnosti</a:t>
            </a:r>
            <a:endParaRPr lang="cs-CZ" dirty="0"/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0"/>
            <a:ext cx="925252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EU Peníze školám	                                                         			Inovace ve vzdělávání na naší škole ZŠ Studánka</a:t>
            </a: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6596390"/>
            <a:ext cx="9144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Garamond" pitchFamily="18" charset="0"/>
                <a:ea typeface="Calibri" pitchFamily="34" charset="0"/>
                <a:cs typeface="Arial" pitchFamily="34" charset="0"/>
              </a:rPr>
              <a:t>Autorem materiálu a všech jeho částí, není-li uvedeno jinak, je Mgr. Ilona Jílková</a:t>
            </a: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ŘešenÍ</a:t>
            </a:r>
            <a:r>
              <a:rPr lang="cs-CZ" dirty="0" smtClean="0"/>
              <a:t> a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28800"/>
            <a:ext cx="8686800" cy="4525963"/>
          </a:xfrm>
        </p:spPr>
        <p:txBody>
          <a:bodyPr>
            <a:normAutofit fontScale="92500"/>
          </a:bodyPr>
          <a:lstStyle/>
          <a:p>
            <a:r>
              <a:rPr lang="cs-CZ" sz="2800" dirty="0" smtClean="0">
                <a:hlinkClick r:id="rId3"/>
              </a:rPr>
              <a:t>1.a, 2.c, 3.b, 4.b, 5.b, 6.b</a:t>
            </a:r>
          </a:p>
          <a:p>
            <a:r>
              <a:rPr lang="cs-CZ" sz="2800" dirty="0" smtClean="0">
                <a:hlinkClick r:id="rId3"/>
              </a:rPr>
              <a:t>Uk.č.1:http://www.</a:t>
            </a:r>
            <a:r>
              <a:rPr lang="cs-CZ" sz="2800" dirty="0" err="1" smtClean="0">
                <a:hlinkClick r:id="rId3"/>
              </a:rPr>
              <a:t>youtube.com</a:t>
            </a:r>
            <a:r>
              <a:rPr lang="cs-CZ" sz="2800" dirty="0" smtClean="0">
                <a:hlinkClick r:id="rId3"/>
              </a:rPr>
              <a:t>/</a:t>
            </a:r>
            <a:r>
              <a:rPr lang="cs-CZ" sz="2800" dirty="0" err="1" smtClean="0">
                <a:hlinkClick r:id="rId3"/>
              </a:rPr>
              <a:t>watch</a:t>
            </a:r>
            <a:r>
              <a:rPr lang="cs-CZ" sz="2800" dirty="0" smtClean="0">
                <a:hlinkClick r:id="rId3"/>
              </a:rPr>
              <a:t>?v=CNFnaF90_Mg</a:t>
            </a:r>
            <a:endParaRPr lang="cs-CZ" sz="2800" dirty="0" smtClean="0"/>
          </a:p>
          <a:p>
            <a:r>
              <a:rPr lang="cs-CZ" sz="2800" dirty="0" smtClean="0">
                <a:hlinkClick r:id="rId4"/>
              </a:rPr>
              <a:t>Uk.č.2:http://www.</a:t>
            </a:r>
            <a:r>
              <a:rPr lang="cs-CZ" sz="2800" dirty="0" err="1" smtClean="0">
                <a:hlinkClick r:id="rId4"/>
              </a:rPr>
              <a:t>youtube.com</a:t>
            </a:r>
            <a:r>
              <a:rPr lang="cs-CZ" sz="2800" dirty="0" smtClean="0">
                <a:hlinkClick r:id="rId4"/>
              </a:rPr>
              <a:t>/</a:t>
            </a:r>
            <a:r>
              <a:rPr lang="cs-CZ" sz="2800" dirty="0" err="1" smtClean="0">
                <a:hlinkClick r:id="rId4"/>
              </a:rPr>
              <a:t>watch</a:t>
            </a:r>
            <a:r>
              <a:rPr lang="cs-CZ" sz="2800" dirty="0" smtClean="0">
                <a:hlinkClick r:id="rId4"/>
              </a:rPr>
              <a:t>?v=fY0G_S6ZrtE</a:t>
            </a:r>
            <a:endParaRPr lang="cs-CZ" sz="2800" dirty="0" smtClean="0"/>
          </a:p>
          <a:p>
            <a:r>
              <a:rPr lang="cs-CZ" sz="2800" dirty="0" smtClean="0">
                <a:hlinkClick r:id="rId5"/>
              </a:rPr>
              <a:t>Uk.č.3:http://www.</a:t>
            </a:r>
            <a:r>
              <a:rPr lang="cs-CZ" sz="2800" dirty="0" err="1" smtClean="0">
                <a:hlinkClick r:id="rId5"/>
              </a:rPr>
              <a:t>youtube.com</a:t>
            </a:r>
            <a:r>
              <a:rPr lang="cs-CZ" sz="2800" dirty="0" smtClean="0">
                <a:hlinkClick r:id="rId5"/>
              </a:rPr>
              <a:t>/</a:t>
            </a:r>
            <a:r>
              <a:rPr lang="cs-CZ" sz="2800" dirty="0" err="1" smtClean="0">
                <a:hlinkClick r:id="rId5"/>
              </a:rPr>
              <a:t>watch</a:t>
            </a:r>
            <a:r>
              <a:rPr lang="cs-CZ" sz="2800" dirty="0" smtClean="0">
                <a:hlinkClick r:id="rId5"/>
              </a:rPr>
              <a:t>?v=X6xpEwmxhkg&amp;feature=</a:t>
            </a:r>
            <a:r>
              <a:rPr lang="cs-CZ" sz="2800" dirty="0" err="1" smtClean="0">
                <a:hlinkClick r:id="rId5"/>
              </a:rPr>
              <a:t>related</a:t>
            </a:r>
            <a:endParaRPr lang="cs-CZ" sz="2800" dirty="0" smtClean="0"/>
          </a:p>
          <a:p>
            <a:r>
              <a:rPr lang="cs-CZ" sz="2800" dirty="0" smtClean="0">
                <a:hlinkClick r:id="rId6"/>
              </a:rPr>
              <a:t>Uk.č.4:http://www.</a:t>
            </a:r>
            <a:r>
              <a:rPr lang="cs-CZ" sz="2800" dirty="0" err="1" smtClean="0">
                <a:hlinkClick r:id="rId6"/>
              </a:rPr>
              <a:t>youtube.com</a:t>
            </a:r>
            <a:r>
              <a:rPr lang="cs-CZ" sz="2800" dirty="0" smtClean="0">
                <a:hlinkClick r:id="rId6"/>
              </a:rPr>
              <a:t>/</a:t>
            </a:r>
            <a:r>
              <a:rPr lang="cs-CZ" sz="2800" dirty="0" err="1" smtClean="0">
                <a:hlinkClick r:id="rId6"/>
              </a:rPr>
              <a:t>watch</a:t>
            </a:r>
            <a:r>
              <a:rPr lang="cs-CZ" sz="2800" dirty="0" smtClean="0">
                <a:hlinkClick r:id="rId6"/>
              </a:rPr>
              <a:t>?v=eh9WayN7R-s</a:t>
            </a:r>
            <a:endParaRPr lang="cs-CZ" sz="2800" dirty="0" smtClean="0"/>
          </a:p>
          <a:p>
            <a:r>
              <a:rPr lang="cs-CZ" sz="2800" dirty="0" smtClean="0">
                <a:hlinkClick r:id="rId7"/>
              </a:rPr>
              <a:t>Uk.č.5:http://www.</a:t>
            </a:r>
            <a:r>
              <a:rPr lang="cs-CZ" sz="2800" dirty="0" err="1" smtClean="0">
                <a:hlinkClick r:id="rId7"/>
              </a:rPr>
              <a:t>youtube.com</a:t>
            </a:r>
            <a:r>
              <a:rPr lang="cs-CZ" sz="2800" dirty="0" smtClean="0">
                <a:hlinkClick r:id="rId7"/>
              </a:rPr>
              <a:t>/</a:t>
            </a:r>
            <a:r>
              <a:rPr lang="cs-CZ" sz="2800" dirty="0" err="1" smtClean="0">
                <a:hlinkClick r:id="rId7"/>
              </a:rPr>
              <a:t>watch</a:t>
            </a:r>
            <a:r>
              <a:rPr lang="cs-CZ" sz="2800" dirty="0" smtClean="0">
                <a:hlinkClick r:id="rId7"/>
              </a:rPr>
              <a:t>?v=SP5EfwBWgg0&amp;feature=</a:t>
            </a:r>
            <a:r>
              <a:rPr lang="cs-CZ" sz="2800" dirty="0" err="1" smtClean="0">
                <a:hlinkClick r:id="rId7"/>
              </a:rPr>
              <a:t>fvwrel</a:t>
            </a:r>
            <a:endParaRPr lang="cs-CZ" sz="2800" dirty="0" smtClean="0"/>
          </a:p>
          <a:p>
            <a:pPr>
              <a:buNone/>
            </a:pPr>
            <a:endParaRPr lang="cs-CZ" sz="2800" dirty="0" smtClean="0"/>
          </a:p>
          <a:p>
            <a:endParaRPr lang="cs-CZ" sz="2800" dirty="0" smtClean="0"/>
          </a:p>
          <a:p>
            <a:endParaRPr lang="cs-CZ" sz="2800" dirty="0" smtClean="0"/>
          </a:p>
          <a:p>
            <a:endParaRPr lang="cs-CZ" sz="2800" dirty="0" smtClean="0"/>
          </a:p>
          <a:p>
            <a:endParaRPr lang="cs-CZ" sz="2800" dirty="0" smtClean="0"/>
          </a:p>
          <a:p>
            <a:endParaRPr lang="cs-CZ" sz="2800" dirty="0"/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0"/>
            <a:ext cx="925252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EU Peníze školám	                                                         			Inovace ve vzdělávání na naší škole ZŠ Studánka</a:t>
            </a: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6596390"/>
            <a:ext cx="9144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Garamond" pitchFamily="18" charset="0"/>
                <a:ea typeface="Calibri" pitchFamily="34" charset="0"/>
                <a:cs typeface="Arial" pitchFamily="34" charset="0"/>
              </a:rPr>
              <a:t>Autorem materiálu a všech jeho částí, není-li uvedeno jinak, je Mgr. Ilona Jílková</a:t>
            </a: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 bwMode="auto">
        <a:noFill/>
        <a:ln w="9525">
          <a:noFill/>
          <a:miter lim="800000"/>
          <a:headEnd/>
          <a:tailEnd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100" b="0" i="0" u="none" strike="noStrike" cap="none" normalizeH="0" baseline="0" dirty="0" smtClean="0">
            <a:ln>
              <a:noFill/>
            </a:ln>
            <a:solidFill>
              <a:srgbClr val="808080"/>
            </a:solidFill>
            <a:effectLst/>
            <a:latin typeface="Garamond" pitchFamily="18" charset="0"/>
            <a:ea typeface="Calibri" pitchFamily="34" charset="0"/>
            <a:cs typeface="Times New Roman" pitchFamily="18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477</TotalTime>
  <Words>473</Words>
  <Application>Microsoft Office PowerPoint</Application>
  <PresentationFormat>Předvádění na obrazovce (4:3)</PresentationFormat>
  <Paragraphs>121</Paragraphs>
  <Slides>10</Slides>
  <Notes>10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Cesta</vt:lpstr>
      <vt:lpstr>Snímek 1</vt:lpstr>
      <vt:lpstr>Spirituály</vt:lpstr>
      <vt:lpstr>Původ</vt:lpstr>
      <vt:lpstr>Typické znaky</vt:lpstr>
      <vt:lpstr>Obsahová náplň</vt:lpstr>
      <vt:lpstr>Interpretace, známí interpreti</vt:lpstr>
      <vt:lpstr>Ověření znalostí</vt:lpstr>
      <vt:lpstr>Ověření znalostí</vt:lpstr>
      <vt:lpstr>ŘešenÍ a zdroje</vt:lpstr>
      <vt:lpstr>ZDROJE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Spirituály</dc:title>
  <dc:creator>Ing. Michal Jílek</dc:creator>
  <cp:lastModifiedBy>Uživatel</cp:lastModifiedBy>
  <cp:revision>36</cp:revision>
  <dcterms:created xsi:type="dcterms:W3CDTF">2012-04-02T09:30:06Z</dcterms:created>
  <dcterms:modified xsi:type="dcterms:W3CDTF">2012-05-09T08:06:04Z</dcterms:modified>
</cp:coreProperties>
</file>