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91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5E7D8-AD1B-4FAB-AD3A-3FFD324C5ADF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0B299-2E5B-4C86-969C-3CF37611B11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2906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EU Peníze školám	                                       Inovace ve vzdělávání na naší škole ZŠ Studánka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EB075B-213E-4F97-B4E3-7C725BE67883}" type="datetime1">
              <a:rPr lang="cs-CZ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25.10.2011</a:t>
            </a:fld>
            <a:endParaRPr lang="cs-CZ" smtClean="0">
              <a:latin typeface="Arial" charset="0"/>
            </a:endParaRP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mtClean="0">
                <a:latin typeface="Arial" charset="0"/>
              </a:rPr>
              <a:t>Autorem materiálu a všech jeho částí, není-li uvedeno jinak, je</a:t>
            </a:r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022F5E-1331-4864-B85E-FCEC8FB1F031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0B299-2E5B-4C86-969C-3CF37611B11F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240CA1-56D7-4225-AB88-9E3785537C08}" type="datetimeFigureOut">
              <a:rPr lang="cs-CZ" smtClean="0"/>
              <a:pPr/>
              <a:t>25.10.2011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445DD62-6FC8-4F2E-A1F4-51FE1519B80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795838"/>
            <a:ext cx="54768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971600" y="1718142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sp>
        <p:nvSpPr>
          <p:cNvPr id="5124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onstantia" pitchFamily="18" charset="0"/>
            </a:endParaRPr>
          </a:p>
        </p:txBody>
      </p:sp>
      <p:sp>
        <p:nvSpPr>
          <p:cNvPr id="5125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cs-CZ">
              <a:latin typeface="Constantia" pitchFamily="18" charset="0"/>
            </a:endParaRPr>
          </a:p>
        </p:txBody>
      </p:sp>
      <p:pic>
        <p:nvPicPr>
          <p:cNvPr id="5126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64"/>
          <p:cNvSpPr>
            <a:spLocks noChangeArrowheads="1"/>
          </p:cNvSpPr>
          <p:nvPr/>
        </p:nvSpPr>
        <p:spPr bwMode="auto">
          <a:xfrm>
            <a:off x="611188" y="1122363"/>
            <a:ext cx="69135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onstantia" pitchFamily="18" charset="0"/>
              </a:rPr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5" name="Rectangle 116"/>
          <p:cNvSpPr>
            <a:spLocks noChangeArrowheads="1"/>
          </p:cNvSpPr>
          <p:nvPr/>
        </p:nvSpPr>
        <p:spPr bwMode="auto">
          <a:xfrm>
            <a:off x="395288" y="2759075"/>
            <a:ext cx="84978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200" b="1" dirty="0"/>
              <a:t>SADA č. </a:t>
            </a:r>
            <a:r>
              <a:rPr lang="cs-CZ" sz="1200" b="1" dirty="0" smtClean="0"/>
              <a:t>VI</a:t>
            </a:r>
            <a:endParaRPr lang="cs-CZ" sz="1200" b="1" dirty="0"/>
          </a:p>
          <a:p>
            <a:pPr algn="ctr"/>
            <a:r>
              <a:rPr lang="cs-CZ" sz="1200" b="1" dirty="0"/>
              <a:t>Identifikátor: </a:t>
            </a:r>
            <a:r>
              <a:rPr lang="cs-CZ" sz="1200" b="1" dirty="0" smtClean="0"/>
              <a:t>VY_32_INOVACE_SADA VI_</a:t>
            </a:r>
            <a:r>
              <a:rPr lang="cs-CZ" sz="1200" b="1" dirty="0" err="1" smtClean="0"/>
              <a:t>Př</a:t>
            </a:r>
            <a:r>
              <a:rPr lang="cs-CZ" sz="1200" b="1" dirty="0" smtClean="0"/>
              <a:t>, DUM </a:t>
            </a:r>
            <a:r>
              <a:rPr lang="cs-CZ" sz="1200" b="1" dirty="0" smtClean="0"/>
              <a:t>10</a:t>
            </a:r>
            <a:endParaRPr lang="cs-CZ" sz="1200" b="1" dirty="0"/>
          </a:p>
          <a:p>
            <a:pPr algn="ctr"/>
            <a:r>
              <a:rPr lang="cs-CZ" sz="1200" b="1" dirty="0"/>
              <a:t>Vzdělávací oblast: Člověk a příroda</a:t>
            </a:r>
          </a:p>
          <a:p>
            <a:pPr algn="ctr"/>
            <a:r>
              <a:rPr lang="cs-CZ" sz="1200" b="1" dirty="0"/>
              <a:t>Vzdělávací obor: Přírodopis</a:t>
            </a:r>
          </a:p>
          <a:p>
            <a:pPr algn="ctr"/>
            <a:endParaRPr lang="cs-CZ" dirty="0">
              <a:latin typeface="Constantia" pitchFamily="18" charset="0"/>
            </a:endParaRPr>
          </a:p>
          <a:p>
            <a:r>
              <a:rPr lang="cs-CZ" sz="1200" b="1" dirty="0"/>
              <a:t>Název:  </a:t>
            </a:r>
            <a:r>
              <a:rPr lang="cs-CZ" sz="1200" b="1" dirty="0" smtClean="0"/>
              <a:t>Nadřád: </a:t>
            </a:r>
            <a:r>
              <a:rPr lang="cs-CZ" sz="1200" b="1" dirty="0" err="1" smtClean="0"/>
              <a:t>Placentálové</a:t>
            </a:r>
            <a:r>
              <a:rPr lang="cs-CZ" sz="1200" b="1" dirty="0" smtClean="0"/>
              <a:t> III.</a:t>
            </a:r>
            <a:endParaRPr lang="cs-CZ" sz="1200" dirty="0"/>
          </a:p>
          <a:p>
            <a:r>
              <a:rPr lang="cs-CZ" sz="1200" b="1" dirty="0"/>
              <a:t>Autor</a:t>
            </a:r>
            <a:r>
              <a:rPr lang="cs-CZ" sz="1200" b="1" dirty="0" smtClean="0"/>
              <a:t>:  Ing. Andrea </a:t>
            </a:r>
            <a:r>
              <a:rPr lang="cs-CZ" sz="1200" b="1" dirty="0" err="1" smtClean="0"/>
              <a:t>Hojková</a:t>
            </a:r>
            <a:endParaRPr lang="cs-CZ" sz="1200" dirty="0"/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  <a:p>
            <a:endParaRPr lang="cs-CZ" b="1" dirty="0">
              <a:latin typeface="Constantia" pitchFamily="18" charset="0"/>
            </a:endParaRPr>
          </a:p>
        </p:txBody>
      </p:sp>
      <p:sp>
        <p:nvSpPr>
          <p:cNvPr id="5146" name="Obdélník 11"/>
          <p:cNvSpPr>
            <a:spLocks noChangeArrowheads="1"/>
          </p:cNvSpPr>
          <p:nvPr/>
        </p:nvSpPr>
        <p:spPr bwMode="auto">
          <a:xfrm>
            <a:off x="2714625" y="6396038"/>
            <a:ext cx="3500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200" dirty="0"/>
              <a:t>Autorem materiálu a všech jeho částí, není-li uvedeno jinak, je </a:t>
            </a:r>
            <a:r>
              <a:rPr lang="cs-CZ" sz="1200" dirty="0" smtClean="0"/>
              <a:t>Ing. Andrea </a:t>
            </a:r>
            <a:r>
              <a:rPr lang="cs-CZ" sz="1200" dirty="0" err="1" smtClean="0"/>
              <a:t>Hojková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51551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VELRYBA  GRÓNSKÁ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SEVERNÍ MOŘE, 15 – 21 m</a:t>
            </a:r>
            <a:endParaRPr lang="cs-CZ" dirty="0"/>
          </a:p>
        </p:txBody>
      </p:sp>
      <p:pic>
        <p:nvPicPr>
          <p:cNvPr id="3076" name="Picture 4" descr="C:\Users\ucitel\AppData\Local\Microsoft\Windows\Temporary Internet Files\Content.IE5\S7687CZ2\MP90042299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3121"/>
            <a:ext cx="4896544" cy="368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30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OZUBENÍ KYTOVCI MAJÍ OZUBENÉ ČELISTI A ŽIVÍ SE DRAVĚ</a:t>
            </a:r>
          </a:p>
          <a:p>
            <a:r>
              <a:rPr lang="cs-CZ" dirty="0" smtClean="0"/>
              <a:t>VORVAŇ TUPONOSÝ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- 20 – 25 m, 50 t, 20 km/h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POD VODOU 80 MINUT DO 1000 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HLAVONOŽCI</a:t>
            </a:r>
            <a:endParaRPr lang="cs-CZ" dirty="0"/>
          </a:p>
        </p:txBody>
      </p:sp>
      <p:pic>
        <p:nvPicPr>
          <p:cNvPr id="4098" name="Picture 2" descr="C:\Users\ucitel\AppData\Local\Microsoft\Windows\Temporary Internet Files\Content.IE5\DE4CGPLA\MC90043431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9120"/>
            <a:ext cx="2783954" cy="15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8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DELFÍN OBECNÝ,  SKÁKAVÝ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- 3 m, 200 kg, RYBY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HLASOVÉ PROJEVY - DOROZUMÍVÁNÍ</a:t>
            </a:r>
            <a:endParaRPr lang="cs-CZ" dirty="0"/>
          </a:p>
        </p:txBody>
      </p:sp>
      <p:pic>
        <p:nvPicPr>
          <p:cNvPr id="5122" name="Picture 2" descr="C:\Users\ucitel\AppData\Local\Microsoft\Windows\Temporary Internet Files\Content.IE5\AM1I8PN9\MP9004069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06104"/>
            <a:ext cx="4752528" cy="316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8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KOSATKA DRAVÁ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MEZINÁRODNÍ DOHODY O LOVU KRITICKY OHROŽENÝCH DRUHŮ</a:t>
            </a:r>
            <a:endParaRPr lang="cs-CZ" dirty="0"/>
          </a:p>
        </p:txBody>
      </p:sp>
      <p:pic>
        <p:nvPicPr>
          <p:cNvPr id="6146" name="Picture 2" descr="C:\Users\ucitel\AppData\Local\Microsoft\Windows\Temporary Internet Files\Content.IE5\AM1I8PN9\MP90026282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97608"/>
            <a:ext cx="3657600" cy="246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8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ŘÁD: CHOBOTNATCI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NEJVĚTŠÍ SUCHOZEMŠTÍ SAVCI – </a:t>
            </a:r>
            <a:r>
              <a:rPr lang="cs-CZ" b="1" dirty="0" smtClean="0"/>
              <a:t>SLONI</a:t>
            </a:r>
            <a:r>
              <a:rPr lang="cs-CZ" dirty="0" smtClean="0"/>
              <a:t> </a:t>
            </a:r>
          </a:p>
          <a:p>
            <a:r>
              <a:rPr lang="cs-CZ" dirty="0" smtClean="0"/>
              <a:t>CHARAKTERISTICKÝ </a:t>
            </a:r>
            <a:r>
              <a:rPr lang="cs-CZ" i="1" dirty="0" smtClean="0"/>
              <a:t>CHOBOT = </a:t>
            </a:r>
            <a:r>
              <a:rPr lang="cs-CZ" dirty="0" smtClean="0"/>
              <a:t>PRODLOUŽENÍ A SRŮST NOSU S HORNÍM PYSKEM  - ČICH, HMAT, POTRAVA</a:t>
            </a:r>
          </a:p>
          <a:p>
            <a:pPr marL="354013" indent="-354013">
              <a:buNone/>
            </a:pPr>
            <a:r>
              <a:rPr lang="cs-CZ" i="1" dirty="0"/>
              <a:t> </a:t>
            </a:r>
            <a:r>
              <a:rPr lang="cs-CZ" i="1" dirty="0" smtClean="0"/>
              <a:t>   KLY = </a:t>
            </a:r>
            <a:r>
              <a:rPr lang="cs-CZ" dirty="0" smtClean="0"/>
              <a:t>PŘEMĚNĚNÉ (PRODLOUŽENÉ) ŘEZÁKY V  HORNÍ ČELISTI</a:t>
            </a:r>
          </a:p>
          <a:p>
            <a:pPr marL="354013" indent="-354013">
              <a:buNone/>
            </a:pPr>
            <a:r>
              <a:rPr lang="cs-CZ" i="1" dirty="0"/>
              <a:t> </a:t>
            </a:r>
            <a:r>
              <a:rPr lang="cs-CZ" i="1" dirty="0" smtClean="0"/>
              <a:t>   SLOUPOVITÉ NOHY – </a:t>
            </a:r>
            <a:r>
              <a:rPr lang="cs-CZ" dirty="0" smtClean="0"/>
              <a:t>NA CHODIDLECH VAZIVOVÝ POLŠTÁŘ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156778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ŽIJÍ VE STÁDECH 20 – 100 JEDINCŮ</a:t>
            </a:r>
          </a:p>
          <a:p>
            <a:r>
              <a:rPr lang="cs-CZ" dirty="0" smtClean="0"/>
              <a:t>BÝLOŽRAVCI</a:t>
            </a:r>
          </a:p>
          <a:p>
            <a:r>
              <a:rPr lang="cs-CZ" dirty="0" smtClean="0"/>
              <a:t>SAMICE RODÍ 1 MLÁDĚ S ŘÍDKOU SRSTÍ, AŽ 90 kg, BŘEZOST 22 MĚSÍCŮ A 6 LET KOJÍ</a:t>
            </a:r>
          </a:p>
          <a:p>
            <a:r>
              <a:rPr lang="cs-CZ" dirty="0" smtClean="0"/>
              <a:t>SLON AFRICKÝ </a:t>
            </a:r>
          </a:p>
          <a:p>
            <a:pPr marL="263525" indent="-263525">
              <a:buNone/>
            </a:pPr>
            <a:r>
              <a:rPr lang="cs-CZ" dirty="0"/>
              <a:t> </a:t>
            </a:r>
            <a:r>
              <a:rPr lang="cs-CZ" dirty="0" smtClean="0"/>
              <a:t>   - VĚTŠÍ, VELKÉ UŠI, STÁDA V REZERVACÍCH</a:t>
            </a:r>
          </a:p>
          <a:p>
            <a:r>
              <a:rPr lang="cs-CZ" dirty="0" smtClean="0"/>
              <a:t>SLON INDICKÝ</a:t>
            </a:r>
          </a:p>
          <a:p>
            <a:pPr marL="354013" indent="0">
              <a:buNone/>
            </a:pPr>
            <a:r>
              <a:rPr lang="cs-CZ" dirty="0" smtClean="0"/>
              <a:t>- MENŠÍ, MALÉ UŠI, V DIVOČINĚ VYHUBEN - </a:t>
            </a:r>
            <a:r>
              <a:rPr lang="cs-CZ" i="1" dirty="0" smtClean="0"/>
              <a:t>DOMESTIKACE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xmlns="" val="41767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ucitel\AppData\Local\Microsoft\Windows\Temporary Internet Files\Content.IE5\AM1I8PN9\MP9004031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21" y="548680"/>
            <a:ext cx="72998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64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POUŽITÁ LITERATURA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VANĚČKOVÁ, I. </a:t>
            </a:r>
            <a:r>
              <a:rPr lang="cs-CZ" sz="1600" dirty="0"/>
              <a:t>a</a:t>
            </a:r>
            <a:r>
              <a:rPr lang="cs-CZ" sz="1600" dirty="0" smtClean="0"/>
              <a:t> kol. </a:t>
            </a:r>
            <a:r>
              <a:rPr lang="cs-CZ" sz="1600" i="1" dirty="0" smtClean="0"/>
              <a:t>Přírodopis 8  učebnice pro základní školy a víceletá gymnázia. </a:t>
            </a:r>
            <a:r>
              <a:rPr lang="cs-CZ" sz="1600" dirty="0" smtClean="0"/>
              <a:t>1. vyd. Plzeň : Nakladatelství Fraus, 2006. </a:t>
            </a:r>
            <a:r>
              <a:rPr lang="cs-CZ" sz="1600" dirty="0"/>
              <a:t> </a:t>
            </a:r>
            <a:r>
              <a:rPr lang="cs-CZ" sz="1600" dirty="0" smtClean="0"/>
              <a:t>ISBN 80-7238-428-7. s. 29 - 31.</a:t>
            </a:r>
          </a:p>
          <a:p>
            <a:r>
              <a:rPr lang="cs-CZ" sz="1600" dirty="0" smtClean="0"/>
              <a:t>Obrázky poskytl Microsoft klipart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197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cs-CZ" sz="1600" b="1" dirty="0" smtClean="0"/>
              <a:t>Název: Nadřád: </a:t>
            </a:r>
            <a:r>
              <a:rPr lang="cs-CZ" sz="1600" b="1" dirty="0" err="1" smtClean="0"/>
              <a:t>Placentálové</a:t>
            </a:r>
            <a:r>
              <a:rPr lang="cs-CZ" sz="1600" b="1" dirty="0" smtClean="0"/>
              <a:t> III.</a:t>
            </a:r>
            <a:endParaRPr lang="cs-CZ" sz="1600" dirty="0" smtClean="0"/>
          </a:p>
          <a:p>
            <a:pPr eaLnBrk="1" hangingPunct="1"/>
            <a:r>
              <a:rPr lang="cs-CZ" sz="1600" b="1" dirty="0" smtClean="0"/>
              <a:t>Autor: Ing. Andrea </a:t>
            </a:r>
            <a:r>
              <a:rPr lang="cs-CZ" sz="1600" b="1" dirty="0" err="1" smtClean="0"/>
              <a:t>Hojková</a:t>
            </a:r>
            <a:r>
              <a:rPr lang="cs-CZ" sz="1600" b="1" dirty="0" smtClean="0"/>
              <a:t> </a:t>
            </a:r>
          </a:p>
          <a:p>
            <a:pPr eaLnBrk="1" hangingPunct="1"/>
            <a:endParaRPr lang="cs-CZ" sz="1600" dirty="0" smtClean="0"/>
          </a:p>
          <a:p>
            <a:pPr eaLnBrk="1" hangingPunct="1"/>
            <a:r>
              <a:rPr lang="cs-CZ" sz="1600" b="1" dirty="0" smtClean="0"/>
              <a:t>Stručná anotace: </a:t>
            </a:r>
          </a:p>
          <a:p>
            <a:pPr eaLnBrk="1" hangingPunct="1"/>
            <a:r>
              <a:rPr lang="cs-CZ" sz="1600" b="1" dirty="0" smtClean="0"/>
              <a:t>Prezentace je určená k výkladu</a:t>
            </a:r>
            <a:r>
              <a:rPr lang="cs-CZ" sz="1600" b="1" dirty="0"/>
              <a:t> </a:t>
            </a:r>
            <a:r>
              <a:rPr lang="cs-CZ" sz="1600" b="1" dirty="0" smtClean="0"/>
              <a:t>učiva.  Vysvětluje žákům</a:t>
            </a:r>
            <a:r>
              <a:rPr lang="cs-CZ" sz="1600" b="1" dirty="0"/>
              <a:t> </a:t>
            </a:r>
            <a:r>
              <a:rPr lang="cs-CZ" sz="1600" b="1" dirty="0" smtClean="0"/>
              <a:t> systematické členění placentálních savců a charakteristiky jednotlivých řádů (ploutvonožci, kytovci, chobotnatci).</a:t>
            </a:r>
          </a:p>
          <a:p>
            <a:pPr marL="0" indent="0" eaLnBrk="1" hangingPunct="1">
              <a:buNone/>
            </a:pPr>
            <a:endParaRPr lang="cs-CZ" sz="1600" b="1" dirty="0" smtClean="0"/>
          </a:p>
          <a:p>
            <a:pPr eaLnBrk="1" hangingPunct="1"/>
            <a:r>
              <a:rPr lang="cs-CZ" sz="1600" b="1" dirty="0" smtClean="0"/>
              <a:t>Metodické zhodnocení: </a:t>
            </a:r>
          </a:p>
          <a:p>
            <a:pPr eaLnBrk="1" hangingPunct="1"/>
            <a:r>
              <a:rPr lang="cs-CZ" sz="1600" b="1" dirty="0" smtClean="0"/>
              <a:t>Prezentace byla </a:t>
            </a:r>
            <a:r>
              <a:rPr lang="cs-CZ" sz="1600" b="1" dirty="0" err="1" smtClean="0"/>
              <a:t>odpilotována</a:t>
            </a:r>
            <a:r>
              <a:rPr lang="cs-CZ" sz="1600" b="1" dirty="0" smtClean="0"/>
              <a:t>  18.10.2011 v 8.A. Časová dotace materiálu je 1 vyučovací hodina  a  je vhodný i pro žáky s SVP. Formu zápisu lze v prezentaci vyznačit změnou řezu písma.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19128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ŘÁD: PLOUTVONOŽCI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PŘÍBUZNÍ ŠELEM</a:t>
            </a:r>
          </a:p>
          <a:p>
            <a:r>
              <a:rPr lang="cs-CZ" dirty="0" smtClean="0"/>
              <a:t>ŽIJÍ NA MOŘSKÉM POBŘEŽÍ – DOKONALE SE PŘIZPŮSOBILI ŽIVOTU VE VODĚ – TORPÉDOVITÝ TVAR TĚLA, NOHY PŘEMĚNĚNY V PLOUTVE, SILNÁ VRSTVA PODKOŽNÍHO TUKU = IZOLACE</a:t>
            </a:r>
          </a:p>
          <a:p>
            <a:r>
              <a:rPr lang="cs-CZ" dirty="0" smtClean="0"/>
              <a:t>OBRATNĚ SE POHYBUJÍ VE VODĚ – POD VODOU VYDRŽÍ 10 – 30 MINUT, POMALU NA SOUŠI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97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JSOU TO VÝHRADNĚ MASOŽRAVCI – LOVÍ RYBY</a:t>
            </a:r>
          </a:p>
          <a:p>
            <a:r>
              <a:rPr lang="cs-CZ" dirty="0" smtClean="0"/>
              <a:t>V DOBĚ ROZMNOŽOVÁNÍ SE SDRUŽUJÍ DO KOLONIÍ</a:t>
            </a:r>
          </a:p>
          <a:p>
            <a:r>
              <a:rPr lang="cs-CZ" dirty="0" smtClean="0"/>
              <a:t>PATŘÍ SEM: MROŽI, TULENI, LACHTANI</a:t>
            </a:r>
            <a:endParaRPr lang="cs-CZ" dirty="0"/>
          </a:p>
        </p:txBody>
      </p:sp>
      <p:pic>
        <p:nvPicPr>
          <p:cNvPr id="9218" name="Picture 2" descr="C:\Users\ucitel\AppData\Local\Microsoft\Windows\Temporary Internet Files\Content.IE5\S7687CZ2\MP90026282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61048"/>
            <a:ext cx="341297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06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MROŽ LEDNÍ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ZAVALITÉ TĚLO</a:t>
            </a:r>
          </a:p>
          <a:p>
            <a:r>
              <a:rPr lang="cs-CZ" dirty="0" smtClean="0"/>
              <a:t>DVA HORNÍ ZUBY PROTAŽENÉ V KLY – PŘI SOUBOJÍCH O SAMICE</a:t>
            </a:r>
          </a:p>
          <a:p>
            <a:r>
              <a:rPr lang="cs-CZ" dirty="0" smtClean="0"/>
              <a:t>MLÁĎATA UMĚJÍ PO NAROZENÍ PLAVAT</a:t>
            </a:r>
            <a:endParaRPr lang="cs-CZ" dirty="0"/>
          </a:p>
        </p:txBody>
      </p:sp>
      <p:pic>
        <p:nvPicPr>
          <p:cNvPr id="1026" name="Picture 2" descr="C:\Users\ucitel\AppData\Local\Microsoft\Windows\Temporary Internet Files\Content.IE5\AM1I8PN9\MC9001113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93113"/>
            <a:ext cx="4453713" cy="285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7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TULEŇ OBECNÝ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NEJLÉPE PŘIZPŮSOBEN ŽIVOTU VE VODĚ – ZADNÍ NOHY SLOUŽÍ K PLAVÁNÍ, PLAZÍ SE PO BŘIŠE, ORIENTUJE SE ZRAKEM I SLUCHEM</a:t>
            </a:r>
          </a:p>
          <a:p>
            <a:r>
              <a:rPr lang="cs-CZ" dirty="0" smtClean="0"/>
              <a:t>ŽIVÍ SE RYBAMI, TUČŇÁKY, HLAVONOŽCI</a:t>
            </a:r>
          </a:p>
        </p:txBody>
      </p:sp>
      <p:pic>
        <p:nvPicPr>
          <p:cNvPr id="2051" name="Picture 3" descr="C:\Users\ucitel\AppData\Local\Microsoft\Windows\Temporary Internet Files\Content.IE5\AM1I8PN9\MP90039928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84532"/>
            <a:ext cx="3888432" cy="259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LACHTAN </a:t>
            </a:r>
            <a:r>
              <a:rPr lang="cs-CZ" dirty="0"/>
              <a:t>J</a:t>
            </a:r>
            <a:r>
              <a:rPr lang="cs-CZ" dirty="0" smtClean="0"/>
              <a:t>IŽNÍ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NEJZNÁMĚJŠÍ PLOUTVONOŽEC</a:t>
            </a:r>
          </a:p>
          <a:p>
            <a:r>
              <a:rPr lang="cs-CZ" dirty="0" smtClean="0"/>
              <a:t>SAMICE RODÍ JEDNO MLÁDĚ, DO 14 DNŮ UMÍ PLAVAT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5011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ŘÁD: KYTOVCI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NEJVĚTŠÍ ŽIVOČICHOVÉ ŽIJÍCÍ NA ZEMI</a:t>
            </a:r>
          </a:p>
          <a:p>
            <a:r>
              <a:rPr lang="cs-CZ" dirty="0" smtClean="0"/>
              <a:t>PŘIZPŮSOBENI ŽIVOTU VE VODĚ – RYBÍ TVAR TĚLA, PŘEDNÍ KONČETINY PŘEMĚNĚNY V PLOUTVE, ZADNÍ ZAKRNĚLÉ, NEMAJÍ SRST, VRSTVA PODKOŽNÍHO TUKU</a:t>
            </a:r>
          </a:p>
          <a:p>
            <a:r>
              <a:rPr lang="cs-CZ" dirty="0" smtClean="0"/>
              <a:t>NADECHUJÍ SE POUZE 4 KRÁT ZA MINUTU PO VYNOŘENÍ Z VODY, VYDECHUJÍ VLHKÝ VZDUCH PŘED PONOŘENÍM (OTVOREM NA HLAVĚ), KTERÝ KONDENZUJE A VZNIKÁ „VODOTRYSK“</a:t>
            </a:r>
          </a:p>
          <a:p>
            <a:r>
              <a:rPr lang="cs-CZ" dirty="0" smtClean="0"/>
              <a:t>SAMICE RODÍ 1 MLÁDĚ, AŽ 7 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152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PATŘÍ SEM: KOSTICOVCI  A OZUBENÍ  KYTOVCI</a:t>
            </a:r>
          </a:p>
          <a:p>
            <a:r>
              <a:rPr lang="cs-CZ" dirty="0" smtClean="0"/>
              <a:t>KOSTICOVCI MAJÍ ROHOVITÉ LIŠTY „KOSTICE“ V ČELISTI, KTERÉ SLOUŽÍ JAKO FILTR PLANKTONU</a:t>
            </a:r>
          </a:p>
          <a:p>
            <a:r>
              <a:rPr lang="cs-CZ" dirty="0" smtClean="0"/>
              <a:t>PLEJTVÁK OBROVSKÝ „MODRÁ VELRYBA“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NEJVĚTŠÍ KYTOVEC (32 m, 190 t)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KRITICKY OHROŽEN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5207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196</TotalTime>
  <Words>647</Words>
  <Application>Microsoft Office PowerPoint</Application>
  <PresentationFormat>Předvádění na obrazovce (4:3)</PresentationFormat>
  <Paragraphs>108</Paragraphs>
  <Slides>17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Snímek 1</vt:lpstr>
      <vt:lpstr>Snímek 2</vt:lpstr>
      <vt:lpstr>ŘÁD: PLOUTVONOŽCI</vt:lpstr>
      <vt:lpstr>Snímek 4</vt:lpstr>
      <vt:lpstr>MROŽ LEDNÍ</vt:lpstr>
      <vt:lpstr>TULEŇ OBECNÝ</vt:lpstr>
      <vt:lpstr>LACHTAN JIŽNÍ</vt:lpstr>
      <vt:lpstr>ŘÁD: KYTOVCI</vt:lpstr>
      <vt:lpstr>Snímek 9</vt:lpstr>
      <vt:lpstr>Snímek 10</vt:lpstr>
      <vt:lpstr>Snímek 11</vt:lpstr>
      <vt:lpstr>Snímek 12</vt:lpstr>
      <vt:lpstr>Snímek 13</vt:lpstr>
      <vt:lpstr>ŘÁD: CHOBOTNATCI</vt:lpstr>
      <vt:lpstr>Snímek 15</vt:lpstr>
      <vt:lpstr>Snímek 16</vt:lpstr>
      <vt:lpstr>POUŽITÁ LITERATURA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NADŘÁD: PLACENTÁLOVÉ ŘÁD: HLODAVCI</dc:title>
  <dc:creator>ucitel</dc:creator>
  <cp:lastModifiedBy>Uživatel</cp:lastModifiedBy>
  <cp:revision>21</cp:revision>
  <dcterms:created xsi:type="dcterms:W3CDTF">2011-10-03T11:26:23Z</dcterms:created>
  <dcterms:modified xsi:type="dcterms:W3CDTF">2011-10-25T10:27:53Z</dcterms:modified>
</cp:coreProperties>
</file>