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29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5E7D8-AD1B-4FAB-AD3A-3FFD324C5AD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0B299-2E5B-4C86-969C-3CF37611B1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2906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B075B-213E-4F97-B4E3-7C725BE67883}" type="datetime1">
              <a:rPr 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2.5.2012</a:t>
            </a:fld>
            <a:endParaRPr lang="cs-CZ" smtClean="0">
              <a:latin typeface="Arial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Autorem materiálu a všech jeho částí, není-li uvedeno jinak, je</a:t>
            </a: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22F5E-1331-4864-B85E-FCEC8FB1F03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240CA1-56D7-4225-AB88-9E3785537C08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795838"/>
            <a:ext cx="54768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971600" y="171814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4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>
              <a:latin typeface="Constantia" pitchFamily="18" charset="0"/>
            </a:endParaRPr>
          </a:p>
        </p:txBody>
      </p:sp>
      <p:sp>
        <p:nvSpPr>
          <p:cNvPr id="5125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pic>
        <p:nvPicPr>
          <p:cNvPr id="5126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>
                <a:latin typeface="Constantia" pitchFamily="18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5" name="Rectangle 116"/>
          <p:cNvSpPr>
            <a:spLocks noChangeArrowheads="1"/>
          </p:cNvSpPr>
          <p:nvPr/>
        </p:nvSpPr>
        <p:spPr bwMode="auto">
          <a:xfrm>
            <a:off x="395288" y="2759075"/>
            <a:ext cx="84978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/>
              <a:t>SADA </a:t>
            </a:r>
            <a:r>
              <a:rPr lang="cs-CZ" sz="1200" b="1" dirty="0" smtClean="0"/>
              <a:t>č. XI</a:t>
            </a:r>
            <a:endParaRPr lang="cs-CZ" sz="1200" b="1" dirty="0"/>
          </a:p>
          <a:p>
            <a:pPr algn="ctr"/>
            <a:r>
              <a:rPr lang="cs-CZ" sz="1200" b="1" dirty="0"/>
              <a:t>Identifikátor: </a:t>
            </a:r>
            <a:r>
              <a:rPr lang="cs-CZ" sz="1200" b="1" dirty="0" smtClean="0"/>
              <a:t>VY_32_INOVACE_Sada  XI _ </a:t>
            </a:r>
            <a:r>
              <a:rPr lang="cs-CZ" sz="1200" b="1" dirty="0" err="1" smtClean="0"/>
              <a:t>Př</a:t>
            </a:r>
            <a:r>
              <a:rPr lang="cs-CZ" sz="1200" b="1" dirty="0" smtClean="0"/>
              <a:t> </a:t>
            </a:r>
            <a:r>
              <a:rPr lang="cs-CZ" sz="1200" b="1" dirty="0" smtClean="0"/>
              <a:t>, DUM č.1</a:t>
            </a:r>
            <a:endParaRPr lang="cs-CZ" sz="1200" b="1" dirty="0"/>
          </a:p>
          <a:p>
            <a:pPr algn="ctr"/>
            <a:r>
              <a:rPr lang="cs-CZ" sz="1200" b="1" dirty="0"/>
              <a:t>Vzdělávací oblast: Člověk a příroda</a:t>
            </a:r>
          </a:p>
          <a:p>
            <a:pPr algn="ctr"/>
            <a:r>
              <a:rPr lang="cs-CZ" sz="1200" b="1" dirty="0"/>
              <a:t>Vzdělávací obor: Přírodopis</a:t>
            </a:r>
          </a:p>
          <a:p>
            <a:pPr algn="ctr"/>
            <a:endParaRPr lang="cs-CZ" dirty="0">
              <a:latin typeface="Constantia" pitchFamily="18" charset="0"/>
            </a:endParaRPr>
          </a:p>
          <a:p>
            <a:r>
              <a:rPr lang="cs-CZ" sz="1200" b="1" dirty="0"/>
              <a:t>Název:  </a:t>
            </a:r>
            <a:r>
              <a:rPr lang="cs-CZ" sz="1200" b="1" dirty="0" smtClean="0"/>
              <a:t>Řád: Sudokopytníci</a:t>
            </a:r>
            <a:endParaRPr lang="cs-CZ" sz="1200" dirty="0"/>
          </a:p>
          <a:p>
            <a:r>
              <a:rPr lang="cs-CZ" sz="1200" b="1" dirty="0"/>
              <a:t>Autor</a:t>
            </a:r>
            <a:r>
              <a:rPr lang="cs-CZ" sz="1200" b="1" dirty="0" smtClean="0"/>
              <a:t>:  Ing. Andrea </a:t>
            </a:r>
            <a:r>
              <a:rPr lang="cs-CZ" sz="1200" b="1" dirty="0" err="1" smtClean="0"/>
              <a:t>Hojková</a:t>
            </a:r>
            <a:endParaRPr lang="cs-CZ" sz="1200" dirty="0"/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</p:txBody>
      </p:sp>
      <p:sp>
        <p:nvSpPr>
          <p:cNvPr id="5146" name="Obdélník 11"/>
          <p:cNvSpPr>
            <a:spLocks noChangeArrowheads="1"/>
          </p:cNvSpPr>
          <p:nvPr/>
        </p:nvSpPr>
        <p:spPr bwMode="auto">
          <a:xfrm>
            <a:off x="2714625" y="6396038"/>
            <a:ext cx="350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200" dirty="0"/>
              <a:t>Autorem materiálu a všech jeho částí, není-li uvedeno jinak, je </a:t>
            </a:r>
            <a:r>
              <a:rPr lang="cs-CZ" sz="1200" dirty="0" smtClean="0"/>
              <a:t>Ing. Andrea </a:t>
            </a:r>
            <a:r>
              <a:rPr lang="cs-CZ" sz="1200" dirty="0" err="1" smtClean="0"/>
              <a:t>Hojková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51551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JELEN EVROPSKÝ</a:t>
            </a:r>
          </a:p>
          <a:p>
            <a:r>
              <a:rPr lang="cs-CZ" dirty="0" smtClean="0"/>
              <a:t>SRNEC OBECNÝ</a:t>
            </a:r>
          </a:p>
          <a:p>
            <a:r>
              <a:rPr lang="cs-CZ" dirty="0" smtClean="0"/>
              <a:t>DANĚK SKVRNITÝ – U NÁS UMĚLE VYSAZEN</a:t>
            </a:r>
          </a:p>
          <a:p>
            <a:r>
              <a:rPr lang="cs-CZ" dirty="0" smtClean="0"/>
              <a:t>ŽIRAFA - AFRIKA</a:t>
            </a:r>
          </a:p>
          <a:p>
            <a:r>
              <a:rPr lang="cs-CZ" dirty="0" smtClean="0"/>
              <a:t>SOB POLÁRNÍ – PAROHY SAMEC I SAMICE</a:t>
            </a:r>
            <a:endParaRPr lang="cs-CZ" dirty="0"/>
          </a:p>
        </p:txBody>
      </p:sp>
      <p:pic>
        <p:nvPicPr>
          <p:cNvPr id="4099" name="Picture 3" descr="C:\Users\ucitel\AppData\Local\Microsoft\Windows\Temporary Internet Files\Content.IE5\K0O7W0UI\MC9002906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561662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1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685156"/>
            <a:ext cx="8153400" cy="4495800"/>
          </a:xfrm>
        </p:spPr>
        <p:txBody>
          <a:bodyPr/>
          <a:lstStyle/>
          <a:p>
            <a:r>
              <a:rPr lang="cs-CZ" dirty="0" smtClean="0"/>
              <a:t>TUR DOMÁCÍ Z PRATURA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SAMEC = BÝK, VYKASTROVANÝ SAMEC = VŮL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SAMICE = KRÁVA, MLÁDĚ = TELE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SAMICE, KTERÁ JEŠTĚ NEMĚLA TELE  =                                                                    JALOVICE</a:t>
            </a:r>
            <a:endParaRPr lang="cs-CZ" dirty="0"/>
          </a:p>
        </p:txBody>
      </p:sp>
      <p:pic>
        <p:nvPicPr>
          <p:cNvPr id="6146" name="Picture 2" descr="C:\Users\ucitel\AppData\Local\Microsoft\Windows\Temporary Internet Files\Content.IE5\DE4CGPLA\MC900149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4464496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03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ZUBR EVROPSKÝ – V ZOO</a:t>
            </a:r>
          </a:p>
          <a:p>
            <a:r>
              <a:rPr lang="cs-CZ" dirty="0" smtClean="0"/>
              <a:t>LOSI – V J ČECHÁCH Z POLSKA</a:t>
            </a:r>
          </a:p>
          <a:p>
            <a:r>
              <a:rPr lang="cs-CZ" dirty="0" smtClean="0"/>
              <a:t>BIZON AMERICKÝ</a:t>
            </a:r>
          </a:p>
          <a:p>
            <a:r>
              <a:rPr lang="cs-CZ" dirty="0" smtClean="0"/>
              <a:t>MUFLON – U NÁS UMĚLE VYSAZEN</a:t>
            </a:r>
          </a:p>
          <a:p>
            <a:r>
              <a:rPr lang="cs-CZ" dirty="0" smtClean="0"/>
              <a:t>ANTILOPY – LOSÍ, IMPALA, GAZELY</a:t>
            </a:r>
            <a:endParaRPr lang="cs-CZ" dirty="0"/>
          </a:p>
        </p:txBody>
      </p:sp>
      <p:pic>
        <p:nvPicPr>
          <p:cNvPr id="7170" name="Picture 2" descr="C:\Users\ucitel\AppData\Local\Microsoft\Windows\Temporary Internet Files\Content.IE5\AM1I8PN9\MP90018254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59228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citel\AppData\Local\Microsoft\Windows\Temporary Internet Files\Content.IE5\DE4CGPLA\MP9001490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81128"/>
            <a:ext cx="36576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POUŽITÁ LITERATURA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VANĚČKOVÁ, I. </a:t>
            </a:r>
            <a:r>
              <a:rPr lang="cs-CZ" sz="1600" dirty="0"/>
              <a:t>a</a:t>
            </a:r>
            <a:r>
              <a:rPr lang="cs-CZ" sz="1600" dirty="0" smtClean="0"/>
              <a:t> kol. </a:t>
            </a:r>
            <a:r>
              <a:rPr lang="cs-CZ" sz="1600" i="1" dirty="0" smtClean="0"/>
              <a:t>Přírodopis 8 učebnice pro základní školy a víceletá gymnázia. </a:t>
            </a:r>
            <a:r>
              <a:rPr lang="cs-CZ" sz="1600" dirty="0" smtClean="0"/>
              <a:t>1. vyd. Plzeň : Nakladatelství Fraus, 2006. </a:t>
            </a:r>
            <a:r>
              <a:rPr lang="cs-CZ" sz="1600" dirty="0"/>
              <a:t> </a:t>
            </a:r>
            <a:r>
              <a:rPr lang="cs-CZ" sz="1600" dirty="0" smtClean="0"/>
              <a:t>ISBN 80-7238-428-7. s. 26-29.</a:t>
            </a:r>
          </a:p>
          <a:p>
            <a:r>
              <a:rPr lang="cs-CZ" sz="1600" dirty="0" smtClean="0"/>
              <a:t>DOBRORUKA J., L. </a:t>
            </a:r>
            <a:r>
              <a:rPr lang="cs-CZ" sz="1600" dirty="0"/>
              <a:t>a kol. </a:t>
            </a:r>
            <a:r>
              <a:rPr lang="cs-CZ" sz="1600" i="1" dirty="0"/>
              <a:t>Přírodopis </a:t>
            </a:r>
            <a:r>
              <a:rPr lang="cs-CZ" sz="1600" i="1" smtClean="0"/>
              <a:t>III pro </a:t>
            </a:r>
            <a:r>
              <a:rPr lang="cs-CZ" sz="1600" i="1" dirty="0" smtClean="0"/>
              <a:t>8. ročník </a:t>
            </a:r>
            <a:r>
              <a:rPr lang="cs-CZ" sz="1600" i="1" dirty="0"/>
              <a:t>základní školy a </a:t>
            </a:r>
            <a:r>
              <a:rPr lang="cs-CZ" sz="1600" i="1" dirty="0" smtClean="0"/>
              <a:t>nižší ročníky víceletých gymnázií. </a:t>
            </a:r>
            <a:r>
              <a:rPr lang="cs-CZ" sz="1600" dirty="0"/>
              <a:t>1. vyd. </a:t>
            </a:r>
            <a:r>
              <a:rPr lang="cs-CZ" sz="1600" dirty="0" smtClean="0"/>
              <a:t>Praha: </a:t>
            </a:r>
            <a:r>
              <a:rPr lang="cs-CZ" sz="1600" dirty="0"/>
              <a:t>Nakladatelství </a:t>
            </a:r>
            <a:r>
              <a:rPr lang="cs-CZ" sz="1600" dirty="0" err="1" smtClean="0"/>
              <a:t>Scientia</a:t>
            </a:r>
            <a:r>
              <a:rPr lang="cs-CZ" sz="1600" dirty="0" smtClean="0"/>
              <a:t>, 1999.  </a:t>
            </a:r>
            <a:r>
              <a:rPr lang="cs-CZ" sz="1600" dirty="0"/>
              <a:t>ISBN </a:t>
            </a:r>
            <a:r>
              <a:rPr lang="cs-CZ" sz="1600" dirty="0" smtClean="0"/>
              <a:t>80-7183-167-0. </a:t>
            </a:r>
            <a:r>
              <a:rPr lang="cs-CZ" sz="1600" dirty="0"/>
              <a:t>s. </a:t>
            </a:r>
            <a:r>
              <a:rPr lang="cs-CZ" sz="1600" dirty="0" smtClean="0"/>
              <a:t>33-35.</a:t>
            </a:r>
            <a:endParaRPr lang="cs-CZ" sz="1600" dirty="0"/>
          </a:p>
          <a:p>
            <a:r>
              <a:rPr lang="cs-CZ" sz="1600" dirty="0" smtClean="0"/>
              <a:t>Obrázky poskytl Microsoft klipart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319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sz="1600" b="1" dirty="0" smtClean="0"/>
              <a:t>Název: Řád: Sudokopytníci</a:t>
            </a:r>
            <a:endParaRPr lang="cs-CZ" sz="1600" dirty="0" smtClean="0"/>
          </a:p>
          <a:p>
            <a:pPr eaLnBrk="1" hangingPunct="1"/>
            <a:r>
              <a:rPr lang="cs-CZ" sz="1600" b="1" dirty="0" smtClean="0"/>
              <a:t>Autor: Ing. Andrea </a:t>
            </a:r>
            <a:r>
              <a:rPr lang="cs-CZ" sz="1600" b="1" dirty="0" err="1" smtClean="0"/>
              <a:t>Hojková</a:t>
            </a:r>
            <a:r>
              <a:rPr lang="cs-CZ" sz="1600" b="1" dirty="0" smtClean="0"/>
              <a:t> </a:t>
            </a:r>
          </a:p>
          <a:p>
            <a:pPr eaLnBrk="1" hangingPunct="1"/>
            <a:endParaRPr lang="cs-CZ" sz="1600" dirty="0" smtClean="0"/>
          </a:p>
          <a:p>
            <a:pPr eaLnBrk="1" hangingPunct="1"/>
            <a:r>
              <a:rPr lang="cs-CZ" sz="1600" b="1" dirty="0" smtClean="0"/>
              <a:t>Stručná anotace: </a:t>
            </a:r>
          </a:p>
          <a:p>
            <a:pPr eaLnBrk="1" hangingPunct="1"/>
            <a:r>
              <a:rPr lang="cs-CZ" sz="1600" b="1" dirty="0" smtClean="0"/>
              <a:t>Prezentace je určená k výkladu</a:t>
            </a:r>
            <a:r>
              <a:rPr lang="cs-CZ" sz="1600" b="1" dirty="0"/>
              <a:t> </a:t>
            </a:r>
            <a:r>
              <a:rPr lang="cs-CZ" sz="1600" b="1" dirty="0" smtClean="0"/>
              <a:t>učiva.  Vysvětluje žákům</a:t>
            </a:r>
            <a:r>
              <a:rPr lang="cs-CZ" sz="1600" b="1" dirty="0"/>
              <a:t> </a:t>
            </a:r>
            <a:r>
              <a:rPr lang="cs-CZ" sz="1600" b="1" dirty="0" smtClean="0"/>
              <a:t> systematické členění placentálních savců a charakteristiku řádu sudokopytníků.</a:t>
            </a:r>
          </a:p>
          <a:p>
            <a:pPr marL="0" indent="0" eaLnBrk="1" hangingPunct="1">
              <a:buNone/>
            </a:pPr>
            <a:endParaRPr lang="cs-CZ" sz="1600" b="1" dirty="0" smtClean="0"/>
          </a:p>
          <a:p>
            <a:pPr eaLnBrk="1" hangingPunct="1"/>
            <a:r>
              <a:rPr lang="cs-CZ" sz="1600" b="1" dirty="0" smtClean="0"/>
              <a:t>Metodické zhodnocení: </a:t>
            </a:r>
          </a:p>
          <a:p>
            <a:pPr eaLnBrk="1" hangingPunct="1"/>
            <a:r>
              <a:rPr lang="cs-CZ" sz="1600" b="1" dirty="0" smtClean="0"/>
              <a:t>Prezentace byla </a:t>
            </a:r>
            <a:r>
              <a:rPr lang="cs-CZ" sz="1600" b="1" dirty="0" err="1" smtClean="0"/>
              <a:t>odpilotována</a:t>
            </a:r>
            <a:r>
              <a:rPr lang="cs-CZ" sz="1600" b="1" dirty="0" smtClean="0"/>
              <a:t>  15.11.2011 v 8.A. Časová dotace materiálu je 1 vyučovací hodina  a  je vhodný i pro žáky s SVP. Formu zápisu lze v prezentaci vyznačit změnou řezu písma.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19128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ŘÁD: SUDOKOPYTNÍCI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7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OSA KONČETIN PROCHÁZÍ </a:t>
            </a:r>
            <a:r>
              <a:rPr lang="cs-CZ" b="1" i="1" dirty="0" smtClean="0"/>
              <a:t>3. A 4. PRSTEM </a:t>
            </a:r>
            <a:r>
              <a:rPr lang="cs-CZ" dirty="0" smtClean="0"/>
              <a:t>A VÁHU TĚLA NESOU TEDY NA </a:t>
            </a:r>
            <a:r>
              <a:rPr lang="cs-CZ" b="1" dirty="0" smtClean="0"/>
              <a:t>DVOU</a:t>
            </a:r>
            <a:r>
              <a:rPr lang="cs-CZ" dirty="0" smtClean="0"/>
              <a:t> </a:t>
            </a:r>
            <a:r>
              <a:rPr lang="cs-CZ" b="1" dirty="0" smtClean="0"/>
              <a:t>PRSTECH  </a:t>
            </a:r>
            <a:r>
              <a:rPr lang="cs-CZ" dirty="0" smtClean="0"/>
              <a:t>ZAKONČENÝCH </a:t>
            </a:r>
            <a:r>
              <a:rPr lang="cs-CZ" b="1" i="1" dirty="0" smtClean="0"/>
              <a:t>ROHOVITÝMI KOPÝTKY </a:t>
            </a:r>
          </a:p>
          <a:p>
            <a:r>
              <a:rPr lang="cs-CZ" dirty="0" smtClean="0"/>
              <a:t>VĚTŠINOU BÝLOŽRAVCI</a:t>
            </a:r>
          </a:p>
          <a:p>
            <a:r>
              <a:rPr lang="cs-CZ" dirty="0" smtClean="0"/>
              <a:t>PATŘÍ SEM: NEPŘEŽVÝKAVCI  A PŘEŽVÝKAVCI</a:t>
            </a:r>
            <a:endParaRPr lang="cs-CZ" dirty="0"/>
          </a:p>
        </p:txBody>
      </p:sp>
      <p:pic>
        <p:nvPicPr>
          <p:cNvPr id="8194" name="Picture 2" descr="C:\Users\ucitel\AppData\Local\Microsoft\Windows\Temporary Internet Files\Content.IE5\K0O7W0UI\MC900142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077072"/>
            <a:ext cx="331236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citel\AppData\Local\Microsoft\Windows\Temporary Internet Files\Content.IE5\S7687CZ2\MC9003353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3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NEPŘEŽVÝKAVÍ SUDOKOPYTNÍCI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MAJÍ </a:t>
            </a:r>
            <a:r>
              <a:rPr lang="cs-CZ" b="1" i="1" dirty="0" smtClean="0"/>
              <a:t>JEDNODUCHÝ ŽALUDEK</a:t>
            </a:r>
            <a:endParaRPr lang="cs-CZ" i="1" dirty="0" smtClean="0"/>
          </a:p>
          <a:p>
            <a:r>
              <a:rPr lang="cs-CZ" dirty="0" smtClean="0"/>
              <a:t>ÚPLNÝ CHRUP S MOHUTNÝMI ŠPIČÁKY  = KLY</a:t>
            </a:r>
          </a:p>
          <a:p>
            <a:r>
              <a:rPr lang="cs-CZ" dirty="0" smtClean="0"/>
              <a:t>PRASE DIVOKÉ – PŘEDKEM PRASETE DOMÁCÍHO, VŠEŽRAVEC, NOČNÍ ŽIVOČICH, VYHLEDÁVÁ POTRAVU ČICHEM – PROTÁHLÝ RYPÁK, V NAŠICH LESÍCH HOJNĚ</a:t>
            </a:r>
          </a:p>
          <a:p>
            <a:r>
              <a:rPr lang="cs-CZ" dirty="0" smtClean="0"/>
              <a:t>PRASE DOMÁCÍ – DOMÁCÍ VYUŽITÍ</a:t>
            </a:r>
            <a:endParaRPr lang="cs-CZ" dirty="0"/>
          </a:p>
        </p:txBody>
      </p:sp>
      <p:pic>
        <p:nvPicPr>
          <p:cNvPr id="1028" name="Picture 4" descr="C:\Users\ucitel\AppData\Local\Microsoft\Windows\Temporary Internet Files\Content.IE5\AM1I8PN9\MC9003324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1826971" cy="11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citel\AppData\Local\Microsoft\Windows\Temporary Internet Files\Content.IE5\S7687CZ2\MC9002506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966" y="5085184"/>
            <a:ext cx="187406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citel\AppData\Local\Microsoft\Windows\Temporary Internet Files\Content.IE5\DE4CGPLA\MP9004317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5184"/>
            <a:ext cx="2304256" cy="137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729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HROCH OBOJŽIVELNÝ – AFRIKA, VĚTŠINU ŽIVOTA VE VODĚ – PRSTY S PLOVACÍMI BLÁNAMI, UZAVÍRATELNÉ NOSNÍ OTVORY A UŠNÍ BOLTCE , V NOCI VYLÉZÁ  Z VODY A POŽÍRÁ ROSTLINY</a:t>
            </a:r>
            <a:endParaRPr lang="cs-CZ" dirty="0"/>
          </a:p>
        </p:txBody>
      </p:sp>
      <p:pic>
        <p:nvPicPr>
          <p:cNvPr id="2050" name="Picture 2" descr="C:\Users\ucitel\AppData\Local\Microsoft\Windows\Temporary Internet Files\Content.IE5\DE4CGPLA\MP9004067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7056784" cy="275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12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VELBLOUDI A LAMY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VELBLOUD JEDNOHRBÝ – ASIE, AFRIKA</a:t>
            </a:r>
          </a:p>
          <a:p>
            <a:r>
              <a:rPr lang="cs-CZ" dirty="0" smtClean="0"/>
              <a:t>VELBLOUD DVOUHRBÝ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– </a:t>
            </a:r>
            <a:r>
              <a:rPr lang="cs-CZ" b="1" i="1" dirty="0" smtClean="0"/>
              <a:t>TUKOVÉ HRBY</a:t>
            </a:r>
          </a:p>
          <a:p>
            <a:pPr marL="0" indent="0">
              <a:buNone/>
            </a:pPr>
            <a:r>
              <a:rPr lang="cs-CZ" b="1" i="1" dirty="0"/>
              <a:t> </a:t>
            </a:r>
            <a:r>
              <a:rPr lang="cs-CZ" b="1" i="1" dirty="0" smtClean="0"/>
              <a:t>   - </a:t>
            </a:r>
            <a:r>
              <a:rPr lang="cs-CZ" dirty="0" smtClean="0"/>
              <a:t>DOMÁCÍ, JÍZDNÍ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ZVÍŘE </a:t>
            </a:r>
          </a:p>
          <a:p>
            <a:r>
              <a:rPr lang="cs-CZ" dirty="0" smtClean="0"/>
              <a:t>SOUMAR</a:t>
            </a:r>
          </a:p>
          <a:p>
            <a:r>
              <a:rPr lang="cs-CZ" dirty="0" smtClean="0"/>
              <a:t>LAMA – J AMERIKA, </a:t>
            </a:r>
          </a:p>
          <a:p>
            <a:pPr marL="0" indent="0">
              <a:buNone/>
            </a:pPr>
            <a:r>
              <a:rPr lang="cs-CZ" dirty="0" smtClean="0"/>
              <a:t>    BEZ HRBŮ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</a:p>
          <a:p>
            <a:endParaRPr lang="cs-CZ" dirty="0"/>
          </a:p>
        </p:txBody>
      </p:sp>
      <p:pic>
        <p:nvPicPr>
          <p:cNvPr id="3075" name="Picture 3" descr="C:\Users\ucitel\AppData\Local\Microsoft\Windows\Temporary Internet Files\Content.IE5\DE4CGPLA\MP9001799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79704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citel\AppData\Local\Microsoft\Windows\Temporary Internet Files\Content.IE5\K0O7W0UI\MP90017876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25144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36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PŘEŽVÝKAVÍ SUDOKOPYTNÍCI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MAJÍ </a:t>
            </a:r>
            <a:r>
              <a:rPr lang="cs-CZ" b="1" dirty="0" smtClean="0"/>
              <a:t>SLOŽENÝ ŽALUDEK ZE 4 ČÁSTÍ</a:t>
            </a:r>
          </a:p>
          <a:p>
            <a:r>
              <a:rPr lang="cs-CZ" dirty="0" smtClean="0"/>
              <a:t>3 PŘEDŽALUDKY </a:t>
            </a:r>
            <a:r>
              <a:rPr lang="cs-CZ" b="1" dirty="0" smtClean="0"/>
              <a:t>– </a:t>
            </a:r>
            <a:r>
              <a:rPr lang="cs-CZ" b="1" i="1" dirty="0" smtClean="0"/>
              <a:t>BACHOR, ČEPEC, KNIHA</a:t>
            </a:r>
          </a:p>
          <a:p>
            <a:r>
              <a:rPr lang="cs-CZ" dirty="0" smtClean="0"/>
              <a:t>VLASTNÍ ŽALUDEK </a:t>
            </a:r>
            <a:r>
              <a:rPr lang="cs-CZ" b="1" dirty="0" smtClean="0"/>
              <a:t>– </a:t>
            </a:r>
            <a:r>
              <a:rPr lang="cs-CZ" b="1" i="1" dirty="0" smtClean="0"/>
              <a:t>SLÉZ</a:t>
            </a:r>
          </a:p>
          <a:p>
            <a:r>
              <a:rPr lang="cs-CZ" dirty="0" smtClean="0"/>
              <a:t>MAJÍ</a:t>
            </a:r>
            <a:r>
              <a:rPr lang="cs-CZ" b="1" i="1" dirty="0" smtClean="0"/>
              <a:t> PAROHY </a:t>
            </a:r>
            <a:r>
              <a:rPr lang="cs-CZ" dirty="0" smtClean="0"/>
              <a:t>A </a:t>
            </a:r>
            <a:r>
              <a:rPr lang="cs-CZ" b="1" i="1" dirty="0" smtClean="0"/>
              <a:t>ROHY</a:t>
            </a:r>
          </a:p>
          <a:p>
            <a:r>
              <a:rPr lang="cs-CZ" b="1" i="1" dirty="0" smtClean="0"/>
              <a:t>PAROHY = </a:t>
            </a:r>
            <a:r>
              <a:rPr lang="cs-CZ" dirty="0" smtClean="0"/>
              <a:t>KOSTĚNÝ ÚTVAR KRYTÝ PROKRVENOU KŮŽÍ „LÝČÍM“, PRAVIDELNĚ SCHAZOVÁNY, DORŮSTAJÍ, VĚTŠINOU POUZE SAMCI  (JELEN, SRNEC, DANĚK, SOB, LOS,…)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332716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i="1" dirty="0" smtClean="0"/>
              <a:t>ROHY</a:t>
            </a:r>
            <a:r>
              <a:rPr lang="cs-CZ" dirty="0" smtClean="0"/>
              <a:t> = KOSTĚNÉ ÚTVARY KRYTÉ ROHOVINOU, CELÝ ŽIVOT, SAMEC I SAMICE (TUR, ZUBR, BIZON, MUFLON, ANTILOPY,…)</a:t>
            </a:r>
          </a:p>
          <a:p>
            <a:endParaRPr lang="cs-CZ" dirty="0"/>
          </a:p>
        </p:txBody>
      </p:sp>
      <p:pic>
        <p:nvPicPr>
          <p:cNvPr id="5122" name="Picture 2" descr="C:\Users\ucitel\AppData\Local\Microsoft\Windows\Temporary Internet Files\Content.IE5\DE4CGPLA\MP9004025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840760" cy="326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41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544</Words>
  <Application>Microsoft Office PowerPoint</Application>
  <PresentationFormat>Předvádění na obrazovce (4:3)</PresentationFormat>
  <Paragraphs>88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Arkýř</vt:lpstr>
      <vt:lpstr>Medián</vt:lpstr>
      <vt:lpstr>Snímek 1</vt:lpstr>
      <vt:lpstr>Snímek 2</vt:lpstr>
      <vt:lpstr>ŘÁD: SUDOKOPYTNÍCI</vt:lpstr>
      <vt:lpstr>Snímek 4</vt:lpstr>
      <vt:lpstr>NEPŘEŽVÝKAVÍ SUDOKOPYTNÍCI</vt:lpstr>
      <vt:lpstr>Snímek 6</vt:lpstr>
      <vt:lpstr>VELBLOUDI A LAMY</vt:lpstr>
      <vt:lpstr>PŘEŽVÝKAVÍ SUDOKOPYTNÍCI</vt:lpstr>
      <vt:lpstr>Snímek 9</vt:lpstr>
      <vt:lpstr>Snímek 10</vt:lpstr>
      <vt:lpstr>Snímek 11</vt:lpstr>
      <vt:lpstr>Snímek 12</vt:lpstr>
      <vt:lpstr>POUŽITÁ LITERATURA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NADŘÁD: PLACENTÁLOVÉ ŘÁD: HLODAVCI</dc:title>
  <dc:creator>ucitel</dc:creator>
  <cp:lastModifiedBy>Uživatel</cp:lastModifiedBy>
  <cp:revision>25</cp:revision>
  <dcterms:created xsi:type="dcterms:W3CDTF">2011-10-03T11:26:23Z</dcterms:created>
  <dcterms:modified xsi:type="dcterms:W3CDTF">2012-05-02T08:03:43Z</dcterms:modified>
</cp:coreProperties>
</file>