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77" r:id="rId3"/>
    <p:sldId id="27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9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5C90C-529A-4270-91EA-BD7D27D96C3C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D8B42-B6A8-49EA-9FEF-DCFDA0A19B4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04594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mtClean="0">
                <a:latin typeface="Arial" charset="0"/>
              </a:rPr>
              <a:t>EU Peníze školám	                                       Inovace ve vzdělávání na naší škole ZŠ Studánka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EB075B-213E-4F97-B4E3-7C725BE67883}" type="datetime1">
              <a:rPr lang="cs-CZ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2.5.2012</a:t>
            </a:fld>
            <a:endParaRPr lang="cs-CZ" smtClean="0">
              <a:latin typeface="Arial" charset="0"/>
            </a:endParaRPr>
          </a:p>
        </p:txBody>
      </p:sp>
      <p:sp>
        <p:nvSpPr>
          <p:cNvPr id="2765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smtClean="0">
                <a:latin typeface="Arial" charset="0"/>
              </a:rPr>
              <a:t>Autorem materiálu a všech jeho částí, není-li uvedeno jinak, je</a:t>
            </a: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022F5E-1331-4864-B85E-FCEC8FB1F031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14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17</a:t>
            </a:fld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18</a:t>
            </a:fld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19</a:t>
            </a:fld>
            <a:endParaRPr 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20</a:t>
            </a:fld>
            <a:endParaRPr 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21</a:t>
            </a:fld>
            <a:endParaRPr 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22</a:t>
            </a:fld>
            <a:endParaRPr lang="cs-C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23</a:t>
            </a:fld>
            <a:endParaRPr lang="cs-C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8B42-B6A8-49EA-9FEF-DCFDA0A19B47}" type="slidenum">
              <a:rPr lang="cs-CZ" smtClean="0"/>
              <a:pPr/>
              <a:t>24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vá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á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á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á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4401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07378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37028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34177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57840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61488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34629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37787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93411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50273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953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á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B9B07-04C6-4053-9723-5CBD4B744FC5}" type="datetimeFigureOut">
              <a:rPr lang="cs-CZ" smtClean="0"/>
              <a:pPr/>
              <a:t>2.5.2012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210C4-F1CC-4AF6-B44D-2127EEE2B8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6261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1" descr="logolinkII_bar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50" y="4795838"/>
            <a:ext cx="547687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971600" y="1718142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cs-CZ">
              <a:latin typeface="Constantia" pitchFamily="18" charset="0"/>
            </a:endParaRPr>
          </a:p>
        </p:txBody>
      </p:sp>
      <p:sp>
        <p:nvSpPr>
          <p:cNvPr id="5124" name="Rectangle 58"/>
          <p:cNvSpPr>
            <a:spLocks noChangeArrowheads="1"/>
          </p:cNvSpPr>
          <p:nvPr/>
        </p:nvSpPr>
        <p:spPr bwMode="auto">
          <a:xfrm>
            <a:off x="468313" y="3011488"/>
            <a:ext cx="8424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endParaRPr lang="cs-CZ">
              <a:latin typeface="Constantia" pitchFamily="18" charset="0"/>
            </a:endParaRPr>
          </a:p>
        </p:txBody>
      </p:sp>
      <p:sp>
        <p:nvSpPr>
          <p:cNvPr id="5125" name="Rectangle 59"/>
          <p:cNvSpPr>
            <a:spLocks noChangeArrowheads="1"/>
          </p:cNvSpPr>
          <p:nvPr/>
        </p:nvSpPr>
        <p:spPr bwMode="auto">
          <a:xfrm>
            <a:off x="0" y="3971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cs-CZ">
              <a:latin typeface="Constantia" pitchFamily="18" charset="0"/>
            </a:endParaRPr>
          </a:p>
        </p:txBody>
      </p:sp>
      <p:pic>
        <p:nvPicPr>
          <p:cNvPr id="5126" name="Picture 63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60350"/>
            <a:ext cx="658813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64"/>
          <p:cNvSpPr>
            <a:spLocks noChangeArrowheads="1"/>
          </p:cNvSpPr>
          <p:nvPr/>
        </p:nvSpPr>
        <p:spPr bwMode="auto">
          <a:xfrm>
            <a:off x="611188" y="1122363"/>
            <a:ext cx="69135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cs-CZ" sz="1400" b="1">
                <a:latin typeface="Constantia" pitchFamily="18" charset="0"/>
              </a:rPr>
              <a:t>Tento materiál byl vytvořen v rámci projektu  Operačního programu Vzdělávání pro konkurenceschopnost.</a:t>
            </a:r>
          </a:p>
        </p:txBody>
      </p:sp>
      <p:graphicFrame>
        <p:nvGraphicFramePr>
          <p:cNvPr id="2165" name="Group 117"/>
          <p:cNvGraphicFramePr>
            <a:graphicFrameLocks noGrp="1"/>
          </p:cNvGraphicFramePr>
          <p:nvPr/>
        </p:nvGraphicFramePr>
        <p:xfrm>
          <a:off x="611188" y="1700213"/>
          <a:ext cx="6837362" cy="1097176"/>
        </p:xfrm>
        <a:graphic>
          <a:graphicData uri="http://schemas.openxmlformats.org/drawingml/2006/table">
            <a:tbl>
              <a:tblPr/>
              <a:tblGrid>
                <a:gridCol w="2243137"/>
                <a:gridCol w="4594225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Projekt MŠMT ČR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EU PENÍZE ŠKOLÁM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Číslo projektu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CZ.1.07/1.4.00/21.2146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Název projektu školy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ve vzdělávání na naší škole ZŠ Studánka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Šablona  III/2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a zkvalitnění výuky prostřednictvím ICT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5" name="Rectangle 116"/>
          <p:cNvSpPr>
            <a:spLocks noChangeArrowheads="1"/>
          </p:cNvSpPr>
          <p:nvPr/>
        </p:nvSpPr>
        <p:spPr bwMode="auto">
          <a:xfrm>
            <a:off x="395288" y="2759075"/>
            <a:ext cx="8497887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cs-CZ" sz="1200" b="1" dirty="0" smtClean="0"/>
              <a:t>SADA č. XI</a:t>
            </a:r>
            <a:endParaRPr lang="cs-CZ" sz="1200" dirty="0" smtClean="0"/>
          </a:p>
          <a:p>
            <a:pPr algn="ctr"/>
            <a:r>
              <a:rPr lang="cs-CZ" sz="1200" b="1" dirty="0" smtClean="0"/>
              <a:t>Identifikátor: VY_32_INOVACE_Sada  XI _ </a:t>
            </a:r>
            <a:r>
              <a:rPr lang="cs-CZ" sz="1200" b="1" dirty="0" err="1" smtClean="0"/>
              <a:t>Př</a:t>
            </a:r>
            <a:r>
              <a:rPr lang="cs-CZ" sz="1200" b="1" dirty="0" smtClean="0"/>
              <a:t> , DUM </a:t>
            </a:r>
            <a:r>
              <a:rPr lang="cs-CZ" sz="1200" b="1" dirty="0" smtClean="0"/>
              <a:t>č.10 </a:t>
            </a:r>
            <a:endParaRPr lang="cs-CZ" sz="1200" dirty="0" smtClean="0"/>
          </a:p>
          <a:p>
            <a:pPr algn="ctr"/>
            <a:r>
              <a:rPr lang="cs-CZ" sz="1200" b="1" dirty="0" smtClean="0"/>
              <a:t>Vzdělávací oblast: Člověk a příroda</a:t>
            </a:r>
            <a:endParaRPr lang="cs-CZ" sz="1200" dirty="0" smtClean="0"/>
          </a:p>
          <a:p>
            <a:pPr algn="ctr"/>
            <a:r>
              <a:rPr lang="cs-CZ" sz="1200" b="1" dirty="0" smtClean="0"/>
              <a:t>Vzdělávací obor: Přírodopis </a:t>
            </a:r>
            <a:endParaRPr lang="cs-CZ" sz="1200" dirty="0" smtClean="0">
              <a:latin typeface="Constantia" pitchFamily="18" charset="0"/>
            </a:endParaRPr>
          </a:p>
          <a:p>
            <a:pPr algn="ctr"/>
            <a:endParaRPr lang="cs-CZ" dirty="0">
              <a:latin typeface="Constantia" pitchFamily="18" charset="0"/>
            </a:endParaRPr>
          </a:p>
          <a:p>
            <a:r>
              <a:rPr lang="cs-CZ" sz="1200" b="1" dirty="0"/>
              <a:t>Název:  </a:t>
            </a:r>
            <a:r>
              <a:rPr lang="cs-CZ" sz="1200" b="1" dirty="0" smtClean="0"/>
              <a:t>Člověk a živiny</a:t>
            </a:r>
            <a:endParaRPr lang="cs-CZ" sz="1200" dirty="0"/>
          </a:p>
          <a:p>
            <a:r>
              <a:rPr lang="cs-CZ" sz="1200" b="1" dirty="0"/>
              <a:t>Autor</a:t>
            </a:r>
            <a:r>
              <a:rPr lang="cs-CZ" sz="1200" b="1" dirty="0" smtClean="0"/>
              <a:t>:  Ing. Andrea </a:t>
            </a:r>
            <a:r>
              <a:rPr lang="cs-CZ" sz="1200" b="1" dirty="0" err="1" smtClean="0"/>
              <a:t>Hojková</a:t>
            </a:r>
            <a:endParaRPr lang="cs-CZ" sz="1200" dirty="0"/>
          </a:p>
          <a:p>
            <a:endParaRPr lang="cs-CZ" b="1" dirty="0">
              <a:latin typeface="Constantia" pitchFamily="18" charset="0"/>
            </a:endParaRPr>
          </a:p>
          <a:p>
            <a:endParaRPr lang="cs-CZ" b="1" dirty="0">
              <a:latin typeface="Constantia" pitchFamily="18" charset="0"/>
            </a:endParaRPr>
          </a:p>
          <a:p>
            <a:endParaRPr lang="cs-CZ" b="1" dirty="0">
              <a:latin typeface="Constantia" pitchFamily="18" charset="0"/>
            </a:endParaRPr>
          </a:p>
          <a:p>
            <a:endParaRPr lang="cs-CZ" b="1" dirty="0">
              <a:latin typeface="Constantia" pitchFamily="18" charset="0"/>
            </a:endParaRPr>
          </a:p>
          <a:p>
            <a:endParaRPr lang="cs-CZ" b="1" dirty="0">
              <a:latin typeface="Constantia" pitchFamily="18" charset="0"/>
            </a:endParaRPr>
          </a:p>
        </p:txBody>
      </p:sp>
      <p:sp>
        <p:nvSpPr>
          <p:cNvPr id="5146" name="Obdélník 11"/>
          <p:cNvSpPr>
            <a:spLocks noChangeArrowheads="1"/>
          </p:cNvSpPr>
          <p:nvPr/>
        </p:nvSpPr>
        <p:spPr bwMode="auto">
          <a:xfrm>
            <a:off x="2714625" y="6396038"/>
            <a:ext cx="3500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cs-CZ" sz="1200" dirty="0"/>
              <a:t>Autorem materiálu a všech jeho částí, není-li uvedeno jinak, je </a:t>
            </a:r>
            <a:r>
              <a:rPr lang="cs-CZ" sz="1200" dirty="0" smtClean="0"/>
              <a:t>Ing. Andrea </a:t>
            </a:r>
            <a:r>
              <a:rPr lang="cs-CZ" sz="1200" dirty="0" err="1" smtClean="0"/>
              <a:t>Hojková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xmlns="" val="3373105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z="1600" b="1" dirty="0" smtClean="0"/>
              <a:t>Název: Člověk a živiny</a:t>
            </a:r>
            <a:endParaRPr lang="cs-CZ" sz="1600" dirty="0" smtClean="0"/>
          </a:p>
          <a:p>
            <a:pPr eaLnBrk="1" hangingPunct="1"/>
            <a:r>
              <a:rPr lang="cs-CZ" sz="1600" b="1" dirty="0" smtClean="0"/>
              <a:t>Autor: Ing. Andrea </a:t>
            </a:r>
            <a:r>
              <a:rPr lang="cs-CZ" sz="1600" b="1" dirty="0" err="1" smtClean="0"/>
              <a:t>Hojková</a:t>
            </a:r>
            <a:r>
              <a:rPr lang="cs-CZ" sz="1600" b="1" dirty="0" smtClean="0"/>
              <a:t> </a:t>
            </a:r>
          </a:p>
          <a:p>
            <a:pPr eaLnBrk="1" hangingPunct="1"/>
            <a:endParaRPr lang="cs-CZ" sz="1600" dirty="0" smtClean="0"/>
          </a:p>
          <a:p>
            <a:pPr eaLnBrk="1" hangingPunct="1"/>
            <a:r>
              <a:rPr lang="cs-CZ" sz="1600" b="1" dirty="0" smtClean="0"/>
              <a:t>Stručná anotace: </a:t>
            </a:r>
          </a:p>
          <a:p>
            <a:pPr eaLnBrk="1" hangingPunct="1"/>
            <a:r>
              <a:rPr lang="cs-CZ" sz="1600" b="1" dirty="0" smtClean="0"/>
              <a:t>Prezentace je určená k výkladu</a:t>
            </a:r>
            <a:r>
              <a:rPr lang="cs-CZ" sz="1600" b="1" dirty="0"/>
              <a:t> </a:t>
            </a:r>
            <a:r>
              <a:rPr lang="cs-CZ" sz="1600" b="1" dirty="0" smtClean="0"/>
              <a:t>učiva.  Vysvětluje žákům</a:t>
            </a:r>
            <a:r>
              <a:rPr lang="cs-CZ" sz="1600" b="1" dirty="0"/>
              <a:t> </a:t>
            </a:r>
            <a:r>
              <a:rPr lang="cs-CZ" sz="1600" b="1" dirty="0" smtClean="0"/>
              <a:t> pojem metabolismus a funkci základních i nezbytných živit pro člověka. Dále podává přehled nejznámějších vitamínů. </a:t>
            </a:r>
          </a:p>
          <a:p>
            <a:pPr eaLnBrk="1" hangingPunct="1"/>
            <a:r>
              <a:rPr lang="cs-CZ" sz="1600" b="1" dirty="0" smtClean="0"/>
              <a:t>Metodické zhodnocení: </a:t>
            </a:r>
          </a:p>
          <a:p>
            <a:pPr eaLnBrk="1" hangingPunct="1"/>
            <a:r>
              <a:rPr lang="cs-CZ" sz="1600" b="1" dirty="0" smtClean="0"/>
              <a:t>Prezentace byla </a:t>
            </a:r>
            <a:r>
              <a:rPr lang="cs-CZ" sz="1600" b="1" dirty="0" err="1" smtClean="0"/>
              <a:t>odpilotována</a:t>
            </a:r>
            <a:r>
              <a:rPr lang="cs-CZ" sz="1600" b="1" dirty="0" smtClean="0"/>
              <a:t>  10.4.2012 v 8.A. Časová dotace materiálu je 1 vyučovací hodina  a  je vhodný i pro žáky s SVP. Formu zápisu lze v prezentaci vyznačit změnou řezu písma.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374637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2174999"/>
            <a:ext cx="7772400" cy="1470025"/>
          </a:xfrm>
        </p:spPr>
        <p:txBody>
          <a:bodyPr/>
          <a:lstStyle/>
          <a:p>
            <a:r>
              <a:rPr lang="cs-CZ" dirty="0" smtClean="0"/>
              <a:t>ČLOVĚK A ŽIVINY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124" name="Picture 4" descr="C:\Users\ucitel\AppData\Local\Microsoft\Windows\Temporary Internet Files\Content.IE5\M2WTXN1G\MP90041170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17032"/>
            <a:ext cx="6696744" cy="296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5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OSNOVA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METABOLISMUS</a:t>
            </a:r>
          </a:p>
          <a:p>
            <a:r>
              <a:rPr lang="cs-CZ" dirty="0" smtClean="0"/>
              <a:t>ZÁKLADNÍ ŽIVINY</a:t>
            </a:r>
          </a:p>
          <a:p>
            <a:r>
              <a:rPr lang="cs-CZ" dirty="0" smtClean="0"/>
              <a:t>NEZBYTNÉ ŽIVINY</a:t>
            </a:r>
          </a:p>
          <a:p>
            <a:r>
              <a:rPr lang="cs-CZ" dirty="0" smtClean="0"/>
              <a:t>PŘEHLED NEJZNÁMĚJŠÍCH VITAMINŮ</a:t>
            </a:r>
          </a:p>
          <a:p>
            <a:r>
              <a:rPr lang="cs-CZ" dirty="0" smtClean="0"/>
              <a:t>OPAKOVÁNÍ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099" name="Picture 3" descr="C:\Users\ucitel\AppData\Local\Microsoft\Windows\Temporary Internet Files\Content.IE5\M2WTXN1G\MP90043314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77072"/>
            <a:ext cx="294441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49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METABOLISMUS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METABOLISMUS</a:t>
            </a:r>
            <a:r>
              <a:rPr lang="cs-CZ" dirty="0" smtClean="0"/>
              <a:t> = PŘEMĚNA CHEMICKÝCH LÁTEK V TĚLE</a:t>
            </a:r>
          </a:p>
          <a:p>
            <a:r>
              <a:rPr lang="cs-CZ" b="1" dirty="0" smtClean="0"/>
              <a:t>KATABOLISMUS</a:t>
            </a:r>
            <a:r>
              <a:rPr lang="cs-CZ" dirty="0" smtClean="0"/>
              <a:t>  = SLOŽITÉ LÁTKY SE ŠTĚPÍ NA JEDNODUCHÉ  A UVOLŇUJE SE ENERGIE</a:t>
            </a:r>
          </a:p>
          <a:p>
            <a:r>
              <a:rPr lang="cs-CZ" b="1" dirty="0" smtClean="0"/>
              <a:t>ANABOLISMUS </a:t>
            </a:r>
            <a:r>
              <a:rPr lang="cs-CZ" dirty="0" smtClean="0"/>
              <a:t>= Z JEDNODUŠŠÍCH LÁTEK SE TVOŘÍ SLOŽITĚJŠÍ A ENERGIE SE SPOTŘEBOVÁVÁ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42577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ŽIVINY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CUKRY</a:t>
            </a:r>
          </a:p>
          <a:p>
            <a:r>
              <a:rPr lang="cs-CZ" dirty="0" smtClean="0"/>
              <a:t>TUKY</a:t>
            </a:r>
          </a:p>
          <a:p>
            <a:r>
              <a:rPr lang="cs-CZ" dirty="0" smtClean="0"/>
              <a:t>BÍLKOVINY</a:t>
            </a:r>
          </a:p>
          <a:p>
            <a:pPr marL="0" indent="0">
              <a:buNone/>
            </a:pPr>
            <a:r>
              <a:rPr lang="cs-CZ" dirty="0" smtClean="0"/>
              <a:t>A NEZBYTNÉ JSOU TAKÉ:</a:t>
            </a:r>
          </a:p>
          <a:p>
            <a:r>
              <a:rPr lang="cs-CZ" dirty="0" smtClean="0"/>
              <a:t>VODA</a:t>
            </a:r>
          </a:p>
          <a:p>
            <a:r>
              <a:rPr lang="cs-CZ" dirty="0" smtClean="0"/>
              <a:t>MINERÁLNÍ LÁTKY</a:t>
            </a:r>
          </a:p>
          <a:p>
            <a:r>
              <a:rPr lang="cs-CZ" dirty="0" smtClean="0"/>
              <a:t>VITAMINY</a:t>
            </a:r>
            <a:endParaRPr lang="cs-CZ" dirty="0"/>
          </a:p>
        </p:txBody>
      </p:sp>
      <p:pic>
        <p:nvPicPr>
          <p:cNvPr id="8194" name="Picture 2" descr="C:\Users\ucitel\AppData\Local\Microsoft\Windows\Temporary Internet Files\Content.IE5\SL5X4YLP\MP90017795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33056"/>
            <a:ext cx="3081536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citel\AppData\Local\Microsoft\Windows\Temporary Internet Files\Content.IE5\NW575NGA\MP900438709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8760"/>
            <a:ext cx="32975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49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 smtClean="0"/>
              <a:t>CUKRY</a:t>
            </a:r>
            <a:r>
              <a:rPr lang="cs-CZ" dirty="0" smtClean="0"/>
              <a:t> – HLAVNÍ ZDROJ ENERGIE</a:t>
            </a:r>
          </a:p>
          <a:p>
            <a:pPr marL="354013" indent="0">
              <a:buNone/>
            </a:pPr>
            <a:r>
              <a:rPr lang="cs-CZ" i="1" dirty="0" smtClean="0"/>
              <a:t>JEDNODUCHÉ</a:t>
            </a:r>
            <a:r>
              <a:rPr lang="cs-CZ" dirty="0" smtClean="0"/>
              <a:t> – </a:t>
            </a:r>
            <a:r>
              <a:rPr lang="cs-CZ" b="1" dirty="0" smtClean="0"/>
              <a:t>GLUKÓZA</a:t>
            </a:r>
            <a:r>
              <a:rPr lang="cs-CZ" dirty="0" smtClean="0"/>
              <a:t> – VZNIKÁ ŠTĚPENÍM SLOŽITÝCH CUKRŮ A JE OBSAŽENA V KREVNÍ PLAZMĚ, PŘEBYTEČNÁ SE UKLÁDÁ V JÁTRECH A SVALOVÝCH BUŇKÁCH JAKO ZÁSOBNÍ LÁTKA </a:t>
            </a:r>
            <a:r>
              <a:rPr lang="cs-CZ" b="1" dirty="0" smtClean="0"/>
              <a:t>GLYKOGEN</a:t>
            </a:r>
          </a:p>
          <a:p>
            <a:pPr marL="354013" indent="0">
              <a:buNone/>
            </a:pPr>
            <a:r>
              <a:rPr lang="cs-CZ" b="1" dirty="0" smtClean="0"/>
              <a:t>CELULÓZA – </a:t>
            </a:r>
            <a:r>
              <a:rPr lang="cs-CZ" dirty="0" smtClean="0"/>
              <a:t>SOUČÁST NESTRAVITELNÉ VLÁKNINY (ZELENINA, OVOCE, OBILOVINY, LUŠTĚNINY)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xmlns="" val="37786439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71900" indent="-3771900">
              <a:buNone/>
            </a:pPr>
            <a:r>
              <a:rPr lang="cs-CZ" i="1" dirty="0" smtClean="0"/>
              <a:t>SLOŽENÉ – </a:t>
            </a:r>
            <a:r>
              <a:rPr lang="cs-CZ" b="1" dirty="0" smtClean="0"/>
              <a:t>ŠKROB</a:t>
            </a:r>
            <a:r>
              <a:rPr lang="cs-CZ" dirty="0" smtClean="0"/>
              <a:t> (MOUKA, RÝŽE, BRAMBORY)</a:t>
            </a:r>
          </a:p>
          <a:p>
            <a:pPr marL="0" indent="0">
              <a:buNone/>
            </a:pPr>
            <a:r>
              <a:rPr lang="cs-CZ" i="1" dirty="0"/>
              <a:t> </a:t>
            </a:r>
            <a:r>
              <a:rPr lang="cs-CZ" i="1" dirty="0" smtClean="0"/>
              <a:t> -  </a:t>
            </a:r>
            <a:r>
              <a:rPr lang="cs-CZ" b="1" dirty="0" smtClean="0"/>
              <a:t>LAKTÓZA </a:t>
            </a:r>
            <a:r>
              <a:rPr lang="cs-CZ" dirty="0" smtClean="0"/>
              <a:t>= MLÉČNÝ    CUKR</a:t>
            </a:r>
          </a:p>
          <a:p>
            <a:pPr marL="0" indent="0">
              <a:buNone/>
            </a:pPr>
            <a:r>
              <a:rPr lang="cs-CZ" b="1"/>
              <a:t> </a:t>
            </a:r>
            <a:r>
              <a:rPr lang="cs-CZ" b="1" smtClean="0"/>
              <a:t> -  </a:t>
            </a:r>
            <a:r>
              <a:rPr lang="cs-CZ" b="1" dirty="0" smtClean="0"/>
              <a:t>SACHARÓZA </a:t>
            </a:r>
            <a:r>
              <a:rPr lang="cs-CZ" dirty="0" smtClean="0"/>
              <a:t>= ŘEPNÝ CUKR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1026" name="Picture 2" descr="C:\Users\ucitel\AppData\Local\Microsoft\Windows\Temporary Internet Files\Content.IE5\383DM8U6\MP900177942[2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93096"/>
            <a:ext cx="2376264" cy="193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citel\AppData\Local\Microsoft\Windows\Temporary Internet Files\Content.IE5\ZQ8KMDWA\MC90011300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2144" y="4365104"/>
            <a:ext cx="2376264" cy="186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citel\AppData\Local\Microsoft\Windows\Temporary Internet Files\Content.IE5\DE4CGPLA\MP900438686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93096"/>
            <a:ext cx="2088232" cy="193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142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 smtClean="0"/>
              <a:t>TUKY</a:t>
            </a:r>
            <a:r>
              <a:rPr lang="cs-CZ" dirty="0" smtClean="0"/>
              <a:t> – POHOTOVÉ A NEJVYDATNĚJŠÍ ZDROJE ENERGIE</a:t>
            </a:r>
          </a:p>
          <a:p>
            <a:pPr marL="628650" indent="-628650">
              <a:buNone/>
            </a:pPr>
            <a:r>
              <a:rPr lang="cs-CZ" dirty="0"/>
              <a:t> </a:t>
            </a:r>
            <a:r>
              <a:rPr lang="cs-CZ" dirty="0" smtClean="0"/>
              <a:t>   - TEPELNÁ IZOLACE, MECHANICKÁ OCHRANA VNITŘNÍCH ORGÁNŮ</a:t>
            </a:r>
          </a:p>
          <a:p>
            <a:pPr marL="628650" indent="-628650">
              <a:buNone/>
            </a:pPr>
            <a:r>
              <a:rPr lang="cs-CZ" dirty="0"/>
              <a:t> </a:t>
            </a:r>
            <a:r>
              <a:rPr lang="cs-CZ" dirty="0" smtClean="0"/>
              <a:t>   - DŮLEŽITÉ PRO ROZPUSTNOST VITAMINŮ </a:t>
            </a:r>
          </a:p>
          <a:p>
            <a:pPr marL="628650" indent="-628650">
              <a:buNone/>
            </a:pPr>
            <a:r>
              <a:rPr lang="cs-CZ" dirty="0"/>
              <a:t> </a:t>
            </a:r>
            <a:r>
              <a:rPr lang="cs-CZ" dirty="0" smtClean="0"/>
              <a:t>   - </a:t>
            </a:r>
            <a:r>
              <a:rPr lang="cs-CZ" b="1" dirty="0" smtClean="0"/>
              <a:t>ROSTLINNÉ</a:t>
            </a:r>
            <a:r>
              <a:rPr lang="cs-CZ" dirty="0" smtClean="0"/>
              <a:t> – OLEJE</a:t>
            </a:r>
          </a:p>
          <a:p>
            <a:pPr marL="628650" indent="-628650">
              <a:buNone/>
            </a:pPr>
            <a:r>
              <a:rPr lang="cs-CZ" dirty="0"/>
              <a:t> </a:t>
            </a:r>
            <a:r>
              <a:rPr lang="cs-CZ" dirty="0" smtClean="0"/>
              <a:t>   - </a:t>
            </a:r>
            <a:r>
              <a:rPr lang="cs-CZ" b="1" dirty="0" smtClean="0"/>
              <a:t>ŽIVOČIŠNÉ</a:t>
            </a:r>
            <a:r>
              <a:rPr lang="cs-CZ" dirty="0" smtClean="0"/>
              <a:t> – MÁSLO, SÁDLO, RYBÍ TUK</a:t>
            </a:r>
          </a:p>
          <a:p>
            <a:pPr marL="628650" indent="-628650">
              <a:buNone/>
            </a:pPr>
            <a:r>
              <a:rPr lang="cs-CZ" dirty="0" smtClean="0"/>
              <a:t>NADBYTEK – VZNIK SRDEČNÍCH CHOROB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35252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 smtClean="0"/>
              <a:t>BÍLKOVINY</a:t>
            </a:r>
            <a:r>
              <a:rPr lang="cs-CZ" dirty="0" smtClean="0"/>
              <a:t> – ZÁKLADNÍ STAVEBNÍ LÁTKOU BUNĚK, RŮST ORGANISMU, OBNOVA TKÁNÍ, TVORBA ENZYMŮ A HORMONŮ V TĚLE</a:t>
            </a:r>
          </a:p>
          <a:p>
            <a:pPr marL="628650" indent="-628650">
              <a:buNone/>
            </a:pPr>
            <a:r>
              <a:rPr lang="cs-CZ" dirty="0"/>
              <a:t> </a:t>
            </a:r>
            <a:r>
              <a:rPr lang="cs-CZ" dirty="0" smtClean="0"/>
              <a:t>   - </a:t>
            </a:r>
            <a:r>
              <a:rPr lang="cs-CZ" b="1" dirty="0" smtClean="0"/>
              <a:t>ROSTLINNÉ</a:t>
            </a:r>
            <a:r>
              <a:rPr lang="cs-CZ" dirty="0" smtClean="0"/>
              <a:t> – LUŠTĚNINY – SÓJA, HRÁCH, ČOČKA, FAZOLE </a:t>
            </a:r>
          </a:p>
          <a:p>
            <a:pPr marL="628650" indent="-628650">
              <a:buNone/>
            </a:pPr>
            <a:r>
              <a:rPr lang="cs-CZ" dirty="0"/>
              <a:t> </a:t>
            </a:r>
            <a:r>
              <a:rPr lang="cs-CZ" dirty="0" smtClean="0"/>
              <a:t>   - </a:t>
            </a:r>
            <a:r>
              <a:rPr lang="cs-CZ" b="1" dirty="0" smtClean="0"/>
              <a:t>ŽIVOČIŠNÉ</a:t>
            </a:r>
            <a:r>
              <a:rPr lang="cs-CZ" dirty="0" smtClean="0"/>
              <a:t> – MASO, VEJCE, MLÉKO, MLÉČNÉ VÝROBKY – ZDROJ AMINOKYSELIN</a:t>
            </a:r>
          </a:p>
          <a:p>
            <a:pPr marL="628650" indent="-628650">
              <a:buNone/>
            </a:pPr>
            <a:r>
              <a:rPr lang="cs-CZ" dirty="0" smtClean="0"/>
              <a:t>NADBYTEK – UKLÁDÁNÍ TUKU</a:t>
            </a:r>
          </a:p>
          <a:p>
            <a:pPr marL="354013" indent="-354013">
              <a:buNone/>
            </a:pPr>
            <a:r>
              <a:rPr lang="cs-CZ" dirty="0"/>
              <a:t> </a:t>
            </a:r>
            <a:r>
              <a:rPr lang="cs-CZ" dirty="0" smtClean="0"/>
              <a:t> 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52961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STRAVA BY MĚLA BÝT PESTRÁ  A VYVÁŽENÁ </a:t>
            </a:r>
          </a:p>
          <a:p>
            <a:r>
              <a:rPr lang="cs-CZ" dirty="0" smtClean="0"/>
              <a:t>OPTIMÁLNÍ POMĚR ŽIVIN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CUKRY 60%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TUKY    25%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BÍLKOVINY 15%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2050" name="Picture 2" descr="C:\Users\ucitel\AppData\Local\Microsoft\Windows\Temporary Internet Files\Content.IE5\K0O7W0UI\MC90030004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92896"/>
            <a:ext cx="1755648" cy="143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citel\AppData\Local\Microsoft\Windows\Temporary Internet Files\Content.IE5\ZQ8KMDWA\MP90043289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13176"/>
            <a:ext cx="32403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citel\AppData\Local\Microsoft\Windows\Temporary Internet Files\Content.IE5\M2WTXN1G\MC90011238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83058"/>
            <a:ext cx="3600400" cy="217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189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NEZBYTNÉ ŽIVINY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VODA</a:t>
            </a:r>
            <a:r>
              <a:rPr lang="cs-CZ" dirty="0" smtClean="0"/>
              <a:t> – NEZBYTNÁ SOUČÁST TĚLA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            </a:t>
            </a:r>
            <a:r>
              <a:rPr lang="cs-CZ" dirty="0" smtClean="0"/>
              <a:t>- ROZPOUŠTĚDLO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            - </a:t>
            </a:r>
            <a:r>
              <a:rPr lang="cs-CZ" dirty="0" smtClean="0"/>
              <a:t>CHEMICKÉ PROCESY V TĚLE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            - </a:t>
            </a:r>
            <a:r>
              <a:rPr lang="cs-CZ" dirty="0" smtClean="0"/>
              <a:t>TRANSPORT LÁTEK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            - </a:t>
            </a:r>
            <a:r>
              <a:rPr lang="cs-CZ" dirty="0" smtClean="0"/>
              <a:t>TERMOREGULACE</a:t>
            </a:r>
            <a:endParaRPr lang="cs-CZ" b="1" dirty="0"/>
          </a:p>
        </p:txBody>
      </p:sp>
      <p:pic>
        <p:nvPicPr>
          <p:cNvPr id="3075" name="Picture 3" descr="C:\Users\ucitel\AppData\Local\Microsoft\Windows\Temporary Internet Files\Content.IE5\M2WTXN1G\MC900441753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8904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79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 smtClean="0"/>
              <a:t>MINERÁLNÍ LÁTKY </a:t>
            </a:r>
            <a:r>
              <a:rPr lang="cs-CZ" dirty="0" smtClean="0"/>
              <a:t>– POTŘEBNÉ PRO RŮST, TĚLESNOU I DUŠEVNÍ POHODU</a:t>
            </a:r>
          </a:p>
          <a:p>
            <a:pPr marL="536575" indent="-536575">
              <a:buNone/>
            </a:pPr>
            <a:r>
              <a:rPr lang="cs-CZ" dirty="0"/>
              <a:t> </a:t>
            </a:r>
            <a:r>
              <a:rPr lang="cs-CZ" dirty="0" smtClean="0"/>
              <a:t>   - STAVBA KOSTÍ, ZUBŮ, SOUČÁST KRVE, OVLIVŇUJÍ ČINNOST SVALŮ, NERVŮ, ROVNOVÁHU VODY A IONTŮ V TĚLE</a:t>
            </a:r>
          </a:p>
          <a:p>
            <a:pPr marL="536575" indent="-536575">
              <a:buNone/>
            </a:pPr>
            <a:r>
              <a:rPr lang="cs-CZ" dirty="0"/>
              <a:t> </a:t>
            </a:r>
            <a:r>
              <a:rPr lang="cs-CZ" dirty="0" smtClean="0"/>
              <a:t>  - DŮLEŽITÉ SOLI – Na, K, Ca, Mg, P, </a:t>
            </a:r>
            <a:r>
              <a:rPr lang="cs-CZ" dirty="0" err="1" smtClean="0"/>
              <a:t>Fe</a:t>
            </a:r>
            <a:r>
              <a:rPr lang="cs-CZ" dirty="0" smtClean="0"/>
              <a:t>, I</a:t>
            </a:r>
          </a:p>
          <a:p>
            <a:pPr marL="536575" indent="-536575">
              <a:buNone/>
            </a:pPr>
            <a:r>
              <a:rPr lang="cs-CZ" dirty="0"/>
              <a:t> </a:t>
            </a:r>
            <a:r>
              <a:rPr lang="cs-CZ" dirty="0" smtClean="0"/>
              <a:t>  - ZDROJE – ZELENINA, OVOCE, MLÉKO, RYBY, CELOZRNNÉ OBILNINY, KUCHYŇSKÁ  SŮL, MINERÁLNÍ VODY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512838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 smtClean="0"/>
              <a:t>VITAMINY – </a:t>
            </a:r>
            <a:r>
              <a:rPr lang="cs-CZ" dirty="0" smtClean="0"/>
              <a:t>NEZBYTNÉ PRO LIDSKÉ TĚLO</a:t>
            </a:r>
          </a:p>
          <a:p>
            <a:pPr marL="536575" indent="-536575">
              <a:buNone/>
            </a:pPr>
            <a:r>
              <a:rPr lang="cs-CZ" dirty="0"/>
              <a:t> </a:t>
            </a:r>
            <a:r>
              <a:rPr lang="cs-CZ" dirty="0" smtClean="0"/>
              <a:t>  - NEUMÍME JE SAMI VYTVOŘIT – PŘÍJEM Z   POTRAVY – VÍCE V OBDOBÍ RŮSTU, BĚHEM NEMOCI, TĚHOTENSTVÍ, KUŘÁCI</a:t>
            </a:r>
          </a:p>
          <a:p>
            <a:pPr marL="536575" indent="-536575">
              <a:buNone/>
            </a:pPr>
            <a:r>
              <a:rPr lang="cs-CZ" b="1" dirty="0"/>
              <a:t> </a:t>
            </a:r>
            <a:r>
              <a:rPr lang="cs-CZ" b="1" dirty="0" smtClean="0"/>
              <a:t>   - </a:t>
            </a:r>
            <a:r>
              <a:rPr lang="cs-CZ" dirty="0" smtClean="0"/>
              <a:t>ÚČASTNÍ SE CHEMICKÝCH REAKCÍ V TĚLE</a:t>
            </a:r>
          </a:p>
          <a:p>
            <a:pPr marL="536575" indent="-536575">
              <a:buNone/>
            </a:pPr>
            <a:r>
              <a:rPr lang="cs-CZ" dirty="0"/>
              <a:t> </a:t>
            </a:r>
            <a:r>
              <a:rPr lang="cs-CZ" dirty="0" smtClean="0"/>
              <a:t>   - ROZPUSTNÉ V TUCÍCH   </a:t>
            </a:r>
            <a:r>
              <a:rPr lang="cs-CZ" b="1" dirty="0" smtClean="0"/>
              <a:t>A, D, E, K</a:t>
            </a:r>
          </a:p>
          <a:p>
            <a:pPr marL="536575" indent="-536575">
              <a:buNone/>
            </a:pPr>
            <a:r>
              <a:rPr lang="cs-CZ" b="1" dirty="0"/>
              <a:t> </a:t>
            </a:r>
            <a:r>
              <a:rPr lang="cs-CZ" b="1" dirty="0" smtClean="0"/>
              <a:t>   - </a:t>
            </a:r>
            <a:r>
              <a:rPr lang="cs-CZ" dirty="0" smtClean="0"/>
              <a:t>ROZPUSTNÉ VE VODĚ    </a:t>
            </a:r>
            <a:r>
              <a:rPr lang="cs-CZ" b="1" dirty="0" smtClean="0"/>
              <a:t>B, C</a:t>
            </a:r>
          </a:p>
          <a:p>
            <a:pPr marL="536575" indent="-536575">
              <a:buNone/>
            </a:pPr>
            <a:r>
              <a:rPr lang="cs-CZ" dirty="0" smtClean="0"/>
              <a:t>ZDROJE – OVOCE, ZELENINA, OBILNINY, MASO, VEJCE, MLÉKO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5053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NEJZNÁMĚJŠÍ VITAMINY</a:t>
            </a:r>
            <a:br>
              <a:rPr lang="cs-CZ" dirty="0" smtClean="0"/>
            </a:br>
            <a:r>
              <a:rPr lang="cs-CZ" dirty="0" smtClean="0"/>
              <a:t>ROZPUSTNÉ V TUCÍCH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8170325"/>
              </p:ext>
            </p:extLst>
          </p:nvPr>
        </p:nvGraphicFramePr>
        <p:xfrm>
          <a:off x="457200" y="1844824"/>
          <a:ext cx="8229600" cy="5120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90464"/>
                <a:gridCol w="2376264"/>
                <a:gridCol w="2705472"/>
                <a:gridCol w="2057400"/>
              </a:tblGrid>
              <a:tr h="126216">
                <a:tc>
                  <a:txBody>
                    <a:bodyPr/>
                    <a:lstStyle/>
                    <a:p>
                      <a:r>
                        <a:rPr lang="cs-CZ" dirty="0" smtClean="0"/>
                        <a:t>VITAMIN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VÝZNAM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NEDOSTATEK</a:t>
                      </a:r>
                      <a:endParaRPr lang="cs-CZ" dirty="0"/>
                    </a:p>
                  </a:txBody>
                  <a:tcPr/>
                </a:tc>
              </a:tr>
              <a:tr h="1241936">
                <a:tc>
                  <a:txBody>
                    <a:bodyPr/>
                    <a:lstStyle/>
                    <a:p>
                      <a:r>
                        <a:rPr lang="cs-CZ" dirty="0" smtClean="0"/>
                        <a:t>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MRKEV,</a:t>
                      </a:r>
                      <a:r>
                        <a:rPr lang="cs-CZ" baseline="0" dirty="0" smtClean="0"/>
                        <a:t> RAJČE, SALÁT, ŠPENÁT, </a:t>
                      </a:r>
                    </a:p>
                    <a:p>
                      <a:r>
                        <a:rPr lang="cs-CZ" baseline="0" dirty="0" smtClean="0"/>
                        <a:t>MLÉKO, VAJEČNÝ ŽLOUTEK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SPRÁVNÁ FCE SLIZNIC</a:t>
                      </a:r>
                      <a:r>
                        <a:rPr lang="cs-CZ" baseline="0" dirty="0" smtClean="0"/>
                        <a:t> A SÍTNICE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ŠEROSLEPOST, SUCHÁ KŮŽE A VLASY, SNÍŽENÁ ODOLNOST VŮČI INFEKCÍM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RYBÍ TUK, MÁSLO, VEJCE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SPRÁVNÝ RŮST A VÝVOJ KOSTÍ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KŘIVICE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OBILNÉ</a:t>
                      </a:r>
                      <a:r>
                        <a:rPr lang="cs-CZ" baseline="0" dirty="0" smtClean="0"/>
                        <a:t> KLÍČKY, MLÉKO, VEJCE, LISTOVÁ ZELENINA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NORMÁLNÍ</a:t>
                      </a:r>
                      <a:r>
                        <a:rPr lang="cs-CZ" baseline="0" dirty="0" smtClean="0"/>
                        <a:t> FCE POHLAVNÍCH ORGÁNŮ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PORUCHY TVORBY POHLAVNÍCH HORMONŮ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ZELENÉ ČÁSTI ROSTLIN, MIKROORGANISMY VE STŘEVECH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SPRÁVNÉ</a:t>
                      </a:r>
                      <a:r>
                        <a:rPr lang="cs-CZ" baseline="0" dirty="0" smtClean="0"/>
                        <a:t> VLASTNOSTI KRVE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PORUCHY</a:t>
                      </a:r>
                      <a:r>
                        <a:rPr lang="cs-CZ" baseline="0" dirty="0" smtClean="0"/>
                        <a:t> SRÁŽLIVOSTI KRVE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5507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NEJZNÁMĚJŠÍ VITANIMY</a:t>
            </a:r>
            <a:br>
              <a:rPr lang="cs-CZ" dirty="0" smtClean="0"/>
            </a:br>
            <a:r>
              <a:rPr lang="cs-CZ" dirty="0" smtClean="0"/>
              <a:t>ROZPUSTNÉ VE VODĚ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53236873"/>
              </p:ext>
            </p:extLst>
          </p:nvPr>
        </p:nvGraphicFramePr>
        <p:xfrm>
          <a:off x="611560" y="1556792"/>
          <a:ext cx="8352928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3024336"/>
                <a:gridCol w="2057400"/>
                <a:gridCol w="2180728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VITAMIN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VÝZNAM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NEDOSTATEK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r>
                        <a:rPr lang="cs-CZ" baseline="-25000" dirty="0" smtClean="0"/>
                        <a:t>1</a:t>
                      </a:r>
                      <a:endParaRPr lang="cs-CZ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KVASNICE, VNITŘNOSTI,</a:t>
                      </a:r>
                      <a:r>
                        <a:rPr lang="cs-CZ" baseline="0" dirty="0" smtClean="0"/>
                        <a:t> OBILÍ, LUŠTĚNINY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METABOLISMUS (ENZYMY)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ÚNAVA, ZÁNĚTY NERVŮ, ÚBYTEK SVALOVÉ TKÁNĚ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cs-CZ" sz="18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cs-CZ" sz="1800" kern="1200" baseline="-25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KVASNICE, OBILÍ, MLÉKO, VEJCE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METABOLISMUS (ENZYMY)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POŠKOZENÍ SLIZNIC (BOLAVÉ ÚSTNÍ KOUTKY)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r>
                        <a:rPr lang="cs-CZ" baseline="-25000" dirty="0" smtClean="0"/>
                        <a:t>6</a:t>
                      </a:r>
                      <a:endParaRPr lang="cs-CZ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KVASNICE, OBILÍ, MASO, MLÉKO, LUŠTĚNINY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METABOLISMUS</a:t>
                      </a:r>
                      <a:r>
                        <a:rPr lang="cs-CZ" baseline="0" dirty="0" smtClean="0"/>
                        <a:t> AMINOKYSELIN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ZÁNĚTY KŮŽE, PORUCHY KRVETVORBY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B</a:t>
                      </a:r>
                      <a:r>
                        <a:rPr lang="cs-CZ" baseline="-25000" dirty="0" smtClean="0"/>
                        <a:t>12</a:t>
                      </a:r>
                      <a:endParaRPr lang="cs-CZ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VNITŘNOSTI, MASO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METABOLISMUS, KRVETVORBA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ZÁNĚTY SLIZNIC,</a:t>
                      </a:r>
                      <a:r>
                        <a:rPr lang="cs-CZ" baseline="0" dirty="0" smtClean="0"/>
                        <a:t> PORUCHY KRVETVORBY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ZELENIN</a:t>
                      </a:r>
                      <a:r>
                        <a:rPr lang="cs-CZ" baseline="0" dirty="0" smtClean="0"/>
                        <a:t>A  A  OVOCE (CITRUSOCÉ PLODY, ŠÍPKY, ČERNÝ RYBÍZ, PAPRIKY, BRAMBORY)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ODOLNOST PROTI NACHLAZENÍ,</a:t>
                      </a:r>
                      <a:r>
                        <a:rPr lang="cs-CZ" baseline="0" dirty="0" smtClean="0"/>
                        <a:t> TVORBA KOLAGENU, PROTI KRVÁCENÍ SLIZNIC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ÚNAVA, SNÍŽENÁ OBRANYSCHOPNOST, KRVÁCENÍ DÁSNÍ, KURDĚJĚ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6647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OPAKOVÁNÍ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1) VYSVĚTLETE  POJEM METABOLISMUS.</a:t>
            </a:r>
          </a:p>
          <a:p>
            <a:pPr marL="446088" indent="-446088">
              <a:buNone/>
            </a:pPr>
            <a:r>
              <a:rPr lang="cs-CZ" dirty="0" smtClean="0"/>
              <a:t>2) JAKÝ VÝZNAM MÁ VLÁKNINA V  POTRAVĚ?</a:t>
            </a:r>
          </a:p>
          <a:p>
            <a:pPr marL="446088" indent="-446088">
              <a:buNone/>
            </a:pPr>
            <a:r>
              <a:rPr lang="cs-CZ" dirty="0" smtClean="0"/>
              <a:t>3) K ČEMU PŘISPÍVÁ NADBYTEK TUKŮ V  POTRAVĚ?</a:t>
            </a:r>
          </a:p>
          <a:p>
            <a:pPr marL="446088" indent="-446088">
              <a:buNone/>
            </a:pPr>
            <a:r>
              <a:rPr lang="cs-CZ" dirty="0" smtClean="0"/>
              <a:t>4) KDO JE TO VEGAN? KTERÉ PROBLÉMY MOHOU NASTAT PŘI TOMTO ZPŮSOBU STRAVOVÁNÍ?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582268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ROZTŘIĎ NA ZDROJE ŽIVIN!</a:t>
            </a:r>
            <a:endParaRPr lang="cs-CZ" dirty="0"/>
          </a:p>
        </p:txBody>
      </p:sp>
      <p:pic>
        <p:nvPicPr>
          <p:cNvPr id="6147" name="Picture 3" descr="C:\Users\ucitel\AppData\Local\Microsoft\Windows\Temporary Internet Files\Content.IE5\M2WTXN1G\MC900232197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9732" y="4376585"/>
            <a:ext cx="1969129" cy="108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citel\AppData\Local\Microsoft\Windows\Temporary Internet Files\Content.IE5\M2WTXN1G\MC900441779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32208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citel\AppData\Local\Microsoft\Windows\Temporary Internet Files\Content.IE5\47X0DAMG\MC90044182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3333" y="1973610"/>
            <a:ext cx="194627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citel\AppData\Local\Microsoft\Windows\Temporary Internet Files\Content.IE5\47X0DAMG\MC900347091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3333" y="4009668"/>
            <a:ext cx="1570939" cy="181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citel\AppData\Local\Microsoft\Windows\Temporary Internet Files\Content.IE5\SL5X4YLP\MC900296157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290474"/>
            <a:ext cx="2405544" cy="201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citel\AppData\Local\Microsoft\Windows\Temporary Internet Files\Content.IE5\SL5X4YLP\MC900233366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52526"/>
            <a:ext cx="2361446" cy="171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354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ROZTŘIĎ NA ZDROJE ŽIVIN!</a:t>
            </a:r>
            <a:endParaRPr lang="cs-CZ" dirty="0"/>
          </a:p>
        </p:txBody>
      </p:sp>
      <p:pic>
        <p:nvPicPr>
          <p:cNvPr id="7171" name="Picture 3" descr="C:\Users\ucitel\AppData\Local\Microsoft\Windows\Temporary Internet Files\Content.IE5\47X0DAMG\MC900198639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686323" y="5200693"/>
            <a:ext cx="2154725" cy="112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citel\AppData\Local\Microsoft\Windows\Temporary Internet Files\Content.IE5\M2WTXN1G\MC9003344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6595" y="1743120"/>
            <a:ext cx="1433316" cy="129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citel\AppData\Local\Microsoft\Windows\Temporary Internet Files\Content.IE5\M2WTXN1G\MC90023448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12806"/>
            <a:ext cx="2228661" cy="1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ucitel\AppData\Local\Microsoft\Windows\Temporary Internet Files\Content.IE5\NW575NGA\MP900400612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72958"/>
            <a:ext cx="2496312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ucitel\AppData\Local\Microsoft\Windows\Temporary Internet Files\Content.IE5\M2WTXN1G\MC900441872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5392" y="3861048"/>
            <a:ext cx="1917700" cy="168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ucitel\AppData\Local\Microsoft\Windows\Temporary Internet Files\Content.IE5\47X0DAMG\MC900438640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9652" y="3645024"/>
            <a:ext cx="2232248" cy="276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381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54013" indent="-354013">
              <a:buNone/>
            </a:pPr>
            <a:r>
              <a:rPr lang="cs-CZ" dirty="0" smtClean="0"/>
              <a:t>6) NEJPOHOTOVĚJŠÍM ZDROJEM ENERGIE PRO    ORGANISMUS JE: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A) VITAMINY     C) GLUKÓZA</a:t>
            </a:r>
          </a:p>
          <a:p>
            <a:pPr marL="0" indent="0">
              <a:buNone/>
            </a:pPr>
            <a:r>
              <a:rPr lang="cs-CZ" dirty="0" smtClean="0"/>
              <a:t>     B) TUKY            D) BÍLKOVINY</a:t>
            </a:r>
          </a:p>
          <a:p>
            <a:pPr marL="0" indent="0">
              <a:buNone/>
            </a:pPr>
            <a:r>
              <a:rPr lang="cs-CZ" dirty="0" smtClean="0"/>
              <a:t>7) JAKÝ VÝZNAM MÁ GLYKOGEN A VLÁKNINA?</a:t>
            </a:r>
          </a:p>
          <a:p>
            <a:pPr marL="446088" indent="-446088">
              <a:buNone/>
            </a:pPr>
            <a:r>
              <a:rPr lang="cs-CZ" dirty="0" smtClean="0"/>
              <a:t>8) PŘI NEDOSTATKU JAKÉHO VITAMINU VZNIKAJÍ TYTO PORUCHY ?</a:t>
            </a:r>
          </a:p>
          <a:p>
            <a:pPr marL="446088" indent="-446088">
              <a:buNone/>
            </a:pPr>
            <a:r>
              <a:rPr lang="cs-CZ" dirty="0"/>
              <a:t> </a:t>
            </a:r>
            <a:r>
              <a:rPr lang="cs-CZ" dirty="0" smtClean="0"/>
              <a:t>   A) KURDĚJE</a:t>
            </a:r>
          </a:p>
          <a:p>
            <a:pPr marL="446088" indent="-446088">
              <a:buNone/>
            </a:pPr>
            <a:r>
              <a:rPr lang="cs-CZ" dirty="0"/>
              <a:t> </a:t>
            </a:r>
            <a:r>
              <a:rPr lang="cs-CZ" dirty="0" smtClean="0"/>
              <a:t>   B) ŠEROSLEPOST</a:t>
            </a:r>
          </a:p>
          <a:p>
            <a:pPr marL="446088" indent="-446088">
              <a:buNone/>
            </a:pPr>
            <a:r>
              <a:rPr lang="cs-CZ" dirty="0"/>
              <a:t> </a:t>
            </a:r>
            <a:r>
              <a:rPr lang="cs-CZ" dirty="0" smtClean="0"/>
              <a:t>   C) KŘIVICE</a:t>
            </a:r>
          </a:p>
          <a:p>
            <a:pPr marL="446088" indent="-446088">
              <a:buNone/>
            </a:pPr>
            <a:r>
              <a:rPr lang="cs-CZ" dirty="0" smtClean="0"/>
              <a:t>    D) PORUCHY SRÁŽLIVOSTI KRVE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60798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46088" indent="-446088">
              <a:buNone/>
            </a:pPr>
            <a:r>
              <a:rPr lang="cs-CZ" dirty="0" smtClean="0"/>
              <a:t>9) NAJDI NÁZVY DŮLEŽITÝCH ŽIVIN V POTRAVĚ.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A) KOBEREC U KRBU MÁ HEZKÝ VZOR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B) ROBERT UKROJIL PLÁTEK CHLEBA</a:t>
            </a:r>
          </a:p>
          <a:p>
            <a:pPr marL="811213" indent="-811213">
              <a:buNone/>
            </a:pPr>
            <a:r>
              <a:rPr lang="cs-CZ" dirty="0"/>
              <a:t> </a:t>
            </a:r>
            <a:r>
              <a:rPr lang="cs-CZ" dirty="0" smtClean="0"/>
              <a:t>   C) NĚKTERÝM ROSTLINÁM STAČÍ MALÝ OSVIT A MINIMÁLNÍ ZÁLIVKA</a:t>
            </a:r>
          </a:p>
          <a:p>
            <a:pPr marL="811213" indent="-811213">
              <a:buNone/>
            </a:pPr>
            <a:r>
              <a:rPr lang="cs-CZ" dirty="0" smtClean="0"/>
              <a:t>10) PRO KTERÉ ORGÁNY JSOU NEZBYTNÉ</a:t>
            </a:r>
          </a:p>
          <a:p>
            <a:pPr marL="811213" indent="-811213">
              <a:buNone/>
            </a:pPr>
            <a:r>
              <a:rPr lang="cs-CZ" dirty="0"/>
              <a:t> </a:t>
            </a:r>
            <a:r>
              <a:rPr lang="cs-CZ" dirty="0" smtClean="0"/>
              <a:t>     UVEDENÉ VITAMINY</a:t>
            </a:r>
          </a:p>
          <a:p>
            <a:pPr marL="811213" indent="-811213">
              <a:buNone/>
            </a:pPr>
            <a:r>
              <a:rPr lang="cs-CZ" dirty="0"/>
              <a:t> </a:t>
            </a:r>
            <a:r>
              <a:rPr lang="cs-CZ" dirty="0" smtClean="0"/>
              <a:t>    A) OČI, KOSTI, NERVY, POHLAVNÍ ORGÁNY</a:t>
            </a:r>
          </a:p>
          <a:p>
            <a:pPr marL="811213" indent="-811213">
              <a:buNone/>
            </a:pPr>
            <a:r>
              <a:rPr lang="cs-CZ" dirty="0"/>
              <a:t> </a:t>
            </a:r>
            <a:r>
              <a:rPr lang="cs-CZ" dirty="0" smtClean="0"/>
              <a:t>    B) A, D, E, B</a:t>
            </a:r>
            <a:r>
              <a:rPr lang="cs-CZ" baseline="-25000" dirty="0" smtClean="0"/>
              <a:t>1</a:t>
            </a:r>
            <a:endParaRPr lang="cs-CZ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175634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cs-CZ" dirty="0" smtClean="0"/>
              <a:t>PŘEMĚNA LÁTEK V TĚLE</a:t>
            </a:r>
          </a:p>
          <a:p>
            <a:pPr marL="514350" indent="-514350">
              <a:buAutoNum type="arabicParenR"/>
            </a:pPr>
            <a:r>
              <a:rPr lang="cs-CZ" dirty="0" smtClean="0"/>
              <a:t>ČINNOST STŘEV</a:t>
            </a:r>
          </a:p>
          <a:p>
            <a:pPr marL="514350" indent="-514350">
              <a:buAutoNum type="arabicParenR"/>
            </a:pPr>
            <a:r>
              <a:rPr lang="cs-CZ" dirty="0" smtClean="0"/>
              <a:t>VZNIK SRDEČNÍCH CHOROB</a:t>
            </a:r>
          </a:p>
          <a:p>
            <a:pPr marL="514350" indent="-514350">
              <a:buAutoNum type="arabicParenR"/>
            </a:pPr>
            <a:r>
              <a:rPr lang="cs-CZ" dirty="0" smtClean="0"/>
              <a:t>BEZMASÁ STRAVA – SYROVÁ- NEDOSTATEK ŽIVIN – VITAMINU – CHUDOKREVNOST</a:t>
            </a:r>
          </a:p>
          <a:p>
            <a:pPr marL="514350" indent="-514350">
              <a:buAutoNum type="arabicParenR"/>
            </a:pPr>
            <a:r>
              <a:rPr lang="cs-CZ" dirty="0" smtClean="0"/>
              <a:t>BÍLKOVINY, TUKY, CUKRY</a:t>
            </a:r>
          </a:p>
          <a:p>
            <a:pPr marL="514350" indent="-514350">
              <a:buAutoNum type="arabicParenR"/>
            </a:pPr>
            <a:r>
              <a:rPr lang="cs-CZ" dirty="0" smtClean="0"/>
              <a:t>GLUKÓZA</a:t>
            </a:r>
          </a:p>
          <a:p>
            <a:pPr marL="514350" indent="-514350">
              <a:buAutoNum type="arabicParenR"/>
            </a:pPr>
            <a:endParaRPr lang="cs-CZ" dirty="0" smtClean="0"/>
          </a:p>
          <a:p>
            <a:pPr marL="514350" indent="-514350">
              <a:buAutoNum type="arabicParenR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19569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46088" indent="-446088">
              <a:buNone/>
            </a:pPr>
            <a:r>
              <a:rPr lang="cs-CZ" dirty="0" smtClean="0"/>
              <a:t>7) ZÁSOBNÍ LÁTKA V JÁTRECH A SVALECH,  ČINNOST STŘEV</a:t>
            </a:r>
          </a:p>
          <a:p>
            <a:pPr marL="446088" indent="-446088">
              <a:buNone/>
            </a:pPr>
            <a:r>
              <a:rPr lang="cs-CZ" dirty="0" smtClean="0"/>
              <a:t>8) KURDĚJE – NEDOSTATEK C, ŠEROSLEPOST – A,</a:t>
            </a:r>
          </a:p>
          <a:p>
            <a:pPr marL="446088" indent="-446088">
              <a:buNone/>
            </a:pPr>
            <a:r>
              <a:rPr lang="cs-CZ" dirty="0"/>
              <a:t> </a:t>
            </a:r>
            <a:r>
              <a:rPr lang="cs-CZ" dirty="0" smtClean="0"/>
              <a:t>   KŘIVICE – D, SRÁŽLIVOST KRVE – K</a:t>
            </a:r>
          </a:p>
          <a:p>
            <a:pPr marL="446088" indent="-446088">
              <a:buNone/>
            </a:pPr>
            <a:r>
              <a:rPr lang="cs-CZ" dirty="0" smtClean="0"/>
              <a:t>9) A) CUKR    B) TUK    C) VITAMIN</a:t>
            </a:r>
          </a:p>
          <a:p>
            <a:pPr marL="446088" indent="-446088">
              <a:buNone/>
            </a:pPr>
            <a:r>
              <a:rPr lang="cs-CZ" dirty="0" smtClean="0"/>
              <a:t>10) OČI – A, KOSTI – D, NERVY – B</a:t>
            </a:r>
            <a:r>
              <a:rPr lang="cs-CZ" baseline="-25000" dirty="0" smtClean="0"/>
              <a:t>1</a:t>
            </a:r>
            <a:r>
              <a:rPr lang="cs-CZ" dirty="0" smtClean="0"/>
              <a:t>, POHLAVNÍ ORGÁNY - E</a:t>
            </a:r>
          </a:p>
          <a:p>
            <a:pPr marL="446088" indent="-446088">
              <a:buNone/>
            </a:pPr>
            <a:r>
              <a:rPr lang="cs-CZ" dirty="0"/>
              <a:t> </a:t>
            </a:r>
            <a:r>
              <a:rPr lang="cs-CZ" dirty="0" smtClean="0"/>
              <a:t>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84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>POUŽITÁ LITERATURA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sz="1600" dirty="0" smtClean="0"/>
              <a:t>VANĚČKOVÁ, I. </a:t>
            </a:r>
            <a:r>
              <a:rPr lang="cs-CZ" sz="1600" dirty="0"/>
              <a:t>a</a:t>
            </a:r>
            <a:r>
              <a:rPr lang="cs-CZ" sz="1600" dirty="0" smtClean="0"/>
              <a:t> kol. </a:t>
            </a:r>
            <a:r>
              <a:rPr lang="cs-CZ" sz="1600" i="1" dirty="0" smtClean="0"/>
              <a:t>Přírodopis 8  učebnice pro základní školy a víceletá gymnázia. </a:t>
            </a:r>
            <a:r>
              <a:rPr lang="cs-CZ" sz="1600" dirty="0" smtClean="0"/>
              <a:t>1. vyd. Plzeň : Nakladatelství Fraus, 2006. </a:t>
            </a:r>
            <a:r>
              <a:rPr lang="cs-CZ" sz="1600" dirty="0"/>
              <a:t> </a:t>
            </a:r>
            <a:r>
              <a:rPr lang="cs-CZ" sz="1600" dirty="0" smtClean="0"/>
              <a:t>ISBN 80-7238-428-7. s. </a:t>
            </a:r>
            <a:r>
              <a:rPr lang="cs-CZ" sz="1600" smtClean="0"/>
              <a:t>81- 83.</a:t>
            </a:r>
            <a:endParaRPr lang="cs-CZ" sz="1600" dirty="0" smtClean="0"/>
          </a:p>
          <a:p>
            <a:r>
              <a:rPr lang="cs-CZ" sz="1600" dirty="0" smtClean="0"/>
              <a:t>Obrázky poskytl Microsoft klipart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xmlns="" val="360431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223</TotalTime>
  <Words>1099</Words>
  <Application>Microsoft Office PowerPoint</Application>
  <PresentationFormat>Předvádění na obrazovce (4:3)</PresentationFormat>
  <Paragraphs>198</Paragraphs>
  <Slides>24</Slides>
  <Notes>24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24</vt:i4>
      </vt:variant>
    </vt:vector>
  </HeadingPairs>
  <TitlesOfParts>
    <vt:vector size="26" baseType="lpstr">
      <vt:lpstr>Slunovrat</vt:lpstr>
      <vt:lpstr>Motiv systému Office</vt:lpstr>
      <vt:lpstr>Snímek 1</vt:lpstr>
      <vt:lpstr>Snímek 2</vt:lpstr>
      <vt:lpstr>ČLOVĚK A ŽIVINY</vt:lpstr>
      <vt:lpstr>OSNOVA</vt:lpstr>
      <vt:lpstr>METABOLISMUS</vt:lpstr>
      <vt:lpstr>ZÁKLADNÍ ŽIVINY</vt:lpstr>
      <vt:lpstr>Snímek 7</vt:lpstr>
      <vt:lpstr>Snímek 8</vt:lpstr>
      <vt:lpstr>Snímek 9</vt:lpstr>
      <vt:lpstr>Snímek 10</vt:lpstr>
      <vt:lpstr>Snímek 11</vt:lpstr>
      <vt:lpstr>NEZBYTNÉ ŽIVINY</vt:lpstr>
      <vt:lpstr>Snímek 13</vt:lpstr>
      <vt:lpstr>Snímek 14</vt:lpstr>
      <vt:lpstr>NEJZNÁMĚJŠÍ VITAMINY ROZPUSTNÉ V TUCÍCH</vt:lpstr>
      <vt:lpstr>NEJZNÁMĚJŠÍ VITANIMY ROZPUSTNÉ VE VODĚ</vt:lpstr>
      <vt:lpstr>OPAKOVÁNÍ</vt:lpstr>
      <vt:lpstr>ROZTŘIĎ NA ZDROJE ŽIVIN!</vt:lpstr>
      <vt:lpstr>ROZTŘIĎ NA ZDROJE ŽIVIN!</vt:lpstr>
      <vt:lpstr>Snímek 20</vt:lpstr>
      <vt:lpstr>Snímek 21</vt:lpstr>
      <vt:lpstr>ŘEŠENÍ</vt:lpstr>
      <vt:lpstr>Snímek 23</vt:lpstr>
      <vt:lpstr>POUŽITÁ LITERATURA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ČLOVĚK A ŽIVINY</dc:title>
  <dc:creator>ucitel</dc:creator>
  <cp:lastModifiedBy>Uživatel</cp:lastModifiedBy>
  <cp:revision>20</cp:revision>
  <dcterms:created xsi:type="dcterms:W3CDTF">2012-04-07T11:27:57Z</dcterms:created>
  <dcterms:modified xsi:type="dcterms:W3CDTF">2012-05-02T08:17:16Z</dcterms:modified>
</cp:coreProperties>
</file>