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60" r:id="rId6"/>
    <p:sldId id="261" r:id="rId7"/>
    <p:sldId id="262" r:id="rId8"/>
    <p:sldId id="264" r:id="rId9"/>
    <p:sldId id="263" r:id="rId10"/>
    <p:sldId id="265" r:id="rId11"/>
    <p:sldId id="25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632"/>
    <a:srgbClr val="65F97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701EF-D713-4746-9472-42403A803CCE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580C2-8553-4800-9F8F-F2F405ACF7C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01819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241321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31267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580C2-8553-4800-9F8F-F2F405ACF7C5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2273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7996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4679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390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8550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8686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5350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4251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436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2324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6209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F985D-D7A0-476A-B702-8FEB62B540F3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8A528-8DCD-4888-BFD8-1D3F668F4D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3065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cs/497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282" y="4711411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-72231" y="79981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6082" y="3141374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-72231" y="410181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Picture 6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044" y="390236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38957" y="1160174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Tento materiál byl vytvořen v rámci projektu  Operačního programu Vzdělávání pro konkurenceschopnost.</a:t>
            </a:r>
          </a:p>
        </p:txBody>
      </p:sp>
      <p:pic>
        <p:nvPicPr>
          <p:cNvPr id="8" name="table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957" y="1758661"/>
            <a:ext cx="6837362" cy="1163639"/>
          </a:xfrm>
          <a:prstGeom prst="rect">
            <a:avLst/>
          </a:prstGeom>
        </p:spPr>
      </p:pic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23057" y="2820613"/>
            <a:ext cx="8497887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200" b="1" dirty="0" smtClean="0"/>
              <a:t>Sada č. XIV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XIV _ SP, DUM č.17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Svět práce</a:t>
            </a: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Název: </a:t>
            </a:r>
            <a:r>
              <a:rPr kumimoji="0" lang="cs-CZ" sz="12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Odměna za práci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Autor:  Ivana Skalická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Stručná anotace:  Prezentace </a:t>
            </a:r>
            <a:r>
              <a:rPr lang="cs-CZ" sz="1200" b="1" kern="0" dirty="0" err="1" smtClean="0">
                <a:solidFill>
                  <a:sysClr val="windowText" lastClr="000000"/>
                </a:solidFill>
              </a:rPr>
              <a:t>infor</a:t>
            </a:r>
            <a:r>
              <a:rPr kumimoji="0" lang="cs-CZ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muje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žáky </a:t>
            </a:r>
            <a:r>
              <a:rPr lang="cs-CZ" sz="1200" b="1" kern="0" dirty="0">
                <a:solidFill>
                  <a:sysClr val="windowText" lastClr="000000"/>
                </a:solidFill>
              </a:rPr>
              <a:t>o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odměňování za práci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, vede k úvaze, jak volit zaměstnání podle ekonomických ukazatelů.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Metodické zhodnocení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 </a:t>
            </a:r>
            <a:r>
              <a:rPr lang="cs-CZ" sz="1200" b="1" smtClean="0"/>
              <a:t>Žáci se zamýšleli nad výhodnosti jednotlivých povolání podle odměňování a posílili právní vědomí  v oblasti informací o minimální mzdě.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Využito SP-VP  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8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.A 27.4.2012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Autorem materiálu a všech jeho částí</a:t>
            </a:r>
            <a:r>
              <a:rPr kumimoji="0" lang="cs-CZ" sz="1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, není-li uvedeno jinak, j</a:t>
            </a: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 Ivana  Skalická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97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Odpovědi: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68552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cs-CZ" sz="4200" dirty="0"/>
              <a:t>V</a:t>
            </a:r>
            <a:r>
              <a:rPr lang="cs-CZ" sz="4200" dirty="0" smtClean="0"/>
              <a:t>ýše </a:t>
            </a:r>
            <a:r>
              <a:rPr lang="cs-CZ" sz="4200" dirty="0"/>
              <a:t>odměny za práci </a:t>
            </a:r>
            <a:r>
              <a:rPr lang="cs-CZ" sz="4200" dirty="0">
                <a:solidFill>
                  <a:srgbClr val="329632"/>
                </a:solidFill>
              </a:rPr>
              <a:t>ve státní </a:t>
            </a:r>
            <a:r>
              <a:rPr lang="cs-CZ" sz="4200" dirty="0" smtClean="0">
                <a:solidFill>
                  <a:srgbClr val="329632"/>
                </a:solidFill>
              </a:rPr>
              <a:t> sféře je dána zákony a </a:t>
            </a:r>
            <a:r>
              <a:rPr lang="cs-CZ" sz="4200" dirty="0">
                <a:solidFill>
                  <a:srgbClr val="329632"/>
                </a:solidFill>
              </a:rPr>
              <a:t>v soukromé </a:t>
            </a:r>
            <a:r>
              <a:rPr lang="cs-CZ" sz="4200" dirty="0" smtClean="0">
                <a:solidFill>
                  <a:srgbClr val="329632"/>
                </a:solidFill>
              </a:rPr>
              <a:t>sféře dohodou, která je výsledkem kolektivního vyjednávání</a:t>
            </a:r>
            <a:r>
              <a:rPr lang="cs-CZ" sz="4200" dirty="0"/>
              <a:t>.</a:t>
            </a:r>
          </a:p>
          <a:p>
            <a:pPr marL="514350" indent="-514350">
              <a:buAutoNum type="arabicPeriod"/>
            </a:pPr>
            <a:r>
              <a:rPr lang="cs-CZ" sz="4200" dirty="0" smtClean="0"/>
              <a:t>Mzda je omezena  </a:t>
            </a:r>
            <a:r>
              <a:rPr lang="cs-CZ" sz="4200" dirty="0" smtClean="0">
                <a:solidFill>
                  <a:srgbClr val="329632"/>
                </a:solidFill>
              </a:rPr>
              <a:t>zákonem danou výší minimální mzdy</a:t>
            </a:r>
            <a:r>
              <a:rPr lang="cs-CZ" sz="4200" dirty="0" smtClean="0"/>
              <a:t>.</a:t>
            </a:r>
            <a:br>
              <a:rPr lang="cs-CZ" sz="4200" dirty="0" smtClean="0"/>
            </a:br>
            <a:r>
              <a:rPr lang="cs-CZ" sz="4200" dirty="0" smtClean="0">
                <a:solidFill>
                  <a:srgbClr val="329632"/>
                </a:solidFill>
              </a:rPr>
              <a:t>Nemohu mít stanovenu </a:t>
            </a:r>
            <a:r>
              <a:rPr lang="cs-CZ" sz="4200" dirty="0">
                <a:solidFill>
                  <a:srgbClr val="329632"/>
                </a:solidFill>
              </a:rPr>
              <a:t>mzdu </a:t>
            </a:r>
            <a:r>
              <a:rPr lang="cs-CZ" sz="4200" dirty="0" smtClean="0">
                <a:solidFill>
                  <a:srgbClr val="329632"/>
                </a:solidFill>
              </a:rPr>
              <a:t>40 Kč/hod, protože je nižší než minimální.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 smtClean="0">
                <a:solidFill>
                  <a:srgbClr val="329632"/>
                </a:solidFill>
              </a:rPr>
              <a:t>Časová mzda stanoví x Kč za odpracovanou hodinu, úkolová  y Kč za výrobek.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 smtClean="0"/>
              <a:t>Pracovník s </a:t>
            </a:r>
            <a:r>
              <a:rPr lang="cs-CZ" sz="4200" dirty="0"/>
              <a:t>úkolovou mzdou s normou 12 </a:t>
            </a:r>
            <a:r>
              <a:rPr lang="cs-CZ" sz="4200" dirty="0" smtClean="0"/>
              <a:t>výr./hod s </a:t>
            </a:r>
            <a:r>
              <a:rPr lang="cs-CZ" sz="4200" dirty="0"/>
              <a:t>odměnou  </a:t>
            </a:r>
            <a:r>
              <a:rPr lang="cs-CZ" sz="4200" dirty="0" smtClean="0"/>
              <a:t>1 výr./ </a:t>
            </a:r>
            <a:r>
              <a:rPr lang="cs-CZ" sz="4200" dirty="0"/>
              <a:t>6 </a:t>
            </a:r>
            <a:r>
              <a:rPr lang="cs-CZ" sz="4200" dirty="0" smtClean="0"/>
              <a:t>Kč </a:t>
            </a:r>
            <a:r>
              <a:rPr lang="cs-CZ" sz="4200" dirty="0" smtClean="0">
                <a:solidFill>
                  <a:srgbClr val="329632"/>
                </a:solidFill>
              </a:rPr>
              <a:t>vydělá 72 Kč/hod, 576 Kč/den, 2880Kč/týden 11 520 Kč za měsíc </a:t>
            </a:r>
            <a:r>
              <a:rPr lang="cs-CZ" sz="4200" dirty="0">
                <a:solidFill>
                  <a:srgbClr val="329632"/>
                </a:solidFill>
              </a:rPr>
              <a:t>(4týdny</a:t>
            </a:r>
            <a:r>
              <a:rPr lang="cs-CZ" sz="4200" dirty="0" smtClean="0">
                <a:solidFill>
                  <a:srgbClr val="329632"/>
                </a:solidFill>
              </a:rPr>
              <a:t>).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/>
              <a:t>K</a:t>
            </a:r>
            <a:r>
              <a:rPr lang="cs-CZ" sz="4200" dirty="0" smtClean="0"/>
              <a:t>dyž vyrobí 14 výr./hod vydělá </a:t>
            </a:r>
            <a:r>
              <a:rPr lang="cs-CZ" sz="4200" dirty="0" smtClean="0">
                <a:solidFill>
                  <a:srgbClr val="329632"/>
                </a:solidFill>
              </a:rPr>
              <a:t>84 Kč/hod, 672/den, 3360/týden, 13440/</a:t>
            </a:r>
            <a:r>
              <a:rPr lang="cs-CZ" sz="4200" dirty="0" err="1" smtClean="0">
                <a:solidFill>
                  <a:srgbClr val="329632"/>
                </a:solidFill>
              </a:rPr>
              <a:t>měs</a:t>
            </a:r>
            <a:r>
              <a:rPr lang="cs-CZ" sz="4200" dirty="0" smtClean="0">
                <a:solidFill>
                  <a:srgbClr val="329632"/>
                </a:solidFill>
              </a:rPr>
              <a:t>. 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/>
              <a:t>Celé vypočítané částky pracovník </a:t>
            </a:r>
            <a:r>
              <a:rPr lang="cs-CZ" sz="4200" dirty="0" smtClean="0">
                <a:solidFill>
                  <a:srgbClr val="329632"/>
                </a:solidFill>
              </a:rPr>
              <a:t>nedostane, jde o hrubou mzdu.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 smtClean="0"/>
              <a:t>Čistá mzda je to, </a:t>
            </a:r>
            <a:r>
              <a:rPr lang="cs-CZ" sz="4200" dirty="0" smtClean="0">
                <a:solidFill>
                  <a:srgbClr val="329632"/>
                </a:solidFill>
              </a:rPr>
              <a:t>co dostane pracovník vyplaceno po odečtení zákonných pojištění a daně ze mzdy od hrubé mzdy.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 smtClean="0"/>
              <a:t>Příplatek náleží </a:t>
            </a:r>
            <a:r>
              <a:rPr lang="cs-CZ" sz="4200" dirty="0"/>
              <a:t>pracovníkovi  </a:t>
            </a:r>
            <a:r>
              <a:rPr lang="cs-CZ" sz="4200" dirty="0" smtClean="0">
                <a:solidFill>
                  <a:srgbClr val="329632"/>
                </a:solidFill>
              </a:rPr>
              <a:t>za práci přesčas, v noci, o svátcích a víkendech a ve ztíženém pracovním prostředí.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/>
              <a:t>N</a:t>
            </a:r>
            <a:r>
              <a:rPr lang="cs-CZ" sz="4200" dirty="0" smtClean="0"/>
              <a:t>aturálie jsou </a:t>
            </a:r>
            <a:r>
              <a:rPr lang="cs-CZ" sz="4200" dirty="0" smtClean="0">
                <a:solidFill>
                  <a:srgbClr val="329632"/>
                </a:solidFill>
              </a:rPr>
              <a:t>výrobky poskytnuté pracovníkovi místo části mzdy, pokud se na tom se zaměstnavatelem dohodli.</a:t>
            </a:r>
            <a:endParaRPr lang="cs-CZ" sz="4200" dirty="0">
              <a:solidFill>
                <a:srgbClr val="329632"/>
              </a:solidFill>
            </a:endParaRPr>
          </a:p>
          <a:p>
            <a:pPr marL="514350" indent="-514350">
              <a:buAutoNum type="arabicPeriod"/>
            </a:pPr>
            <a:r>
              <a:rPr lang="cs-CZ" sz="4200" dirty="0"/>
              <a:t>V</a:t>
            </a:r>
            <a:r>
              <a:rPr lang="cs-CZ" sz="4200" dirty="0" smtClean="0"/>
              <a:t>ýplatní termín je </a:t>
            </a:r>
            <a:r>
              <a:rPr lang="cs-CZ" sz="4200" dirty="0" smtClean="0">
                <a:solidFill>
                  <a:srgbClr val="329632"/>
                </a:solidFill>
              </a:rPr>
              <a:t>den, kdy mi zaměstnavatel musí vyplatit mzdu v hotovosti, nebo má být připsána na můj účet.</a:t>
            </a:r>
            <a:endParaRPr lang="cs-CZ" sz="4200" dirty="0">
              <a:solidFill>
                <a:srgbClr val="329632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603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Zdroje: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Klipart MS Office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9871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cs-CZ" dirty="0"/>
              <a:t> </a:t>
            </a:r>
            <a:r>
              <a:rPr lang="cs-CZ" sz="4800" b="1" dirty="0" smtClean="0">
                <a:solidFill>
                  <a:srgbClr val="329632"/>
                </a:solidFill>
              </a:rPr>
              <a:t>Odměna za práci</a:t>
            </a:r>
            <a:endParaRPr lang="cs-CZ" sz="4800" b="1" dirty="0">
              <a:solidFill>
                <a:srgbClr val="32963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5896744" cy="1224136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Svět práce 8.ročník</a:t>
            </a:r>
          </a:p>
          <a:p>
            <a:pPr algn="l"/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Volba povolání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ucitel\AppData\Local\Microsoft\Windows\Temporary Internet Files\Content.IE5\DE4CGPLA\MP90014898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691" y="1340768"/>
            <a:ext cx="2679355" cy="40190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747156" y="5507940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1)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269709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– zdroj obživy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329632"/>
                </a:solidFill>
              </a:rPr>
              <a:t>za </a:t>
            </a:r>
            <a:r>
              <a:rPr lang="cs-CZ" dirty="0">
                <a:solidFill>
                  <a:srgbClr val="329632"/>
                </a:solidFill>
              </a:rPr>
              <a:t>odvedenou práci </a:t>
            </a:r>
            <a:r>
              <a:rPr lang="cs-CZ" dirty="0"/>
              <a:t>má zaměstnanec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</a:t>
            </a:r>
            <a:r>
              <a:rPr lang="cs-CZ" dirty="0" smtClean="0">
                <a:solidFill>
                  <a:srgbClr val="329632"/>
                </a:solidFill>
              </a:rPr>
              <a:t>právo na </a:t>
            </a:r>
            <a:r>
              <a:rPr lang="cs-CZ" dirty="0">
                <a:solidFill>
                  <a:srgbClr val="329632"/>
                </a:solidFill>
              </a:rPr>
              <a:t>přiměřenou </a:t>
            </a:r>
            <a:r>
              <a:rPr lang="cs-CZ" dirty="0" smtClean="0">
                <a:solidFill>
                  <a:srgbClr val="329632"/>
                </a:solidFill>
              </a:rPr>
              <a:t>odměnu</a:t>
            </a:r>
          </a:p>
          <a:p>
            <a:r>
              <a:rPr lang="cs-CZ" dirty="0" smtClean="0"/>
              <a:t>ve </a:t>
            </a:r>
            <a:r>
              <a:rPr lang="cs-CZ" dirty="0"/>
              <a:t>státní sféře </a:t>
            </a:r>
            <a:r>
              <a:rPr lang="cs-CZ" dirty="0" smtClean="0"/>
              <a:t>– výše odměny upravena zákony </a:t>
            </a:r>
          </a:p>
          <a:p>
            <a:pPr marL="0" lvl="0" indent="0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b="1" dirty="0" smtClean="0">
                <a:solidFill>
                  <a:srgbClr val="329632"/>
                </a:solidFill>
              </a:rPr>
              <a:t>= plat </a:t>
            </a:r>
            <a:r>
              <a:rPr lang="cs-CZ" dirty="0" smtClean="0"/>
              <a:t>→platové tabulky</a:t>
            </a:r>
            <a:endParaRPr lang="cs-CZ" sz="1400" dirty="0"/>
          </a:p>
          <a:p>
            <a:pPr lvl="0"/>
            <a:r>
              <a:rPr lang="cs-CZ" dirty="0"/>
              <a:t>v soukromé – </a:t>
            </a:r>
            <a:r>
              <a:rPr lang="cs-CZ" dirty="0" smtClean="0"/>
              <a:t>	dohoda mezi zaměstnavatelem</a:t>
            </a:r>
            <a:br>
              <a:rPr lang="cs-CZ" dirty="0" smtClean="0"/>
            </a:br>
            <a:r>
              <a:rPr lang="cs-CZ" dirty="0" smtClean="0"/>
              <a:t>			a zaměstnanci = výsledek 				kolektivního vyjednávání</a:t>
            </a:r>
            <a:br>
              <a:rPr lang="cs-CZ" dirty="0" smtClean="0"/>
            </a:br>
            <a:r>
              <a:rPr lang="cs-CZ" dirty="0" smtClean="0"/>
              <a:t>			= </a:t>
            </a:r>
            <a:r>
              <a:rPr lang="cs-CZ" b="1" dirty="0" smtClean="0">
                <a:solidFill>
                  <a:srgbClr val="329632"/>
                </a:solidFill>
              </a:rPr>
              <a:t>mzda</a:t>
            </a:r>
            <a:endParaRPr lang="cs-CZ" dirty="0"/>
          </a:p>
          <a:p>
            <a:endParaRPr lang="cs-CZ" dirty="0"/>
          </a:p>
        </p:txBody>
      </p:sp>
      <p:pic>
        <p:nvPicPr>
          <p:cNvPr id="3074" name="Picture 2" descr="C:\Users\ucitel\AppData\Local\Microsoft\Windows\Temporary Internet Files\Content.IE5\K0O7W0UI\MC90044039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25144"/>
            <a:ext cx="1313304" cy="1313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428919" y="6093296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2</a:t>
            </a:r>
            <a:r>
              <a:rPr lang="cs-CZ" sz="1200" dirty="0" smtClean="0"/>
              <a:t>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32326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Minimální mzda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653536" cy="4525963"/>
          </a:xfrm>
        </p:spPr>
        <p:txBody>
          <a:bodyPr/>
          <a:lstStyle/>
          <a:p>
            <a:r>
              <a:rPr lang="cs-CZ" dirty="0"/>
              <a:t>Odměna </a:t>
            </a:r>
            <a:r>
              <a:rPr lang="cs-CZ" dirty="0" smtClean="0"/>
              <a:t>za práci nesmí </a:t>
            </a:r>
            <a:r>
              <a:rPr lang="cs-CZ" dirty="0"/>
              <a:t>být nižší než uzákoněná </a:t>
            </a:r>
            <a:r>
              <a:rPr lang="cs-CZ" b="1" dirty="0">
                <a:solidFill>
                  <a:srgbClr val="329632"/>
                </a:solidFill>
              </a:rPr>
              <a:t>minimální </a:t>
            </a:r>
            <a:r>
              <a:rPr lang="cs-CZ" b="1" dirty="0" smtClean="0">
                <a:solidFill>
                  <a:srgbClr val="329632"/>
                </a:solidFill>
              </a:rPr>
              <a:t>mzda </a:t>
            </a:r>
            <a:endParaRPr lang="cs-CZ" dirty="0">
              <a:solidFill>
                <a:srgbClr val="329632"/>
              </a:solidFill>
            </a:endParaRPr>
          </a:p>
          <a:p>
            <a:r>
              <a:rPr lang="cs-CZ" dirty="0" smtClean="0"/>
              <a:t>vztahuje se na všechny zaměstnance </a:t>
            </a:r>
          </a:p>
          <a:p>
            <a:r>
              <a:rPr lang="cs-CZ" b="1" dirty="0">
                <a:solidFill>
                  <a:srgbClr val="329632"/>
                </a:solidFill>
              </a:rPr>
              <a:t>základní sazba </a:t>
            </a:r>
            <a:r>
              <a:rPr lang="cs-CZ" b="1" dirty="0"/>
              <a:t>minimální mzdy</a:t>
            </a:r>
            <a:r>
              <a:rPr lang="cs-CZ" dirty="0"/>
              <a:t> </a:t>
            </a:r>
            <a:r>
              <a:rPr lang="cs-CZ" dirty="0" smtClean="0"/>
              <a:t>nyní</a:t>
            </a:r>
            <a:br>
              <a:rPr lang="cs-CZ" dirty="0" smtClean="0"/>
            </a:br>
            <a:r>
              <a:rPr lang="cs-CZ" dirty="0" smtClean="0"/>
              <a:t>pro </a:t>
            </a:r>
            <a:r>
              <a:rPr lang="cs-CZ" dirty="0"/>
              <a:t>stanovenou týdenní pracovní dobu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40 </a:t>
            </a:r>
            <a:r>
              <a:rPr lang="cs-CZ" dirty="0"/>
              <a:t>hodin </a:t>
            </a:r>
            <a:r>
              <a:rPr lang="cs-CZ" b="1" dirty="0"/>
              <a:t>činí </a:t>
            </a:r>
            <a:r>
              <a:rPr lang="cs-CZ" b="1" dirty="0" smtClean="0"/>
              <a:t>	</a:t>
            </a:r>
            <a:r>
              <a:rPr lang="cs-CZ" b="1" dirty="0" smtClean="0">
                <a:solidFill>
                  <a:srgbClr val="329632"/>
                </a:solidFill>
              </a:rPr>
              <a:t>8</a:t>
            </a:r>
            <a:r>
              <a:rPr lang="cs-CZ" b="1" dirty="0">
                <a:solidFill>
                  <a:srgbClr val="329632"/>
                </a:solidFill>
              </a:rPr>
              <a:t> 000 Kč za měsíc </a:t>
            </a:r>
            <a:r>
              <a:rPr lang="cs-CZ" b="1" dirty="0" smtClean="0">
                <a:solidFill>
                  <a:srgbClr val="329632"/>
                </a:solidFill>
              </a:rPr>
              <a:t/>
            </a:r>
            <a:br>
              <a:rPr lang="cs-CZ" b="1" dirty="0" smtClean="0">
                <a:solidFill>
                  <a:srgbClr val="329632"/>
                </a:solidFill>
              </a:rPr>
            </a:br>
            <a:r>
              <a:rPr lang="cs-CZ" b="1" dirty="0" smtClean="0">
                <a:solidFill>
                  <a:srgbClr val="329632"/>
                </a:solidFill>
              </a:rPr>
              <a:t>			nebo </a:t>
            </a:r>
            <a:r>
              <a:rPr lang="cs-CZ" b="1" dirty="0">
                <a:solidFill>
                  <a:srgbClr val="329632"/>
                </a:solidFill>
              </a:rPr>
              <a:t>48,10 Kč za </a:t>
            </a:r>
            <a:r>
              <a:rPr lang="cs-CZ" b="1" dirty="0" smtClean="0">
                <a:solidFill>
                  <a:srgbClr val="329632"/>
                </a:solidFill>
              </a:rPr>
              <a:t>hodinu</a:t>
            </a:r>
            <a:endParaRPr lang="cs-CZ" dirty="0" smtClean="0">
              <a:solidFill>
                <a:srgbClr val="329632"/>
              </a:solidFill>
            </a:endParaRP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viz  </a:t>
            </a:r>
            <a:r>
              <a:rPr lang="cs-CZ" dirty="0" smtClean="0">
                <a:hlinkClick r:id="rId3"/>
              </a:rPr>
              <a:t>minimální mzda</a:t>
            </a:r>
            <a:endParaRPr lang="cs-CZ" dirty="0"/>
          </a:p>
          <a:p>
            <a:endParaRPr lang="cs-CZ" dirty="0"/>
          </a:p>
        </p:txBody>
      </p:sp>
      <p:pic>
        <p:nvPicPr>
          <p:cNvPr id="2050" name="Picture 2" descr="C:\Users\ucitel\AppData\Local\Microsoft\Windows\Temporary Internet Files\Content.IE5\S7687CZ2\MC90044152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883577"/>
            <a:ext cx="1193259" cy="10657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884939" y="5834861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3)</a:t>
            </a:r>
            <a:endParaRPr lang="cs-CZ" sz="1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028384" y="5783087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4)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1111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Druhy mzdy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340768"/>
            <a:ext cx="8003232" cy="4785395"/>
          </a:xfrm>
        </p:spPr>
        <p:txBody>
          <a:bodyPr>
            <a:normAutofit fontScale="92500"/>
          </a:bodyPr>
          <a:lstStyle/>
          <a:p>
            <a:pPr lvl="0"/>
            <a:r>
              <a:rPr lang="cs-CZ" b="1" dirty="0">
                <a:solidFill>
                  <a:srgbClr val="329632"/>
                </a:solidFill>
              </a:rPr>
              <a:t>č</a:t>
            </a:r>
            <a:r>
              <a:rPr lang="cs-CZ" b="1" dirty="0" smtClean="0">
                <a:solidFill>
                  <a:srgbClr val="329632"/>
                </a:solidFill>
              </a:rPr>
              <a:t>asová</a:t>
            </a:r>
            <a:r>
              <a:rPr lang="cs-CZ" b="1" dirty="0" smtClean="0"/>
              <a:t> </a:t>
            </a:r>
            <a:r>
              <a:rPr lang="cs-CZ" dirty="0"/>
              <a:t>– podle odpracované </a:t>
            </a:r>
            <a:r>
              <a:rPr lang="cs-CZ" dirty="0" smtClean="0"/>
              <a:t>doby (x Kč za hod)</a:t>
            </a:r>
            <a:endParaRPr lang="cs-CZ" dirty="0"/>
          </a:p>
          <a:p>
            <a:pPr lvl="0"/>
            <a:r>
              <a:rPr lang="cs-CZ" b="1" dirty="0">
                <a:solidFill>
                  <a:srgbClr val="329632"/>
                </a:solidFill>
              </a:rPr>
              <a:t>ú</a:t>
            </a:r>
            <a:r>
              <a:rPr lang="cs-CZ" b="1" dirty="0" smtClean="0">
                <a:solidFill>
                  <a:srgbClr val="329632"/>
                </a:solidFill>
              </a:rPr>
              <a:t>kolová</a:t>
            </a:r>
            <a:r>
              <a:rPr lang="cs-CZ" dirty="0" smtClean="0"/>
              <a:t> 	- </a:t>
            </a:r>
            <a:r>
              <a:rPr lang="cs-CZ" dirty="0"/>
              <a:t>podle </a:t>
            </a:r>
            <a:r>
              <a:rPr lang="cs-CZ" dirty="0" smtClean="0"/>
              <a:t>množství - výrobků</a:t>
            </a:r>
            <a:br>
              <a:rPr lang="cs-CZ" dirty="0" smtClean="0"/>
            </a:br>
            <a:r>
              <a:rPr lang="cs-CZ" dirty="0" smtClean="0"/>
              <a:t>					- odvedené práce </a:t>
            </a:r>
            <a:br>
              <a:rPr lang="cs-CZ" dirty="0" smtClean="0"/>
            </a:br>
            <a:r>
              <a:rPr lang="cs-CZ" dirty="0" smtClean="0"/>
              <a:t>		-  na </a:t>
            </a:r>
            <a:r>
              <a:rPr lang="cs-CZ" dirty="0"/>
              <a:t>určitý </a:t>
            </a:r>
            <a:r>
              <a:rPr lang="cs-CZ" dirty="0" smtClean="0"/>
              <a:t>čas stanovená norma </a:t>
            </a:r>
            <a:br>
              <a:rPr lang="cs-CZ" dirty="0" smtClean="0"/>
            </a:br>
            <a:r>
              <a:rPr lang="cs-CZ" dirty="0" smtClean="0"/>
              <a:t>		- </a:t>
            </a:r>
            <a:r>
              <a:rPr lang="cs-CZ" dirty="0"/>
              <a:t>pobízí k vyššímu </a:t>
            </a:r>
            <a:r>
              <a:rPr lang="cs-CZ" dirty="0" smtClean="0"/>
              <a:t>výkonu</a:t>
            </a:r>
            <a:endParaRPr lang="cs-CZ" dirty="0"/>
          </a:p>
          <a:p>
            <a:pPr lvl="0"/>
            <a:r>
              <a:rPr lang="cs-CZ" b="1" dirty="0">
                <a:solidFill>
                  <a:srgbClr val="329632"/>
                </a:solidFill>
              </a:rPr>
              <a:t>p</a:t>
            </a:r>
            <a:r>
              <a:rPr lang="cs-CZ" b="1" dirty="0" smtClean="0">
                <a:solidFill>
                  <a:srgbClr val="329632"/>
                </a:solidFill>
              </a:rPr>
              <a:t>odílová</a:t>
            </a:r>
            <a:r>
              <a:rPr lang="cs-CZ" b="1" dirty="0" smtClean="0"/>
              <a:t> </a:t>
            </a:r>
            <a:r>
              <a:rPr lang="cs-CZ" dirty="0" smtClean="0"/>
              <a:t> </a:t>
            </a:r>
            <a:r>
              <a:rPr lang="cs-CZ" dirty="0"/>
              <a:t>-  podíl na dosaženém výsledku práce </a:t>
            </a:r>
            <a:r>
              <a:rPr lang="cs-CZ" dirty="0" smtClean="0"/>
              <a:t>	(</a:t>
            </a:r>
            <a:r>
              <a:rPr lang="cs-CZ" dirty="0"/>
              <a:t>prodavači, taxikáři, personál restaurace…)</a:t>
            </a:r>
          </a:p>
          <a:p>
            <a:pPr lvl="0"/>
            <a:r>
              <a:rPr lang="cs-CZ" b="1" dirty="0">
                <a:solidFill>
                  <a:srgbClr val="329632"/>
                </a:solidFill>
              </a:rPr>
              <a:t>s</a:t>
            </a:r>
            <a:r>
              <a:rPr lang="cs-CZ" b="1" dirty="0" smtClean="0">
                <a:solidFill>
                  <a:srgbClr val="329632"/>
                </a:solidFill>
              </a:rPr>
              <a:t>míšená</a:t>
            </a:r>
            <a:r>
              <a:rPr lang="cs-CZ" b="1" dirty="0" smtClean="0"/>
              <a:t> </a:t>
            </a:r>
            <a:r>
              <a:rPr lang="cs-CZ" dirty="0" smtClean="0"/>
              <a:t>– část </a:t>
            </a:r>
            <a:r>
              <a:rPr lang="cs-CZ" dirty="0"/>
              <a:t>časová + část úkolová nebo </a:t>
            </a:r>
            <a:r>
              <a:rPr lang="cs-CZ" dirty="0" smtClean="0"/>
              <a:t>								podílová</a:t>
            </a:r>
            <a:endParaRPr lang="cs-CZ" dirty="0"/>
          </a:p>
          <a:p>
            <a:endParaRPr lang="cs-CZ" dirty="0"/>
          </a:p>
        </p:txBody>
      </p:sp>
      <p:pic>
        <p:nvPicPr>
          <p:cNvPr id="4099" name="Picture 3" descr="C:\Users\ucitel\AppData\Local\Microsoft\Windows\Temporary Internet Files\Content.IE5\DE4CGPLA\MP90040682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13595" y="2234877"/>
            <a:ext cx="996130" cy="1656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939780" y="3579598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5)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29769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Mzdová zvýhodnění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424936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dirty="0"/>
              <a:t> </a:t>
            </a:r>
            <a:r>
              <a:rPr lang="cs-CZ" dirty="0" smtClean="0"/>
              <a:t>náleží zaměstnanci za práci:</a:t>
            </a:r>
          </a:p>
          <a:p>
            <a:pPr marL="0" indent="0">
              <a:buNone/>
            </a:pPr>
            <a:r>
              <a:rPr lang="cs-CZ" dirty="0" smtClean="0"/>
              <a:t>		</a:t>
            </a:r>
            <a:r>
              <a:rPr lang="cs-CZ" dirty="0" smtClean="0">
                <a:solidFill>
                  <a:srgbClr val="329632"/>
                </a:solidFill>
              </a:rPr>
              <a:t>-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329632"/>
                </a:solidFill>
              </a:rPr>
              <a:t>přesčas</a:t>
            </a:r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		- v</a:t>
            </a:r>
            <a:r>
              <a:rPr lang="cs-CZ" dirty="0">
                <a:solidFill>
                  <a:srgbClr val="329632"/>
                </a:solidFill>
              </a:rPr>
              <a:t> </a:t>
            </a:r>
            <a:r>
              <a:rPr lang="cs-CZ" dirty="0" smtClean="0">
                <a:solidFill>
                  <a:srgbClr val="329632"/>
                </a:solidFill>
              </a:rPr>
              <a:t>noci</a:t>
            </a:r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		- o </a:t>
            </a:r>
            <a:r>
              <a:rPr lang="cs-CZ" dirty="0">
                <a:solidFill>
                  <a:srgbClr val="329632"/>
                </a:solidFill>
              </a:rPr>
              <a:t>svátcích a </a:t>
            </a:r>
            <a:r>
              <a:rPr lang="cs-CZ" dirty="0" smtClean="0">
                <a:solidFill>
                  <a:srgbClr val="329632"/>
                </a:solidFill>
              </a:rPr>
              <a:t>víkendech</a:t>
            </a:r>
          </a:p>
          <a:p>
            <a:pPr marL="0" lvl="0" indent="0">
              <a:buNone/>
            </a:pPr>
            <a:r>
              <a:rPr lang="cs-CZ" dirty="0" smtClean="0">
                <a:solidFill>
                  <a:srgbClr val="329632"/>
                </a:solidFill>
              </a:rPr>
              <a:t>		- ve </a:t>
            </a:r>
            <a:r>
              <a:rPr lang="cs-CZ" dirty="0">
                <a:solidFill>
                  <a:srgbClr val="329632"/>
                </a:solidFill>
              </a:rPr>
              <a:t>ztíženém </a:t>
            </a:r>
            <a:r>
              <a:rPr lang="cs-CZ" dirty="0" smtClean="0">
                <a:solidFill>
                  <a:srgbClr val="329632"/>
                </a:solidFill>
              </a:rPr>
              <a:t>pracovním prostředí</a:t>
            </a:r>
            <a:br>
              <a:rPr lang="cs-CZ" dirty="0" smtClean="0">
                <a:solidFill>
                  <a:srgbClr val="329632"/>
                </a:solidFill>
              </a:rPr>
            </a:br>
            <a:r>
              <a:rPr lang="cs-CZ" dirty="0" smtClean="0">
                <a:solidFill>
                  <a:srgbClr val="329632"/>
                </a:solidFill>
              </a:rPr>
              <a:t>		- ve zdraví škodlivém prostředí</a:t>
            </a:r>
            <a:endParaRPr lang="cs-CZ" sz="1000" dirty="0" smtClean="0">
              <a:solidFill>
                <a:srgbClr val="329632"/>
              </a:solidFill>
            </a:endParaRPr>
          </a:p>
          <a:p>
            <a:pPr marL="0" lvl="0" indent="0">
              <a:buNone/>
            </a:pPr>
            <a:r>
              <a:rPr lang="cs-CZ" sz="1000" dirty="0" smtClean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→ k běžné mzdě náleží </a:t>
            </a:r>
            <a:r>
              <a:rPr lang="cs-CZ" dirty="0" smtClean="0">
                <a:solidFill>
                  <a:srgbClr val="329632"/>
                </a:solidFill>
              </a:rPr>
              <a:t>příplatek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5123" name="Picture 3" descr="C:\Users\ucitel\AppData\Local\Microsoft\Windows\Temporary Internet Files\Content.IE5\S7687CZ2\MP90017773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70" y="2636912"/>
            <a:ext cx="1440160" cy="24482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ucitel\AppData\Local\Microsoft\Windows\Temporary Internet Files\Content.IE5\AM1I8PN9\MP900177809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780" y="1700808"/>
            <a:ext cx="2376264" cy="15841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599891" y="5229200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6)</a:t>
            </a:r>
            <a:endParaRPr lang="cs-CZ" sz="1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8107905" y="3326994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7)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77101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329632"/>
                </a:solidFill>
              </a:rPr>
              <a:t>Výplata mzdy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v</a:t>
            </a:r>
            <a:r>
              <a:rPr lang="cs-CZ" dirty="0" smtClean="0"/>
              <a:t>e stanovený </a:t>
            </a:r>
            <a:r>
              <a:rPr lang="cs-CZ" b="1" dirty="0">
                <a:solidFill>
                  <a:srgbClr val="329632"/>
                </a:solidFill>
              </a:rPr>
              <a:t>výplatní </a:t>
            </a:r>
            <a:r>
              <a:rPr lang="cs-CZ" b="1" dirty="0" smtClean="0">
                <a:solidFill>
                  <a:srgbClr val="329632"/>
                </a:solidFill>
              </a:rPr>
              <a:t>termín </a:t>
            </a:r>
            <a:r>
              <a:rPr lang="cs-CZ" dirty="0" smtClean="0"/>
              <a:t>- </a:t>
            </a:r>
            <a:r>
              <a:rPr lang="cs-CZ" dirty="0"/>
              <a:t>za minulý </a:t>
            </a:r>
            <a:r>
              <a:rPr lang="cs-CZ" dirty="0" smtClean="0"/>
              <a:t>						odpracovaný </a:t>
            </a:r>
            <a:r>
              <a:rPr lang="cs-CZ" dirty="0"/>
              <a:t>měsíc</a:t>
            </a:r>
          </a:p>
          <a:p>
            <a:pPr lvl="0"/>
            <a:r>
              <a:rPr lang="cs-CZ" dirty="0"/>
              <a:t>zásadně v </a:t>
            </a:r>
            <a:r>
              <a:rPr lang="cs-CZ" dirty="0" smtClean="0"/>
              <a:t>penězích 	→ </a:t>
            </a:r>
            <a:r>
              <a:rPr lang="cs-CZ" b="1" dirty="0" smtClean="0">
                <a:solidFill>
                  <a:srgbClr val="329632"/>
                </a:solidFill>
              </a:rPr>
              <a:t>hotovost</a:t>
            </a:r>
            <a:r>
              <a:rPr lang="cs-CZ" b="1" dirty="0" smtClean="0"/>
              <a:t> </a:t>
            </a:r>
            <a:r>
              <a:rPr lang="cs-CZ" dirty="0" smtClean="0"/>
              <a:t>						→ </a:t>
            </a:r>
            <a:r>
              <a:rPr lang="cs-CZ" b="1" dirty="0" smtClean="0">
                <a:solidFill>
                  <a:srgbClr val="329632"/>
                </a:solidFill>
              </a:rPr>
              <a:t>bezhotovostně</a:t>
            </a:r>
            <a:r>
              <a:rPr lang="cs-CZ" dirty="0" smtClean="0"/>
              <a:t> na účet</a:t>
            </a:r>
            <a:endParaRPr lang="cs-CZ" dirty="0"/>
          </a:p>
          <a:p>
            <a:pPr lvl="0"/>
            <a:r>
              <a:rPr lang="cs-CZ" dirty="0"/>
              <a:t>po domluvě se zaměstnancem lze </a:t>
            </a:r>
            <a:r>
              <a:rPr lang="cs-CZ" dirty="0" smtClean="0"/>
              <a:t>část mzdy</a:t>
            </a:r>
            <a:br>
              <a:rPr lang="cs-CZ" dirty="0" smtClean="0"/>
            </a:br>
            <a:r>
              <a:rPr lang="cs-CZ" dirty="0" smtClean="0"/>
              <a:t>vydat i </a:t>
            </a:r>
            <a:r>
              <a:rPr lang="cs-CZ" b="1" dirty="0">
                <a:solidFill>
                  <a:srgbClr val="329632"/>
                </a:solidFill>
              </a:rPr>
              <a:t>v naturáliích </a:t>
            </a:r>
            <a:r>
              <a:rPr lang="cs-CZ" dirty="0"/>
              <a:t>= výrobcích </a:t>
            </a:r>
            <a:br>
              <a:rPr lang="cs-CZ" dirty="0"/>
            </a:br>
            <a:r>
              <a:rPr lang="cs-CZ" dirty="0" smtClean="0"/>
              <a:t>				(př. zemědělci – brambory,</a:t>
            </a:r>
            <a:br>
              <a:rPr lang="cs-CZ" dirty="0" smtClean="0"/>
            </a:br>
            <a:r>
              <a:rPr lang="cs-CZ" dirty="0" smtClean="0"/>
              <a:t>				 </a:t>
            </a:r>
            <a:r>
              <a:rPr lang="cs-CZ" dirty="0"/>
              <a:t>o</a:t>
            </a:r>
            <a:r>
              <a:rPr lang="cs-CZ" dirty="0" smtClean="0"/>
              <a:t>bilí, horníci – uhlí…)</a:t>
            </a:r>
            <a:br>
              <a:rPr lang="cs-CZ" dirty="0" smtClean="0"/>
            </a:br>
            <a:r>
              <a:rPr lang="cs-CZ" dirty="0" smtClean="0"/>
              <a:t>				</a:t>
            </a:r>
            <a:endParaRPr lang="cs-CZ" dirty="0"/>
          </a:p>
          <a:p>
            <a:endParaRPr lang="cs-CZ" dirty="0"/>
          </a:p>
        </p:txBody>
      </p:sp>
      <p:pic>
        <p:nvPicPr>
          <p:cNvPr id="1026" name="Picture 2" descr="C:\Users\ucitel\AppData\Local\Microsoft\Windows\Temporary Internet Files\Content.IE5\S7687CZ2\MM900282993[1]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58112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428919" y="6093296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8)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823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329632"/>
                </a:solidFill>
              </a:rPr>
              <a:t>Mzda hrubá a čistá</a:t>
            </a:r>
            <a:endParaRPr lang="cs-CZ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329632"/>
                </a:solidFill>
              </a:rPr>
              <a:t>h</a:t>
            </a:r>
            <a:r>
              <a:rPr lang="cs-CZ" b="1" dirty="0" smtClean="0">
                <a:solidFill>
                  <a:srgbClr val="329632"/>
                </a:solidFill>
              </a:rPr>
              <a:t>rubá mzda </a:t>
            </a:r>
            <a:r>
              <a:rPr lang="cs-CZ" dirty="0" smtClean="0"/>
              <a:t>= stanovený výdělek pracovníka</a:t>
            </a:r>
          </a:p>
          <a:p>
            <a:r>
              <a:rPr lang="cs-CZ" dirty="0"/>
              <a:t>z</a:t>
            </a:r>
            <a:r>
              <a:rPr lang="cs-CZ" dirty="0" smtClean="0"/>
              <a:t> ní </a:t>
            </a:r>
            <a:r>
              <a:rPr lang="cs-CZ" b="1" dirty="0" smtClean="0">
                <a:solidFill>
                  <a:srgbClr val="329632"/>
                </a:solidFill>
              </a:rPr>
              <a:t>se odečtou zákonné srážky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		- zdravotní pojištění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		- sociální pojištění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		- daň ze mzdy</a:t>
            </a:r>
          </a:p>
          <a:p>
            <a:r>
              <a:rPr lang="cs-CZ" dirty="0"/>
              <a:t>p</a:t>
            </a:r>
            <a:r>
              <a:rPr lang="cs-CZ" dirty="0" smtClean="0"/>
              <a:t>o odečtu zbývá </a:t>
            </a:r>
            <a:r>
              <a:rPr lang="cs-CZ" b="1" dirty="0" smtClean="0">
                <a:solidFill>
                  <a:srgbClr val="329632"/>
                </a:solidFill>
              </a:rPr>
              <a:t>čistá mzda</a:t>
            </a:r>
            <a:r>
              <a:rPr lang="cs-CZ" dirty="0" smtClean="0">
                <a:solidFill>
                  <a:srgbClr val="329632"/>
                </a:solidFill>
              </a:rPr>
              <a:t> </a:t>
            </a:r>
            <a:r>
              <a:rPr lang="cs-CZ" dirty="0" smtClean="0"/>
              <a:t>= kolik je 					vyplaceno pracovníkovi</a:t>
            </a:r>
          </a:p>
        </p:txBody>
      </p:sp>
      <p:pic>
        <p:nvPicPr>
          <p:cNvPr id="7170" name="Picture 2" descr="C:\Users\ucitel\AppData\Local\Microsoft\Windows\Temporary Internet Files\Content.IE5\DE4CGPLA\MP90042361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924944"/>
            <a:ext cx="1914670" cy="15048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3131840" y="4005064"/>
            <a:ext cx="489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9)</a:t>
            </a:r>
            <a:endParaRPr lang="cs-CZ" sz="1200" dirty="0"/>
          </a:p>
        </p:txBody>
      </p:sp>
    </p:spTree>
    <p:extLst>
      <p:ext uri="{BB962C8B-B14F-4D97-AF65-F5344CB8AC3E}">
        <p14:creationId xmlns="" xmlns:p14="http://schemas.microsoft.com/office/powerpoint/2010/main" val="89027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b="1" dirty="0" smtClean="0">
                <a:solidFill>
                  <a:srgbClr val="329632"/>
                </a:solidFill>
              </a:rPr>
              <a:t>Otázky a úkoly:</a:t>
            </a:r>
            <a:endParaRPr lang="cs-CZ" b="1" dirty="0">
              <a:solidFill>
                <a:srgbClr val="32963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78539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Jak je stanovena výše odměny za práci ve státní a jak v soukromé sféře?</a:t>
            </a:r>
          </a:p>
          <a:p>
            <a:pPr marL="514350" indent="-514350">
              <a:buAutoNum type="arabicPeriod"/>
            </a:pPr>
            <a:r>
              <a:rPr lang="cs-CZ" dirty="0" smtClean="0"/>
              <a:t>Jak je omezena výše mzdy? Mohu mít stanovenu mzdu 40Kč/hod?</a:t>
            </a:r>
          </a:p>
          <a:p>
            <a:pPr marL="514350" indent="-514350">
              <a:buAutoNum type="arabicPeriod"/>
            </a:pPr>
            <a:r>
              <a:rPr lang="cs-CZ" dirty="0" smtClean="0"/>
              <a:t>Vysvětli rozdíl mezi časovou a úkolovou mzdou.</a:t>
            </a:r>
          </a:p>
          <a:p>
            <a:pPr marL="514350" indent="-514350">
              <a:buAutoNum type="arabicPeriod"/>
            </a:pPr>
            <a:r>
              <a:rPr lang="cs-CZ" dirty="0" smtClean="0"/>
              <a:t>Vypočti, kolik si vydělá za den pracovník, který je odměňován úkolovou mzdou s normou 12 výrobků za hodinu s odměnou za</a:t>
            </a:r>
            <a:br>
              <a:rPr lang="cs-CZ" dirty="0" smtClean="0"/>
            </a:br>
            <a:r>
              <a:rPr lang="cs-CZ" dirty="0" smtClean="0"/>
              <a:t>1 výrobek 6 Kč. Kolik vydělá za týden (40hod), měsíc (4týdny)?</a:t>
            </a:r>
          </a:p>
          <a:p>
            <a:pPr marL="514350" indent="-514350">
              <a:buAutoNum type="arabicPeriod"/>
            </a:pPr>
            <a:r>
              <a:rPr lang="cs-CZ" dirty="0" smtClean="0"/>
              <a:t>Kolik si vydělá za den, týden, měsíc, když bude vyrábět </a:t>
            </a:r>
            <a:br>
              <a:rPr lang="cs-CZ" dirty="0" smtClean="0"/>
            </a:br>
            <a:r>
              <a:rPr lang="cs-CZ" dirty="0" smtClean="0"/>
              <a:t>14 kvalitních výrobků za hodinu?</a:t>
            </a:r>
          </a:p>
          <a:p>
            <a:pPr marL="514350" indent="-514350">
              <a:buAutoNum type="arabicPeriod"/>
            </a:pPr>
            <a:r>
              <a:rPr lang="cs-CZ" dirty="0" smtClean="0"/>
              <a:t>Celé vypočítané částky pracovník dostane?</a:t>
            </a:r>
          </a:p>
          <a:p>
            <a:pPr marL="514350" indent="-514350">
              <a:buAutoNum type="arabicPeriod"/>
            </a:pPr>
            <a:r>
              <a:rPr lang="cs-CZ" dirty="0" smtClean="0"/>
              <a:t>Vysvětli, co je hrubá a co čistá mzda</a:t>
            </a:r>
          </a:p>
          <a:p>
            <a:pPr marL="514350" indent="-514350">
              <a:buAutoNum type="arabicPeriod"/>
            </a:pPr>
            <a:r>
              <a:rPr lang="cs-CZ" dirty="0" smtClean="0"/>
              <a:t>Za co náleží pracovníkovi příplatek?</a:t>
            </a:r>
          </a:p>
          <a:p>
            <a:pPr marL="514350" indent="-514350">
              <a:buAutoNum type="arabicPeriod"/>
            </a:pPr>
            <a:r>
              <a:rPr lang="cs-CZ" dirty="0" smtClean="0"/>
              <a:t>Co jsou naturálie a za jakých podmínek mohou být poskytnuty?</a:t>
            </a:r>
          </a:p>
          <a:p>
            <a:pPr marL="514350" indent="-514350">
              <a:buAutoNum type="arabicPeriod"/>
            </a:pPr>
            <a:r>
              <a:rPr lang="cs-CZ" dirty="0" smtClean="0"/>
              <a:t>Co je to výplatní termín?  Mohu dostávat výplatu na vlastní účet?</a:t>
            </a:r>
          </a:p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7178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293</Words>
  <Application>Microsoft Office PowerPoint</Application>
  <PresentationFormat>Předvádění na obrazovce (4:3)</PresentationFormat>
  <Paragraphs>100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Snímek 1</vt:lpstr>
      <vt:lpstr> Odměna za práci</vt:lpstr>
      <vt:lpstr>Práce – zdroj obživy</vt:lpstr>
      <vt:lpstr>Minimální mzda</vt:lpstr>
      <vt:lpstr>Druhy mzdy</vt:lpstr>
      <vt:lpstr>Mzdová zvýhodnění</vt:lpstr>
      <vt:lpstr>Výplata mzdy</vt:lpstr>
      <vt:lpstr>Mzda hrubá a čistá</vt:lpstr>
      <vt:lpstr>Otázky a úkoly:</vt:lpstr>
      <vt:lpstr>Odpovědi:</vt:lpstr>
      <vt:lpstr>Zdroje: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Odměna za práci</dc:title>
  <dc:creator>ucitel</dc:creator>
  <cp:lastModifiedBy>Uživatel</cp:lastModifiedBy>
  <cp:revision>36</cp:revision>
  <dcterms:created xsi:type="dcterms:W3CDTF">2012-04-14T15:40:32Z</dcterms:created>
  <dcterms:modified xsi:type="dcterms:W3CDTF">2012-05-07T11:35:01Z</dcterms:modified>
</cp:coreProperties>
</file>