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6" r:id="rId9"/>
    <p:sldId id="262" r:id="rId10"/>
    <p:sldId id="263" r:id="rId11"/>
    <p:sldId id="264" r:id="rId12"/>
    <p:sldId id="265" r:id="rId13"/>
    <p:sldId id="267" r:id="rId14"/>
    <p:sldId id="268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0699A-8FEE-426A-BEAD-3D871CA92DB0}" type="datetimeFigureOut">
              <a:rPr lang="cs-CZ" smtClean="0"/>
              <a:t>7.5.2012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6FA37-7216-4862-9C29-11A77E8ADD4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6FA37-7216-4862-9C29-11A77E8ADD44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6FA37-7216-4862-9C29-11A77E8ADD44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6FA37-7216-4862-9C29-11A77E8ADD44}" type="slidenum">
              <a:rPr lang="cs-CZ" smtClean="0"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6FA37-7216-4862-9C29-11A77E8ADD44}" type="slidenum">
              <a:rPr lang="cs-CZ" smtClean="0"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6FA37-7216-4862-9C29-11A77E8ADD44}" type="slidenum">
              <a:rPr lang="cs-CZ" smtClean="0"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6FA37-7216-4862-9C29-11A77E8ADD44}" type="slidenum">
              <a:rPr lang="cs-CZ" smtClean="0"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6FA37-7216-4862-9C29-11A77E8ADD44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6FA37-7216-4862-9C29-11A77E8ADD44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6FA37-7216-4862-9C29-11A77E8ADD44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6FA37-7216-4862-9C29-11A77E8ADD44}" type="slidenum">
              <a:rPr lang="cs-CZ" smtClean="0"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6FA37-7216-4862-9C29-11A77E8ADD44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6FA37-7216-4862-9C29-11A77E8ADD44}" type="slidenum">
              <a:rPr lang="cs-CZ" smtClean="0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6FA37-7216-4862-9C29-11A77E8ADD44}" type="slidenum">
              <a:rPr lang="cs-CZ" smtClean="0"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6FA37-7216-4862-9C29-11A77E8ADD44}" type="slidenum">
              <a:rPr lang="cs-CZ" smtClean="0"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CEC0-E7A5-4A8C-AFE8-C96ED3A35DFA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FC8C9-B5F4-43B4-91ED-DFD8492E01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852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CEC0-E7A5-4A8C-AFE8-C96ED3A35DFA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FC8C9-B5F4-43B4-91ED-DFD8492E01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13960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CEC0-E7A5-4A8C-AFE8-C96ED3A35DFA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FC8C9-B5F4-43B4-91ED-DFD8492E01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2451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CEC0-E7A5-4A8C-AFE8-C96ED3A35DFA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FC8C9-B5F4-43B4-91ED-DFD8492E01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7613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CEC0-E7A5-4A8C-AFE8-C96ED3A35DFA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FC8C9-B5F4-43B4-91ED-DFD8492E01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96683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CEC0-E7A5-4A8C-AFE8-C96ED3A35DFA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FC8C9-B5F4-43B4-91ED-DFD8492E01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194468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CEC0-E7A5-4A8C-AFE8-C96ED3A35DFA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FC8C9-B5F4-43B4-91ED-DFD8492E01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39405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CEC0-E7A5-4A8C-AFE8-C96ED3A35DFA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FC8C9-B5F4-43B4-91ED-DFD8492E01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5499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CEC0-E7A5-4A8C-AFE8-C96ED3A35DFA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FC8C9-B5F4-43B4-91ED-DFD8492E01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154679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CEC0-E7A5-4A8C-AFE8-C96ED3A35DFA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FC8C9-B5F4-43B4-91ED-DFD8492E01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75474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CEC0-E7A5-4A8C-AFE8-C96ED3A35DFA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FC8C9-B5F4-43B4-91ED-DFD8492E01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62418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1CEC0-E7A5-4A8C-AFE8-C96ED3A35DFA}" type="datetimeFigureOut">
              <a:rPr lang="cs-CZ" smtClean="0"/>
              <a:pPr/>
              <a:t>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FC8C9-B5F4-43B4-91ED-DFD8492E01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83243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acovni-smlouva.cz/pracovni-smlouva-vzor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hyperlink" Target="http://www.pracovni-smlouva.cz/dohoda-o-zmene-pracovni-smlouvy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3282" y="4711411"/>
            <a:ext cx="576262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-72231" y="79981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6082" y="3141374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-72231" y="410181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6" name="Picture 6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79044" y="390236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538957" y="1160174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Tento materiál byl vytvořen v rámci projektu  Operačního programu Vzdělávání pro konkurenceschopnost.</a:t>
            </a:r>
          </a:p>
        </p:txBody>
      </p:sp>
      <p:pic>
        <p:nvPicPr>
          <p:cNvPr id="8" name="table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8957" y="1758661"/>
            <a:ext cx="6837362" cy="1163639"/>
          </a:xfrm>
          <a:prstGeom prst="rect">
            <a:avLst/>
          </a:prstGeom>
        </p:spPr>
      </p:pic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323057" y="2466671"/>
            <a:ext cx="8497887" cy="4370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cs-CZ" sz="1200" b="1" dirty="0" smtClean="0"/>
          </a:p>
          <a:p>
            <a:pPr algn="ctr"/>
            <a:endParaRPr lang="cs-CZ" sz="1200" b="1" dirty="0" smtClean="0"/>
          </a:p>
          <a:p>
            <a:pPr algn="ctr"/>
            <a:r>
              <a:rPr lang="cs-CZ" sz="1200" b="1" dirty="0" smtClean="0"/>
              <a:t>Sada </a:t>
            </a:r>
            <a:r>
              <a:rPr lang="cs-CZ" sz="1200" b="1" dirty="0" smtClean="0"/>
              <a:t>č. XIV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 sady: VY_32_INOVACE_Sada XIV _ SP, DUM </a:t>
            </a:r>
            <a:r>
              <a:rPr lang="cs-CZ" sz="1200" b="1" dirty="0" smtClean="0"/>
              <a:t>č.18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Svět práce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obor: Svět práce</a:t>
            </a:r>
            <a:endParaRPr lang="cs-CZ" sz="1000" kern="0" dirty="0" smtClean="0">
              <a:solidFill>
                <a:sysClr val="windowText" lastClr="000000"/>
              </a:solidFill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Název: </a:t>
            </a:r>
            <a:r>
              <a:rPr kumimoji="0" lang="cs-CZ" sz="1200" b="1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lang="cs-CZ" sz="1200" b="1" kern="0" noProof="0" dirty="0" smtClean="0">
                <a:solidFill>
                  <a:sysClr val="windowText" lastClr="000000"/>
                </a:solidFill>
              </a:rPr>
              <a:t>Pracovní smlouva</a:t>
            </a:r>
            <a:endParaRPr kumimoji="0" lang="cs-CZ" sz="1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Autor:  Ivana Skalická</a:t>
            </a:r>
            <a:endParaRPr kumimoji="0" lang="cs-CZ" sz="1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Stručná anotace:  Prezentace </a:t>
            </a:r>
            <a:r>
              <a:rPr lang="cs-CZ" sz="1200" b="1" kern="0" dirty="0" err="1" smtClean="0">
                <a:solidFill>
                  <a:sysClr val="windowText" lastClr="000000"/>
                </a:solidFill>
              </a:rPr>
              <a:t>infor</a:t>
            </a:r>
            <a:r>
              <a:rPr kumimoji="0" lang="cs-CZ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muje</a:t>
            </a: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žáky </a:t>
            </a:r>
            <a:r>
              <a:rPr lang="cs-CZ" sz="1200" b="1" kern="0" dirty="0">
                <a:solidFill>
                  <a:sysClr val="windowText" lastClr="000000"/>
                </a:solidFill>
              </a:rPr>
              <a:t>o</a:t>
            </a: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způsobu uzavírání</a:t>
            </a:r>
            <a:r>
              <a:rPr kumimoji="0" lang="cs-CZ" sz="1200" b="1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a náležitostech pracovní smlouvy, tím vytváří právní povědomí o pracovním právu</a:t>
            </a:r>
            <a:r>
              <a:rPr lang="cs-CZ" sz="1200" b="1" kern="0" dirty="0" smtClean="0">
                <a:solidFill>
                  <a:sysClr val="windowText" lastClr="000000"/>
                </a:solidFill>
              </a:rPr>
              <a:t>.</a:t>
            </a: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Metodické zhodnocení: Žáci se po seznámení s obsahem smlouvy a prohlédnutím formuláře pracovní smlouvy naší ZŠ pokusili vytvořit  smlouvu s fiktivní firmou. Uvědomili si, nač dát při uzavírání smlouvy pozor.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Využito SP-VP </a:t>
            </a: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lang="cs-CZ" sz="1200" b="1" kern="0" dirty="0" smtClean="0">
                <a:solidFill>
                  <a:sysClr val="windowText" lastClr="000000"/>
                </a:solidFill>
              </a:rPr>
              <a:t>8</a:t>
            </a: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.A </a:t>
            </a:r>
            <a:r>
              <a:rPr kumimoji="0" lang="cs-CZ" sz="1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20.4.2012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Autorem materiálu a všech jeho částí</a:t>
            </a:r>
            <a:r>
              <a:rPr kumimoji="0" lang="cs-CZ" sz="10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, není-li uvedeno jinak, j</a:t>
            </a:r>
            <a:r>
              <a:rPr kumimoji="0" lang="cs-CZ" sz="1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 Ivana  Skalická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610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Součásti pracovní smlouvy 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00200"/>
            <a:ext cx="8424936" cy="4525963"/>
          </a:xfrm>
        </p:spPr>
        <p:txBody>
          <a:bodyPr/>
          <a:lstStyle/>
          <a:p>
            <a:pPr marL="0" lvl="0" indent="0">
              <a:buNone/>
            </a:pPr>
            <a:r>
              <a:rPr lang="cs-CZ" dirty="0" smtClean="0"/>
              <a:t>12. </a:t>
            </a:r>
            <a:r>
              <a:rPr lang="cs-CZ" dirty="0" smtClean="0">
                <a:solidFill>
                  <a:srgbClr val="00B050"/>
                </a:solidFill>
              </a:rPr>
              <a:t>Zvláštní </a:t>
            </a:r>
            <a:r>
              <a:rPr lang="cs-CZ" dirty="0">
                <a:solidFill>
                  <a:srgbClr val="00B050"/>
                </a:solidFill>
              </a:rPr>
              <a:t>ujednání</a:t>
            </a:r>
            <a:r>
              <a:rPr lang="cs-CZ" dirty="0"/>
              <a:t>, základní </a:t>
            </a:r>
            <a:r>
              <a:rPr lang="cs-CZ" dirty="0">
                <a:solidFill>
                  <a:srgbClr val="00B050"/>
                </a:solidFill>
              </a:rPr>
              <a:t>práva a povinnosti </a:t>
            </a:r>
            <a:r>
              <a:rPr lang="cs-CZ" dirty="0"/>
              <a:t>obou </a:t>
            </a:r>
            <a:r>
              <a:rPr lang="cs-CZ" dirty="0" smtClean="0"/>
              <a:t>stran, které smlouvu uzavírají</a:t>
            </a:r>
          </a:p>
          <a:p>
            <a:pPr lvl="0"/>
            <a:endParaRPr lang="cs-CZ" sz="1000" dirty="0"/>
          </a:p>
          <a:p>
            <a:pPr marL="0" lvl="0" indent="0">
              <a:buNone/>
            </a:pPr>
            <a:r>
              <a:rPr lang="cs-CZ" dirty="0" smtClean="0"/>
              <a:t>13. </a:t>
            </a:r>
            <a:r>
              <a:rPr lang="cs-CZ" dirty="0" smtClean="0">
                <a:solidFill>
                  <a:srgbClr val="00B050"/>
                </a:solidFill>
              </a:rPr>
              <a:t>Datum </a:t>
            </a:r>
            <a:r>
              <a:rPr lang="cs-CZ" dirty="0">
                <a:solidFill>
                  <a:srgbClr val="00B050"/>
                </a:solidFill>
              </a:rPr>
              <a:t>a místo </a:t>
            </a:r>
            <a:r>
              <a:rPr lang="cs-CZ" dirty="0"/>
              <a:t>podpisu </a:t>
            </a:r>
            <a:r>
              <a:rPr lang="cs-CZ" dirty="0" smtClean="0"/>
              <a:t>smlouvy</a:t>
            </a:r>
          </a:p>
          <a:p>
            <a:pPr lvl="0"/>
            <a:endParaRPr lang="cs-CZ" sz="1000" dirty="0"/>
          </a:p>
          <a:p>
            <a:pPr marL="0" lvl="0" indent="0">
              <a:buNone/>
            </a:pPr>
            <a:r>
              <a:rPr lang="cs-CZ" dirty="0" smtClean="0"/>
              <a:t>14. </a:t>
            </a:r>
            <a:r>
              <a:rPr lang="cs-CZ" dirty="0" smtClean="0">
                <a:solidFill>
                  <a:srgbClr val="00B050"/>
                </a:solidFill>
              </a:rPr>
              <a:t>Razítko </a:t>
            </a:r>
            <a:r>
              <a:rPr lang="cs-CZ" dirty="0">
                <a:solidFill>
                  <a:srgbClr val="00B050"/>
                </a:solidFill>
              </a:rPr>
              <a:t>a podpis </a:t>
            </a:r>
            <a:r>
              <a:rPr lang="cs-CZ" dirty="0" smtClean="0"/>
              <a:t>osoby oprávněné zastupovat zaměstnavatele</a:t>
            </a:r>
          </a:p>
          <a:p>
            <a:pPr lvl="0"/>
            <a:endParaRPr lang="cs-CZ" sz="1000" dirty="0"/>
          </a:p>
          <a:p>
            <a:pPr marL="0" lvl="0" indent="0">
              <a:buNone/>
            </a:pPr>
            <a:r>
              <a:rPr lang="cs-CZ" dirty="0" smtClean="0"/>
              <a:t>15. </a:t>
            </a:r>
            <a:r>
              <a:rPr lang="cs-CZ" dirty="0" smtClean="0">
                <a:solidFill>
                  <a:srgbClr val="00B050"/>
                </a:solidFill>
              </a:rPr>
              <a:t>Podpis </a:t>
            </a:r>
            <a:r>
              <a:rPr lang="cs-CZ" dirty="0">
                <a:solidFill>
                  <a:srgbClr val="00B050"/>
                </a:solidFill>
              </a:rPr>
              <a:t>zaměstnance</a:t>
            </a:r>
          </a:p>
          <a:p>
            <a:endParaRPr lang="cs-CZ" dirty="0"/>
          </a:p>
        </p:txBody>
      </p:sp>
      <p:pic>
        <p:nvPicPr>
          <p:cNvPr id="7170" name="Picture 2" descr="C:\Users\ucitel\AppData\Local\Microsoft\Windows\Temporary Internet Files\Content.IE5\DE4CGPLA\MP900422401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54851" y="4365104"/>
            <a:ext cx="2088232" cy="1641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751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Úpravy smlouvy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8003232" cy="489654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cs-CZ" sz="4000" dirty="0" smtClean="0">
                <a:solidFill>
                  <a:srgbClr val="00B050"/>
                </a:solidFill>
              </a:rPr>
              <a:t>Podepsáním</a:t>
            </a:r>
            <a:r>
              <a:rPr lang="cs-CZ" sz="4000" dirty="0" smtClean="0"/>
              <a:t> oběma smluvními stranami  </a:t>
            </a:r>
            <a:br>
              <a:rPr lang="cs-CZ" sz="4000" dirty="0" smtClean="0"/>
            </a:br>
            <a:r>
              <a:rPr lang="cs-CZ" sz="4000" dirty="0" smtClean="0"/>
              <a:t>se smlouva stává </a:t>
            </a:r>
            <a:r>
              <a:rPr lang="cs-CZ" sz="4000" dirty="0" smtClean="0">
                <a:solidFill>
                  <a:srgbClr val="00B050"/>
                </a:solidFill>
              </a:rPr>
              <a:t>závaznou</a:t>
            </a:r>
            <a:r>
              <a:rPr lang="cs-CZ" sz="4000" dirty="0" smtClean="0"/>
              <a:t>.</a:t>
            </a:r>
          </a:p>
          <a:p>
            <a:pPr marL="0" indent="0">
              <a:buNone/>
            </a:pPr>
            <a:r>
              <a:rPr lang="cs-CZ" sz="4000" dirty="0"/>
              <a:t> </a:t>
            </a:r>
            <a:r>
              <a:rPr lang="cs-CZ" sz="1000" dirty="0" smtClean="0"/>
              <a:t>       </a:t>
            </a:r>
            <a:endParaRPr lang="cs-CZ" sz="4000" dirty="0" smtClean="0"/>
          </a:p>
          <a:p>
            <a:pPr marL="0" indent="0" algn="ctr">
              <a:buNone/>
            </a:pPr>
            <a:r>
              <a:rPr lang="cs-CZ" sz="4000" dirty="0" smtClean="0"/>
              <a:t>Smlouva </a:t>
            </a:r>
            <a:r>
              <a:rPr lang="cs-CZ" sz="4000" dirty="0"/>
              <a:t>může být </a:t>
            </a:r>
            <a:r>
              <a:rPr lang="cs-CZ" sz="4000" dirty="0">
                <a:solidFill>
                  <a:srgbClr val="00B050"/>
                </a:solidFill>
              </a:rPr>
              <a:t>doplňována</a:t>
            </a:r>
            <a:r>
              <a:rPr lang="cs-CZ" sz="4000" dirty="0"/>
              <a:t> a měněna  </a:t>
            </a:r>
            <a:endParaRPr lang="cs-CZ" sz="4000" dirty="0" smtClean="0"/>
          </a:p>
          <a:p>
            <a:pPr marL="0" indent="0" algn="ctr">
              <a:buNone/>
            </a:pPr>
            <a:r>
              <a:rPr lang="cs-CZ" sz="4000" dirty="0" smtClean="0"/>
              <a:t>pouze </a:t>
            </a:r>
            <a:r>
              <a:rPr lang="cs-CZ" sz="4000" dirty="0">
                <a:solidFill>
                  <a:srgbClr val="00B050"/>
                </a:solidFill>
              </a:rPr>
              <a:t>písemně</a:t>
            </a:r>
            <a:r>
              <a:rPr lang="cs-CZ" sz="4000" dirty="0"/>
              <a:t>  </a:t>
            </a:r>
            <a:r>
              <a:rPr lang="cs-CZ" sz="1000" dirty="0" smtClean="0"/>
              <a:t> </a:t>
            </a:r>
          </a:p>
          <a:p>
            <a:pPr marL="0" indent="0" algn="ctr">
              <a:buNone/>
            </a:pPr>
            <a:r>
              <a:rPr lang="cs-CZ" sz="1000" dirty="0"/>
              <a:t> </a:t>
            </a:r>
            <a:r>
              <a:rPr lang="cs-CZ" sz="1200" dirty="0" smtClean="0"/>
              <a:t> </a:t>
            </a:r>
            <a:r>
              <a:rPr lang="cs-CZ" sz="1600" dirty="0" smtClean="0"/>
              <a:t>            </a:t>
            </a:r>
            <a:r>
              <a:rPr lang="cs-CZ" sz="2000" dirty="0" smtClean="0"/>
              <a:t>    </a:t>
            </a:r>
            <a:r>
              <a:rPr lang="cs-CZ" sz="2400" dirty="0" smtClean="0"/>
              <a:t>              </a:t>
            </a:r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smtClean="0"/>
              <a:t>		→ dohoda o změně pracovní smlouvy</a:t>
            </a:r>
          </a:p>
          <a:p>
            <a:pPr marL="0" indent="0">
              <a:buNone/>
            </a:pPr>
            <a:r>
              <a:rPr lang="cs-CZ" sz="4000" dirty="0"/>
              <a:t>	</a:t>
            </a:r>
            <a:r>
              <a:rPr lang="cs-CZ" sz="4000" dirty="0" smtClean="0"/>
              <a:t>	   → </a:t>
            </a:r>
            <a:r>
              <a:rPr lang="cs-CZ" sz="4000" dirty="0"/>
              <a:t>nová </a:t>
            </a:r>
            <a:r>
              <a:rPr lang="cs-CZ" sz="4000" dirty="0" smtClean="0"/>
              <a:t>smlouva</a:t>
            </a:r>
          </a:p>
          <a:p>
            <a:pPr marL="0" indent="0">
              <a:buNone/>
            </a:pPr>
            <a:r>
              <a:rPr lang="cs-CZ" sz="4000" dirty="0" smtClean="0"/>
              <a:t>Viz  	</a:t>
            </a:r>
            <a:r>
              <a:rPr lang="cs-CZ" sz="4000" dirty="0" smtClean="0">
                <a:hlinkClick r:id="rId3"/>
              </a:rPr>
              <a:t>vzor pracovní smlouvy</a:t>
            </a:r>
            <a:endParaRPr lang="cs-CZ" sz="4000" dirty="0" smtClean="0"/>
          </a:p>
          <a:p>
            <a:pPr marL="0" indent="0">
              <a:buNone/>
            </a:pPr>
            <a:r>
              <a:rPr lang="cs-CZ" sz="4000" dirty="0"/>
              <a:t>	</a:t>
            </a:r>
            <a:r>
              <a:rPr lang="cs-CZ" sz="4000" dirty="0" smtClean="0">
                <a:hlinkClick r:id="rId4"/>
              </a:rPr>
              <a:t>dohoda o změně</a:t>
            </a:r>
            <a:endParaRPr lang="cs-CZ" sz="4000" dirty="0" smtClean="0"/>
          </a:p>
          <a:p>
            <a:endParaRPr lang="cs-CZ" sz="1400" dirty="0" smtClean="0"/>
          </a:p>
          <a:p>
            <a:pPr marL="0" indent="0">
              <a:buNone/>
            </a:pPr>
            <a:endParaRPr lang="cs-CZ" dirty="0"/>
          </a:p>
          <a:p>
            <a:endParaRPr lang="cs-CZ" u="sng" dirty="0" smtClean="0">
              <a:hlinkClick r:id="rId4"/>
            </a:endParaRPr>
          </a:p>
          <a:p>
            <a:endParaRPr lang="cs-CZ" dirty="0"/>
          </a:p>
          <a:p>
            <a:endParaRPr lang="cs-CZ" dirty="0"/>
          </a:p>
        </p:txBody>
      </p:sp>
      <p:pic>
        <p:nvPicPr>
          <p:cNvPr id="8195" name="Picture 3" descr="C:\Users\ucitel\AppData\Local\Microsoft\Windows\Temporary Internet Files\Content.IE5\AM1I8PN9\MM900285263[1].gif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3284984"/>
            <a:ext cx="1659064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3992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Otázky a úkoly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340768"/>
            <a:ext cx="7931224" cy="478539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/>
              <a:t>1. Prohlédni si formulář pracovní smlouvy</a:t>
            </a:r>
            <a:endParaRPr lang="cs-CZ" u="sng" dirty="0" smtClean="0"/>
          </a:p>
          <a:p>
            <a:pPr marL="0" indent="0">
              <a:buNone/>
            </a:pPr>
            <a:r>
              <a:rPr lang="cs-CZ" dirty="0" smtClean="0"/>
              <a:t>2. Prohlédni si formulář dohody o změně pracovní smlouvy</a:t>
            </a:r>
            <a:r>
              <a:rPr lang="cs-CZ" dirty="0"/>
              <a:t> </a:t>
            </a:r>
            <a:r>
              <a:rPr lang="cs-CZ" dirty="0" smtClean="0"/>
              <a:t>(viz hypertextové odkazy)</a:t>
            </a:r>
            <a:endParaRPr lang="cs-CZ" u="sng" dirty="0" smtClean="0"/>
          </a:p>
          <a:p>
            <a:pPr marL="0" indent="0">
              <a:buNone/>
            </a:pPr>
            <a:r>
              <a:rPr lang="cs-CZ" dirty="0" smtClean="0"/>
              <a:t>3. Vymysli si nějakou firmu, uveď své údaje </a:t>
            </a:r>
            <a:br>
              <a:rPr lang="cs-CZ" dirty="0" smtClean="0"/>
            </a:br>
            <a:r>
              <a:rPr lang="cs-CZ" dirty="0" smtClean="0"/>
              <a:t>a sepiš pracovní smlouvu se všemi náležitostmi</a:t>
            </a:r>
          </a:p>
          <a:p>
            <a:pPr marL="0" indent="0">
              <a:buNone/>
            </a:pPr>
            <a:r>
              <a:rPr lang="cs-CZ" dirty="0" smtClean="0"/>
              <a:t>4.  Namaluj logo pro svou vymyšlenou firmu</a:t>
            </a:r>
          </a:p>
          <a:p>
            <a:pPr marL="0" indent="0">
              <a:buNone/>
            </a:pPr>
            <a:r>
              <a:rPr lang="cs-CZ" dirty="0"/>
              <a:t>5</a:t>
            </a:r>
            <a:r>
              <a:rPr lang="cs-CZ" dirty="0" smtClean="0"/>
              <a:t>. Co by se mohlo stát, kdybychom podepsali smlouvu </a:t>
            </a:r>
            <a:br>
              <a:rPr lang="cs-CZ" dirty="0" smtClean="0"/>
            </a:br>
            <a:r>
              <a:rPr lang="cs-CZ" dirty="0" smtClean="0"/>
              <a:t>bez uvedení: 	a) místa výkonu práce?</a:t>
            </a:r>
          </a:p>
          <a:p>
            <a:pPr marL="0" indent="0">
              <a:buNone/>
            </a:pPr>
            <a:r>
              <a:rPr lang="cs-CZ" dirty="0" smtClean="0"/>
              <a:t>		b) pracovního zařazení?</a:t>
            </a:r>
          </a:p>
          <a:p>
            <a:pPr marL="0" indent="0">
              <a:buNone/>
            </a:pPr>
            <a:r>
              <a:rPr lang="cs-CZ" dirty="0" smtClean="0"/>
              <a:t>		c) </a:t>
            </a:r>
            <a:r>
              <a:rPr lang="cs-CZ" dirty="0"/>
              <a:t>z</a:t>
            </a:r>
            <a:r>
              <a:rPr lang="cs-CZ" dirty="0" smtClean="0"/>
              <a:t>působu odměňování za práci?</a:t>
            </a:r>
          </a:p>
          <a:p>
            <a:pPr marL="0" indent="0">
              <a:buNone/>
            </a:pPr>
            <a:r>
              <a:rPr lang="cs-CZ" dirty="0" smtClean="0"/>
              <a:t>6. Jak zabráníme těmto nedostatkům?</a:t>
            </a:r>
          </a:p>
          <a:p>
            <a:pPr marL="0" indent="0">
              <a:buNone/>
            </a:pPr>
            <a:endParaRPr lang="cs-CZ" dirty="0" smtClean="0"/>
          </a:p>
          <a:p>
            <a:pPr marL="514350" indent="-51435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0887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Odpovědi: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600200"/>
            <a:ext cx="8136904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5. Kdybychom podepsali smlouvu bez uvedení: </a:t>
            </a:r>
            <a:br>
              <a:rPr lang="cs-CZ" dirty="0" smtClean="0"/>
            </a:br>
            <a:r>
              <a:rPr lang="cs-CZ" dirty="0" smtClean="0"/>
              <a:t>a) místa výkonu práce, mohl by nás zaměstnavatel překládat na pobočky do různých částí města nebo do jiných měst</a:t>
            </a:r>
          </a:p>
          <a:p>
            <a:pPr marL="0" indent="0">
              <a:buNone/>
            </a:pPr>
            <a:r>
              <a:rPr lang="cs-CZ" dirty="0" smtClean="0"/>
              <a:t>b) pracovního zařazení, mohl by nás zaměstnavatel překládat na různé pracovní pozice</a:t>
            </a:r>
          </a:p>
          <a:p>
            <a:pPr marL="0" indent="0">
              <a:buNone/>
            </a:pPr>
            <a:r>
              <a:rPr lang="cs-CZ" dirty="0" smtClean="0"/>
              <a:t>c) způsobu odměňování za práci, mohl by nás zaměstnavatel odměňovat méně nebo jinak, než bylo přislíbeno ústně.</a:t>
            </a:r>
          </a:p>
          <a:p>
            <a:pPr marL="0" indent="0">
              <a:buNone/>
            </a:pPr>
            <a:r>
              <a:rPr lang="cs-CZ" dirty="0" smtClean="0"/>
              <a:t>6.Před podepsáním si smlouvu ve všech bodech přečteme a údaje zkontrolujeme na obou kopiích.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4519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u="sng" dirty="0"/>
          </a:p>
          <a:p>
            <a:pPr marL="0" indent="0">
              <a:buNone/>
            </a:pPr>
            <a:endParaRPr lang="cs-CZ" u="sng" dirty="0"/>
          </a:p>
          <a:p>
            <a:pPr marL="0" indent="0" algn="ctr">
              <a:buNone/>
            </a:pPr>
            <a:r>
              <a:rPr lang="cs-CZ" dirty="0" smtClean="0"/>
              <a:t>Klipart MS Office.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6163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>
                <a:solidFill>
                  <a:srgbClr val="00B050"/>
                </a:solidFill>
              </a:rPr>
              <a:t>Pracovní smlouva</a:t>
            </a:r>
            <a:endParaRPr lang="cs-CZ" sz="4800" dirty="0">
              <a:solidFill>
                <a:srgbClr val="00B05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Svět práce 8.ročník</a:t>
            </a:r>
          </a:p>
          <a:p>
            <a:pPr algn="l"/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Volba povolání</a:t>
            </a:r>
          </a:p>
          <a:p>
            <a:endParaRPr lang="cs-CZ" dirty="0"/>
          </a:p>
        </p:txBody>
      </p:sp>
      <p:pic>
        <p:nvPicPr>
          <p:cNvPr id="1029" name="Picture 5" descr="C:\Users\ucitel\AppData\Local\Microsoft\Windows\Temporary Internet Files\Content.IE5\K0O7W0UI\MC90038442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5" y="3645024"/>
            <a:ext cx="1445633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5044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Pracovní smlouva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sz="1000" dirty="0" smtClean="0"/>
          </a:p>
          <a:p>
            <a:pPr lvl="0"/>
            <a:r>
              <a:rPr lang="cs-CZ" dirty="0" smtClean="0"/>
              <a:t>Sepíše </a:t>
            </a:r>
            <a:r>
              <a:rPr lang="cs-CZ" dirty="0"/>
              <a:t>se po ukončení přijímacího řízení, </a:t>
            </a:r>
            <a:r>
              <a:rPr lang="cs-CZ" dirty="0">
                <a:solidFill>
                  <a:srgbClr val="00B050"/>
                </a:solidFill>
              </a:rPr>
              <a:t>nejpozději v den nástupu do </a:t>
            </a:r>
            <a:r>
              <a:rPr lang="cs-CZ" dirty="0" smtClean="0">
                <a:solidFill>
                  <a:srgbClr val="00B050"/>
                </a:solidFill>
              </a:rPr>
              <a:t>zaměstnání</a:t>
            </a:r>
            <a:r>
              <a:rPr lang="cs-CZ" dirty="0" smtClean="0"/>
              <a:t>.</a:t>
            </a:r>
          </a:p>
          <a:p>
            <a:pPr marL="0" lvl="0" indent="0">
              <a:buNone/>
            </a:pPr>
            <a:endParaRPr lang="cs-CZ" sz="1000" dirty="0"/>
          </a:p>
          <a:p>
            <a:pPr lvl="0"/>
            <a:r>
              <a:rPr lang="cs-CZ" dirty="0" smtClean="0">
                <a:solidFill>
                  <a:srgbClr val="00B050"/>
                </a:solidFill>
              </a:rPr>
              <a:t>ve </a:t>
            </a:r>
            <a:r>
              <a:rPr lang="cs-CZ" dirty="0">
                <a:solidFill>
                  <a:srgbClr val="00B050"/>
                </a:solidFill>
              </a:rPr>
              <a:t>dvou </a:t>
            </a:r>
            <a:r>
              <a:rPr lang="cs-CZ" dirty="0" smtClean="0">
                <a:solidFill>
                  <a:srgbClr val="00B050"/>
                </a:solidFill>
              </a:rPr>
              <a:t>kopiích </a:t>
            </a:r>
            <a:r>
              <a:rPr lang="cs-CZ" dirty="0" smtClean="0"/>
              <a:t>= </a:t>
            </a:r>
            <a:r>
              <a:rPr lang="cs-CZ" dirty="0"/>
              <a:t>stejnopisech = stejný text </a:t>
            </a:r>
            <a:br>
              <a:rPr lang="cs-CZ" dirty="0"/>
            </a:br>
            <a:r>
              <a:rPr lang="cs-CZ" dirty="0" smtClean="0"/>
              <a:t>a </a:t>
            </a:r>
            <a:r>
              <a:rPr lang="cs-CZ" dirty="0"/>
              <a:t>stejná </a:t>
            </a:r>
            <a:r>
              <a:rPr lang="cs-CZ" dirty="0" smtClean="0"/>
              <a:t>platnost (1 </a:t>
            </a:r>
            <a:r>
              <a:rPr lang="cs-CZ" dirty="0"/>
              <a:t>pro zaměstnance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      1 </a:t>
            </a:r>
            <a:r>
              <a:rPr lang="cs-CZ" dirty="0"/>
              <a:t>pro </a:t>
            </a:r>
            <a:r>
              <a:rPr lang="cs-CZ" dirty="0" smtClean="0"/>
              <a:t>zaměstnavatele)</a:t>
            </a:r>
          </a:p>
          <a:p>
            <a:pPr lvl="0"/>
            <a:endParaRPr lang="cs-CZ" dirty="0"/>
          </a:p>
          <a:p>
            <a:pPr lvl="0"/>
            <a:endParaRPr lang="cs-CZ" dirty="0"/>
          </a:p>
          <a:p>
            <a:endParaRPr lang="cs-CZ" dirty="0"/>
          </a:p>
        </p:txBody>
      </p:sp>
      <p:pic>
        <p:nvPicPr>
          <p:cNvPr id="2051" name="Picture 3" descr="C:\Users\ucitel\AppData\Local\Microsoft\Windows\Temporary Internet Files\Content.IE5\S7687CZ2\MC900441451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6168" y="4437112"/>
            <a:ext cx="1889648" cy="1889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5436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Právní stránka smlouvy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>
                <a:solidFill>
                  <a:srgbClr val="00B050"/>
                </a:solidFill>
              </a:rPr>
              <a:t>z</a:t>
            </a:r>
            <a:r>
              <a:rPr lang="cs-CZ" dirty="0" smtClean="0">
                <a:solidFill>
                  <a:srgbClr val="00B050"/>
                </a:solidFill>
              </a:rPr>
              <a:t>áklad právního vztahu</a:t>
            </a:r>
            <a:r>
              <a:rPr lang="cs-CZ" dirty="0" smtClean="0"/>
              <a:t> mezi zaměstnancem </a:t>
            </a:r>
            <a:br>
              <a:rPr lang="cs-CZ" dirty="0" smtClean="0"/>
            </a:br>
            <a:r>
              <a:rPr lang="cs-CZ" dirty="0" smtClean="0"/>
              <a:t>a zaměstnavatelem</a:t>
            </a:r>
          </a:p>
          <a:p>
            <a:pPr marL="0" lvl="0" indent="0">
              <a:buNone/>
            </a:pPr>
            <a:endParaRPr lang="cs-CZ" sz="1000" dirty="0" smtClean="0"/>
          </a:p>
          <a:p>
            <a:pPr lvl="0"/>
            <a:r>
              <a:rPr lang="cs-CZ" dirty="0"/>
              <a:t>v</a:t>
            </a:r>
            <a:r>
              <a:rPr lang="cs-CZ" dirty="0" smtClean="0"/>
              <a:t>ždy </a:t>
            </a:r>
            <a:r>
              <a:rPr lang="cs-CZ" dirty="0"/>
              <a:t>musí být </a:t>
            </a:r>
            <a:r>
              <a:rPr lang="cs-CZ" dirty="0">
                <a:solidFill>
                  <a:srgbClr val="00B050"/>
                </a:solidFill>
              </a:rPr>
              <a:t>v souladu s platným  </a:t>
            </a:r>
            <a:r>
              <a:rPr lang="cs-CZ" dirty="0" smtClean="0">
                <a:solidFill>
                  <a:srgbClr val="00B050"/>
                </a:solidFill>
              </a:rPr>
              <a:t/>
            </a:r>
            <a:br>
              <a:rPr lang="cs-CZ" dirty="0" smtClean="0">
                <a:solidFill>
                  <a:srgbClr val="00B050"/>
                </a:solidFill>
              </a:rPr>
            </a:br>
            <a:r>
              <a:rPr lang="cs-CZ" dirty="0" smtClean="0">
                <a:solidFill>
                  <a:srgbClr val="00B050"/>
                </a:solidFill>
              </a:rPr>
              <a:t>zákoníkem </a:t>
            </a:r>
            <a:r>
              <a:rPr lang="cs-CZ" dirty="0">
                <a:solidFill>
                  <a:srgbClr val="00B050"/>
                </a:solidFill>
              </a:rPr>
              <a:t>práce </a:t>
            </a:r>
            <a:r>
              <a:rPr lang="cs-CZ" dirty="0"/>
              <a:t>(ZP= závazný pro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všechny </a:t>
            </a:r>
            <a:r>
              <a:rPr lang="cs-CZ" dirty="0"/>
              <a:t>zaměstnavatele </a:t>
            </a:r>
            <a:r>
              <a:rPr lang="cs-CZ" dirty="0" smtClean="0"/>
              <a:t>i zaměstnance)</a:t>
            </a:r>
          </a:p>
          <a:p>
            <a:pPr lvl="0"/>
            <a:endParaRPr lang="cs-CZ" sz="1000" dirty="0" smtClean="0"/>
          </a:p>
          <a:p>
            <a:pPr lvl="0"/>
            <a:r>
              <a:rPr lang="cs-CZ" dirty="0" smtClean="0"/>
              <a:t>někdy </a:t>
            </a:r>
            <a:r>
              <a:rPr lang="cs-CZ" dirty="0"/>
              <a:t>je </a:t>
            </a:r>
            <a:r>
              <a:rPr lang="cs-CZ" dirty="0" smtClean="0"/>
              <a:t>uzákoněna </a:t>
            </a:r>
            <a:r>
              <a:rPr lang="cs-CZ" dirty="0">
                <a:solidFill>
                  <a:srgbClr val="00B050"/>
                </a:solidFill>
              </a:rPr>
              <a:t>novela</a:t>
            </a:r>
            <a:r>
              <a:rPr lang="cs-CZ" dirty="0"/>
              <a:t> </a:t>
            </a:r>
            <a:r>
              <a:rPr lang="cs-CZ" dirty="0" smtClean="0"/>
              <a:t>zákoníku práce </a:t>
            </a:r>
            <a:br>
              <a:rPr lang="cs-CZ" dirty="0" smtClean="0"/>
            </a:br>
            <a:r>
              <a:rPr lang="cs-CZ" dirty="0" smtClean="0"/>
              <a:t>(= </a:t>
            </a:r>
            <a:r>
              <a:rPr lang="cs-CZ" dirty="0"/>
              <a:t>úprava = změna, doplnění, vypuštění části )</a:t>
            </a:r>
          </a:p>
          <a:p>
            <a:endParaRPr lang="cs-CZ" dirty="0"/>
          </a:p>
        </p:txBody>
      </p:sp>
      <p:pic>
        <p:nvPicPr>
          <p:cNvPr id="3074" name="Picture 2" descr="C:\Users\ucitel\AppData\Local\Microsoft\Windows\Temporary Internet Files\Content.IE5\AM1I8PN9\MC90041365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241829"/>
            <a:ext cx="1561844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0481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Vzhled pracovní smlouvy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r>
              <a:rPr lang="cs-CZ" dirty="0"/>
              <a:t>je napsána </a:t>
            </a:r>
            <a:r>
              <a:rPr lang="cs-CZ" dirty="0">
                <a:solidFill>
                  <a:srgbClr val="00B050"/>
                </a:solidFill>
              </a:rPr>
              <a:t>na hlavičkovém papíru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(= </a:t>
            </a:r>
            <a:r>
              <a:rPr lang="cs-CZ" dirty="0"/>
              <a:t>v záhlaví je název, adresa, kontakty na </a:t>
            </a:r>
            <a:r>
              <a:rPr lang="cs-CZ" dirty="0" smtClean="0"/>
              <a:t>zaměstnavatele + může být i logo = grafické zpracování názvu nebo znaku)</a:t>
            </a:r>
          </a:p>
          <a:p>
            <a:endParaRPr lang="cs-CZ" dirty="0"/>
          </a:p>
          <a:p>
            <a:r>
              <a:rPr lang="cs-CZ" dirty="0"/>
              <a:t>j</a:t>
            </a:r>
            <a:r>
              <a:rPr lang="cs-CZ" dirty="0" smtClean="0"/>
              <a:t>e zpracována </a:t>
            </a:r>
            <a:r>
              <a:rPr lang="cs-CZ" dirty="0" smtClean="0">
                <a:solidFill>
                  <a:srgbClr val="00B050"/>
                </a:solidFill>
              </a:rPr>
              <a:t>tiskem</a:t>
            </a:r>
            <a:r>
              <a:rPr lang="cs-CZ" dirty="0" smtClean="0"/>
              <a:t> (ne ručně)</a:t>
            </a:r>
          </a:p>
          <a:p>
            <a:endParaRPr lang="cs-CZ" dirty="0"/>
          </a:p>
          <a:p>
            <a:r>
              <a:rPr lang="cs-CZ" dirty="0" smtClean="0"/>
              <a:t>zaměstnavatel mívá </a:t>
            </a:r>
            <a:r>
              <a:rPr lang="cs-CZ" dirty="0" smtClean="0">
                <a:solidFill>
                  <a:srgbClr val="00B050"/>
                </a:solidFill>
              </a:rPr>
              <a:t>formulář</a:t>
            </a:r>
            <a:r>
              <a:rPr lang="cs-CZ" dirty="0" smtClean="0"/>
              <a:t> k doplnění údajů</a:t>
            </a:r>
            <a:endParaRPr lang="cs-CZ" dirty="0"/>
          </a:p>
          <a:p>
            <a:endParaRPr lang="cs-CZ" dirty="0"/>
          </a:p>
        </p:txBody>
      </p:sp>
      <p:pic>
        <p:nvPicPr>
          <p:cNvPr id="5" name="Picture 2" descr="C:\Users\ucitel\AppData\Local\Microsoft\Windows\Temporary Internet Files\Content.IE5\S7687CZ2\MC90015557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350477"/>
            <a:ext cx="1821606" cy="1518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6911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Součásti pracovní smlouvy 1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/>
          <a:lstStyle/>
          <a:p>
            <a:pPr marL="0" lv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1. Zaměstnavatel </a:t>
            </a:r>
            <a:r>
              <a:rPr lang="cs-CZ" dirty="0"/>
              <a:t>– název, adresa, osoba oprávněná jednat jménem </a:t>
            </a:r>
            <a:r>
              <a:rPr lang="cs-CZ" dirty="0" smtClean="0"/>
              <a:t>zaměstnavatele</a:t>
            </a:r>
          </a:p>
          <a:p>
            <a:pPr marL="0" lvl="0" indent="0">
              <a:buNone/>
            </a:pPr>
            <a:endParaRPr lang="cs-CZ" sz="1000" dirty="0"/>
          </a:p>
          <a:p>
            <a:pPr marL="0" lv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2. Pracovník</a:t>
            </a:r>
            <a:r>
              <a:rPr lang="cs-CZ" dirty="0" smtClean="0"/>
              <a:t> </a:t>
            </a:r>
            <a:r>
              <a:rPr lang="cs-CZ" dirty="0"/>
              <a:t>– identifikační údaje (jméno, příjmení, rodné příjmení, datum a místo narození, bydliště, rodinný stav</a:t>
            </a:r>
            <a:r>
              <a:rPr lang="cs-CZ" dirty="0" smtClean="0"/>
              <a:t>)</a:t>
            </a:r>
          </a:p>
          <a:p>
            <a:pPr lvl="0"/>
            <a:endParaRPr lang="cs-CZ" sz="1000" dirty="0"/>
          </a:p>
          <a:p>
            <a:pPr marL="0" lvl="0" indent="0">
              <a:buNone/>
            </a:pPr>
            <a:r>
              <a:rPr lang="cs-CZ" dirty="0" smtClean="0"/>
              <a:t>3. Je </a:t>
            </a:r>
            <a:r>
              <a:rPr lang="cs-CZ" dirty="0">
                <a:solidFill>
                  <a:srgbClr val="00B050"/>
                </a:solidFill>
              </a:rPr>
              <a:t>výslovně uvedeno, že jde </a:t>
            </a:r>
            <a:r>
              <a:rPr lang="cs-CZ" dirty="0" smtClean="0">
                <a:solidFill>
                  <a:srgbClr val="00B050"/>
                </a:solidFill>
              </a:rPr>
              <a:t/>
            </a:r>
            <a:br>
              <a:rPr lang="cs-CZ" dirty="0" smtClean="0">
                <a:solidFill>
                  <a:srgbClr val="00B050"/>
                </a:solidFill>
              </a:rPr>
            </a:br>
            <a:r>
              <a:rPr lang="cs-CZ" dirty="0" smtClean="0">
                <a:solidFill>
                  <a:srgbClr val="00B050"/>
                </a:solidFill>
              </a:rPr>
              <a:t>	o </a:t>
            </a:r>
            <a:r>
              <a:rPr lang="cs-CZ" dirty="0">
                <a:solidFill>
                  <a:srgbClr val="00B050"/>
                </a:solidFill>
              </a:rPr>
              <a:t>pracovní </a:t>
            </a:r>
            <a:r>
              <a:rPr lang="cs-CZ" dirty="0" smtClean="0">
                <a:solidFill>
                  <a:srgbClr val="00B050"/>
                </a:solidFill>
              </a:rPr>
              <a:t>smlouvu.</a:t>
            </a:r>
            <a:endParaRPr lang="cs-CZ" dirty="0">
              <a:solidFill>
                <a:srgbClr val="00B050"/>
              </a:solidFill>
            </a:endParaRPr>
          </a:p>
          <a:p>
            <a:endParaRPr lang="cs-CZ" dirty="0"/>
          </a:p>
        </p:txBody>
      </p:sp>
      <p:pic>
        <p:nvPicPr>
          <p:cNvPr id="5123" name="Picture 3" descr="C:\Users\ucitel\AppData\Local\Microsoft\Windows\Temporary Internet Files\Content.IE5\S7687CZ2\MC90025003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149080"/>
            <a:ext cx="1423402" cy="1711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4377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Součásti pracovní smlouvy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1600200"/>
            <a:ext cx="7571184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cs-CZ" sz="1000" dirty="0" smtClean="0"/>
          </a:p>
          <a:p>
            <a:pPr marL="0" lvl="0" indent="0">
              <a:buNone/>
            </a:pPr>
            <a:r>
              <a:rPr lang="cs-CZ" dirty="0" smtClean="0"/>
              <a:t>4. Den</a:t>
            </a:r>
            <a:r>
              <a:rPr lang="cs-CZ" dirty="0"/>
              <a:t>, kdy vzniká pracovní poměr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(= </a:t>
            </a:r>
            <a:r>
              <a:rPr lang="cs-CZ" dirty="0">
                <a:solidFill>
                  <a:srgbClr val="00B050"/>
                </a:solidFill>
              </a:rPr>
              <a:t>den nástupu </a:t>
            </a:r>
            <a:r>
              <a:rPr lang="cs-CZ" dirty="0"/>
              <a:t>do </a:t>
            </a:r>
            <a:r>
              <a:rPr lang="cs-CZ" dirty="0" smtClean="0"/>
              <a:t>zaměstnání)</a:t>
            </a:r>
            <a:br>
              <a:rPr lang="cs-CZ" dirty="0" smtClean="0"/>
            </a:br>
            <a:endParaRPr lang="cs-CZ" dirty="0" smtClean="0"/>
          </a:p>
          <a:p>
            <a:pPr marL="0" lvl="0" indent="0">
              <a:buNone/>
            </a:pPr>
            <a:endParaRPr lang="cs-CZ" dirty="0" smtClean="0"/>
          </a:p>
          <a:p>
            <a:pPr marL="0" lvl="0" indent="0">
              <a:buNone/>
            </a:pPr>
            <a:r>
              <a:rPr lang="cs-CZ" dirty="0" smtClean="0"/>
              <a:t>5. Sjednaný </a:t>
            </a:r>
            <a:r>
              <a:rPr lang="cs-CZ" dirty="0">
                <a:solidFill>
                  <a:srgbClr val="00B050"/>
                </a:solidFill>
              </a:rPr>
              <a:t>druh práce </a:t>
            </a:r>
            <a:r>
              <a:rPr lang="cs-CZ" dirty="0"/>
              <a:t>(= pracovní zařazení</a:t>
            </a:r>
            <a:r>
              <a:rPr lang="cs-CZ" dirty="0" smtClean="0"/>
              <a:t>)</a:t>
            </a:r>
            <a:br>
              <a:rPr lang="cs-CZ" dirty="0" smtClean="0"/>
            </a:br>
            <a:endParaRPr lang="cs-CZ" dirty="0"/>
          </a:p>
          <a:p>
            <a:pPr marL="0" lvl="0" indent="0">
              <a:buNone/>
            </a:pPr>
            <a:r>
              <a:rPr lang="cs-CZ" dirty="0" smtClean="0"/>
              <a:t>6. </a:t>
            </a:r>
            <a:r>
              <a:rPr lang="cs-CZ" dirty="0" smtClean="0">
                <a:solidFill>
                  <a:srgbClr val="00B050"/>
                </a:solidFill>
              </a:rPr>
              <a:t>Místo </a:t>
            </a:r>
            <a:r>
              <a:rPr lang="cs-CZ" dirty="0">
                <a:solidFill>
                  <a:srgbClr val="00B050"/>
                </a:solidFill>
              </a:rPr>
              <a:t>výkonu práce </a:t>
            </a:r>
            <a:r>
              <a:rPr lang="cs-CZ" dirty="0"/>
              <a:t>(= adresa)</a:t>
            </a:r>
          </a:p>
          <a:p>
            <a:endParaRPr lang="cs-CZ" dirty="0"/>
          </a:p>
        </p:txBody>
      </p:sp>
      <p:pic>
        <p:nvPicPr>
          <p:cNvPr id="1026" name="Picture 2" descr="C:\Users\ucitel\AppData\Local\Microsoft\Windows\Temporary Internet Files\Content.IE5\AM1I8PN9\MC90025065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636912"/>
            <a:ext cx="1094835" cy="1251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ucitel\AppData\Local\Microsoft\Windows\Temporary Internet Files\Content.IE5\DE4CGPLA\MP900449065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72267" y="4725144"/>
            <a:ext cx="1416158" cy="1062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8998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Součásti pracovní smlouvy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1000" dirty="0" smtClean="0"/>
              <a:t>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7. </a:t>
            </a:r>
            <a:r>
              <a:rPr lang="cs-CZ" dirty="0" smtClean="0">
                <a:solidFill>
                  <a:srgbClr val="00B050"/>
                </a:solidFill>
              </a:rPr>
              <a:t>Na </a:t>
            </a:r>
            <a:r>
              <a:rPr lang="cs-CZ" dirty="0">
                <a:solidFill>
                  <a:srgbClr val="00B050"/>
                </a:solidFill>
              </a:rPr>
              <a:t>jakou dobu </a:t>
            </a:r>
            <a:r>
              <a:rPr lang="cs-CZ" dirty="0"/>
              <a:t>se pracovní poměr sjednává </a:t>
            </a:r>
            <a:r>
              <a:rPr lang="cs-CZ" dirty="0" smtClean="0"/>
              <a:t>	(</a:t>
            </a:r>
            <a:r>
              <a:rPr lang="cs-CZ" dirty="0"/>
              <a:t>od – do, nebo od -  na dobu neurčitou</a:t>
            </a:r>
            <a:r>
              <a:rPr lang="cs-CZ" dirty="0" smtClean="0"/>
              <a:t>)</a:t>
            </a:r>
            <a:br>
              <a:rPr lang="cs-CZ" dirty="0" smtClean="0"/>
            </a:br>
            <a:endParaRPr lang="cs-CZ" dirty="0" smtClean="0"/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r>
              <a:rPr lang="cs-CZ" dirty="0" smtClean="0"/>
              <a:t>8. Může </a:t>
            </a:r>
            <a:r>
              <a:rPr lang="cs-CZ" dirty="0"/>
              <a:t>být sjednána </a:t>
            </a:r>
            <a:r>
              <a:rPr lang="cs-CZ" dirty="0">
                <a:solidFill>
                  <a:srgbClr val="00B050"/>
                </a:solidFill>
              </a:rPr>
              <a:t>zkušební doba </a:t>
            </a:r>
            <a:endParaRPr lang="cs-CZ" dirty="0" smtClean="0">
              <a:solidFill>
                <a:srgbClr val="00B050"/>
              </a:solidFill>
            </a:endParaRPr>
          </a:p>
          <a:p>
            <a:pPr marL="0" lvl="0" indent="0">
              <a:buNone/>
            </a:pPr>
            <a:r>
              <a:rPr lang="cs-CZ" dirty="0" smtClean="0"/>
              <a:t>(</a:t>
            </a:r>
            <a:r>
              <a:rPr lang="cs-CZ" dirty="0"/>
              <a:t>max. 3 </a:t>
            </a:r>
            <a:r>
              <a:rPr lang="cs-CZ" dirty="0" smtClean="0"/>
              <a:t>měsíce, </a:t>
            </a:r>
            <a:r>
              <a:rPr lang="cs-CZ" dirty="0"/>
              <a:t>vedoucí pracovník až 6 měsíců</a:t>
            </a:r>
            <a:r>
              <a:rPr lang="cs-CZ" dirty="0" smtClean="0"/>
              <a:t>) 	– </a:t>
            </a:r>
            <a:r>
              <a:rPr lang="cs-CZ" dirty="0"/>
              <a:t>v ní může pracovník i zaměstnavatel </a:t>
            </a:r>
            <a:r>
              <a:rPr lang="cs-CZ" dirty="0" smtClean="0"/>
              <a:t>	pracovní poměr </a:t>
            </a:r>
            <a:r>
              <a:rPr lang="cs-CZ" dirty="0"/>
              <a:t>ukončit bez udání důvodu)</a:t>
            </a:r>
          </a:p>
          <a:p>
            <a:endParaRPr lang="cs-CZ" dirty="0"/>
          </a:p>
        </p:txBody>
      </p:sp>
      <p:pic>
        <p:nvPicPr>
          <p:cNvPr id="9221" name="Picture 5" descr="C:\Users\ucitel\AppData\Local\Microsoft\Windows\Temporary Internet Files\Content.IE5\S7687CZ2\MC90020026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9324" y="2852936"/>
            <a:ext cx="1693014" cy="1448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8482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50"/>
                </a:solidFill>
              </a:rPr>
              <a:t>Součásti pracovní smlouvy 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600200"/>
            <a:ext cx="8075240" cy="4525963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endParaRPr lang="cs-CZ" sz="1000" dirty="0" smtClean="0"/>
          </a:p>
          <a:p>
            <a:pPr marL="0" lvl="0" indent="0">
              <a:buNone/>
            </a:pPr>
            <a:r>
              <a:rPr lang="cs-CZ" dirty="0"/>
              <a:t>9</a:t>
            </a:r>
            <a:r>
              <a:rPr lang="cs-CZ" dirty="0" smtClean="0"/>
              <a:t>. </a:t>
            </a:r>
            <a:r>
              <a:rPr lang="cs-CZ" dirty="0" smtClean="0">
                <a:solidFill>
                  <a:srgbClr val="00B050"/>
                </a:solidFill>
              </a:rPr>
              <a:t>Pracovní </a:t>
            </a:r>
            <a:r>
              <a:rPr lang="cs-CZ" dirty="0">
                <a:solidFill>
                  <a:srgbClr val="00B050"/>
                </a:solidFill>
              </a:rPr>
              <a:t>úvazek </a:t>
            </a:r>
            <a:r>
              <a:rPr lang="cs-CZ" dirty="0"/>
              <a:t>– plný – částečný (= délka týdenní pracovní doby, vyjadřuje se v % úvazku</a:t>
            </a:r>
            <a:r>
              <a:rPr lang="cs-CZ" dirty="0" smtClean="0"/>
              <a:t>)</a:t>
            </a:r>
          </a:p>
          <a:p>
            <a:pPr marL="0" lvl="0" indent="0">
              <a:buNone/>
            </a:pPr>
            <a:endParaRPr lang="cs-CZ" sz="1000" dirty="0"/>
          </a:p>
          <a:p>
            <a:pPr marL="0" lvl="0" indent="0">
              <a:buNone/>
            </a:pPr>
            <a:r>
              <a:rPr lang="cs-CZ" dirty="0" smtClean="0"/>
              <a:t>10. </a:t>
            </a:r>
            <a:r>
              <a:rPr lang="cs-CZ" dirty="0" smtClean="0">
                <a:solidFill>
                  <a:srgbClr val="00B050"/>
                </a:solidFill>
              </a:rPr>
              <a:t>Rozvržení </a:t>
            </a:r>
            <a:r>
              <a:rPr lang="cs-CZ" dirty="0">
                <a:solidFill>
                  <a:srgbClr val="00B050"/>
                </a:solidFill>
              </a:rPr>
              <a:t>pracovní doby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( </a:t>
            </a:r>
            <a:r>
              <a:rPr lang="cs-CZ" dirty="0"/>
              <a:t>1 nebo 2 nebo 3 směny,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práce </a:t>
            </a:r>
            <a:r>
              <a:rPr lang="cs-CZ" dirty="0"/>
              <a:t>v </a:t>
            </a:r>
            <a:r>
              <a:rPr lang="cs-CZ" dirty="0" smtClean="0"/>
              <a:t>dekádách</a:t>
            </a:r>
            <a:br>
              <a:rPr lang="cs-CZ" dirty="0" smtClean="0"/>
            </a:br>
            <a:r>
              <a:rPr lang="cs-CZ" dirty="0" smtClean="0"/>
              <a:t>	= 10 dní práce + 4 volno)</a:t>
            </a:r>
            <a:endParaRPr lang="cs-CZ" sz="1000" dirty="0"/>
          </a:p>
          <a:p>
            <a:pPr marL="0" lvl="0" indent="0">
              <a:buNone/>
            </a:pPr>
            <a:endParaRPr lang="cs-CZ" sz="1000" dirty="0"/>
          </a:p>
          <a:p>
            <a:pPr marL="0" lvl="0" indent="0">
              <a:buNone/>
            </a:pPr>
            <a:r>
              <a:rPr lang="cs-CZ" dirty="0" smtClean="0"/>
              <a:t>11. 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Stanovení</a:t>
            </a:r>
            <a:r>
              <a:rPr lang="cs-CZ" dirty="0" smtClean="0">
                <a:solidFill>
                  <a:srgbClr val="00B050"/>
                </a:solidFill>
              </a:rPr>
              <a:t> způsobu odměňování </a:t>
            </a:r>
            <a:r>
              <a:rPr lang="cs-CZ" dirty="0">
                <a:solidFill>
                  <a:srgbClr val="00B050"/>
                </a:solidFill>
              </a:rPr>
              <a:t>za práci </a:t>
            </a:r>
            <a:r>
              <a:rPr lang="cs-CZ" dirty="0" smtClean="0">
                <a:solidFill>
                  <a:srgbClr val="00B050"/>
                </a:solidFill>
              </a:rPr>
              <a:t/>
            </a:r>
            <a:br>
              <a:rPr lang="cs-CZ" dirty="0" smtClean="0">
                <a:solidFill>
                  <a:srgbClr val="00B050"/>
                </a:solidFill>
              </a:rPr>
            </a:br>
            <a:r>
              <a:rPr lang="cs-CZ" dirty="0" smtClean="0">
                <a:solidFill>
                  <a:srgbClr val="00B050"/>
                </a:solidFill>
              </a:rPr>
              <a:t>  	</a:t>
            </a:r>
            <a:r>
              <a:rPr lang="cs-CZ" dirty="0" smtClean="0"/>
              <a:t>(může </a:t>
            </a:r>
            <a:r>
              <a:rPr lang="cs-CZ" dirty="0"/>
              <a:t>být </a:t>
            </a:r>
            <a:r>
              <a:rPr lang="cs-CZ" dirty="0" smtClean="0"/>
              <a:t>i </a:t>
            </a:r>
            <a:r>
              <a:rPr lang="cs-CZ" dirty="0"/>
              <a:t>přílohou pracovní smlouvy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= </a:t>
            </a:r>
            <a:r>
              <a:rPr lang="cs-CZ" dirty="0"/>
              <a:t>platový výměr)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149" name="Picture 5" descr="C:\Users\ucitel\AppData\Local\Microsoft\Windows\Temporary Internet Files\Content.IE5\AM1I8PN9\MP900430829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9283" y="2924944"/>
            <a:ext cx="2269143" cy="150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3081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351</Words>
  <Application>Microsoft Office PowerPoint</Application>
  <PresentationFormat>Předvádění na obrazovce (4:3)</PresentationFormat>
  <Paragraphs>119</Paragraphs>
  <Slides>14</Slides>
  <Notes>14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Snímek 1</vt:lpstr>
      <vt:lpstr>Pracovní smlouva</vt:lpstr>
      <vt:lpstr>Pracovní smlouva</vt:lpstr>
      <vt:lpstr>Právní stránka smlouvy</vt:lpstr>
      <vt:lpstr>Vzhled pracovní smlouvy</vt:lpstr>
      <vt:lpstr>Součásti pracovní smlouvy 1</vt:lpstr>
      <vt:lpstr>Součásti pracovní smlouvy 2</vt:lpstr>
      <vt:lpstr>Součásti pracovní smlouvy 3</vt:lpstr>
      <vt:lpstr>Součásti pracovní smlouvy 4</vt:lpstr>
      <vt:lpstr>Součásti pracovní smlouvy 4</vt:lpstr>
      <vt:lpstr>Úpravy smlouvy</vt:lpstr>
      <vt:lpstr>Otázky a úkoly</vt:lpstr>
      <vt:lpstr>Odpovědi:</vt:lpstr>
      <vt:lpstr>Zdroje: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Pracovní smlouva</dc:title>
  <dc:creator>ucitel</dc:creator>
  <cp:lastModifiedBy>Uživatel</cp:lastModifiedBy>
  <cp:revision>24</cp:revision>
  <dcterms:created xsi:type="dcterms:W3CDTF">2012-04-25T20:38:49Z</dcterms:created>
  <dcterms:modified xsi:type="dcterms:W3CDTF">2012-05-07T11:19:35Z</dcterms:modified>
</cp:coreProperties>
</file>