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3" r:id="rId11"/>
    <p:sldId id="269" r:id="rId12"/>
    <p:sldId id="270" r:id="rId13"/>
    <p:sldId id="264" r:id="rId14"/>
    <p:sldId id="265" r:id="rId15"/>
    <p:sldId id="266" r:id="rId16"/>
    <p:sldId id="268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963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8A8C0-A1BF-41A0-901C-A05889896B22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58798-97FC-4D94-98E0-74DBA9C8DAF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0150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6207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58798-97FC-4D94-98E0-74DBA9C8DAFE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9503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4401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8060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91710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47438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99043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99562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84972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2940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2208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835316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8931C-7285-4D82-AA30-9E41A0F6B36C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C2610-180F-4FA6-A0D9-966470AC61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92360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uropass.cedefop.europa.eu/cs/documents/curriculum-vita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hyperlink" Target="http://europass.cedefop.europa.eu/cs/documents/curriculum-vitae/templates-instructions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282" y="4665244"/>
            <a:ext cx="5762625" cy="16478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-72231" y="75364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6082" y="3095207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-72231" y="405564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6" name="Picture 6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044" y="344069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38957" y="1114007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Tento materiál byl vytvořen v rámci projektu  Operačního programu Vzdělávání pro konkurenceschopnost.</a:t>
            </a:r>
          </a:p>
        </p:txBody>
      </p:sp>
      <p:pic>
        <p:nvPicPr>
          <p:cNvPr id="8" name="table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957" y="1712494"/>
            <a:ext cx="6837362" cy="1163639"/>
          </a:xfrm>
          <a:prstGeom prst="rect">
            <a:avLst/>
          </a:prstGeom>
        </p:spPr>
      </p:pic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323057" y="2605170"/>
            <a:ext cx="8497887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cs-CZ" sz="1200" b="1" dirty="0" smtClean="0"/>
          </a:p>
          <a:p>
            <a:pPr algn="ctr"/>
            <a:r>
              <a:rPr lang="cs-CZ" sz="1200" b="1" dirty="0" smtClean="0"/>
              <a:t>Sada č. XIV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XIV _ SP, DUM č.19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Svět práce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obor: Svět práce</a:t>
            </a: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Název: </a:t>
            </a:r>
            <a:r>
              <a:rPr kumimoji="0" lang="cs-CZ" sz="1200" b="1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lang="cs-CZ" sz="1200" b="1" kern="0" noProof="0" dirty="0" smtClean="0">
                <a:solidFill>
                  <a:sysClr val="windowText" lastClr="000000"/>
                </a:solidFill>
              </a:rPr>
              <a:t>Profesní životopis</a:t>
            </a:r>
            <a:endParaRPr kumimoji="0" lang="cs-CZ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Autor:  Ivana Skalická</a:t>
            </a:r>
            <a:endParaRPr kumimoji="0" lang="cs-CZ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Stručná anotace:  Prezentace </a:t>
            </a:r>
            <a:r>
              <a:rPr lang="cs-CZ" sz="1200" b="1" kern="0" dirty="0" err="1" smtClean="0">
                <a:solidFill>
                  <a:sysClr val="windowText" lastClr="000000"/>
                </a:solidFill>
              </a:rPr>
              <a:t>infor</a:t>
            </a:r>
            <a:r>
              <a:rPr kumimoji="0" lang="cs-CZ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muje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žáky </a:t>
            </a:r>
            <a:r>
              <a:rPr lang="cs-CZ" sz="1200" b="1" kern="0" dirty="0">
                <a:solidFill>
                  <a:sysClr val="windowText" lastClr="000000"/>
                </a:solidFill>
              </a:rPr>
              <a:t>o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způsobu sepsání</a:t>
            </a:r>
            <a:r>
              <a:rPr kumimoji="0" lang="cs-CZ" sz="1200" b="1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a náležitostech profesního životopisu, tím  připravuje žáky na jeho sepisování v budoucnu, až se budou ucházet o zaměstnání</a:t>
            </a:r>
            <a:r>
              <a:rPr lang="cs-CZ" sz="1200" b="1" kern="0" dirty="0" smtClean="0">
                <a:solidFill>
                  <a:sysClr val="windowText" lastClr="000000"/>
                </a:solidFill>
              </a:rPr>
              <a:t>.</a:t>
            </a: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Metodické zhodnocení: Žáci se po seznámení s obsahem životopisu pokusili vytvořit  svůj životopis, jak by ho psali po 20 letech. Uvědomili si, nač dát při </a:t>
            </a:r>
            <a:r>
              <a:rPr lang="cs-CZ" sz="1200" b="1" kern="0" dirty="0" smtClean="0">
                <a:solidFill>
                  <a:sysClr val="windowText" lastClr="000000"/>
                </a:solidFill>
              </a:rPr>
              <a:t>sepisování životopisu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pozor.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Využito SP-VP  </a:t>
            </a:r>
            <a:r>
              <a:rPr lang="cs-CZ" sz="1200" b="1" kern="0" dirty="0" smtClean="0">
                <a:solidFill>
                  <a:sysClr val="windowText" lastClr="000000"/>
                </a:solidFill>
              </a:rPr>
              <a:t>8</a:t>
            </a:r>
            <a:r>
              <a:rPr kumimoji="0" lang="cs-CZ" sz="12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.A </a:t>
            </a:r>
            <a:r>
              <a:rPr lang="cs-CZ" sz="1200" b="1" kern="0" noProof="0" smtClean="0">
                <a:solidFill>
                  <a:sysClr val="windowText" lastClr="000000"/>
                </a:solidFill>
              </a:rPr>
              <a:t>24</a:t>
            </a:r>
            <a:r>
              <a:rPr kumimoji="0" lang="cs-CZ" sz="12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.2.2012</a:t>
            </a: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Autorem materiálu a všech jeho částí</a:t>
            </a:r>
            <a:r>
              <a:rPr kumimoji="0" lang="cs-CZ" sz="10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, není-li uvedeno jinak, j</a:t>
            </a:r>
            <a:r>
              <a:rPr kumimoji="0" lang="cs-CZ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 Ivana  Skalická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881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329632"/>
                </a:solidFill>
              </a:rPr>
              <a:t>Strukturovaný životopis:</a:t>
            </a:r>
            <a:endParaRPr lang="cs-CZ" b="1" dirty="0">
              <a:solidFill>
                <a:srgbClr val="329632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→ podle </a:t>
            </a:r>
            <a:r>
              <a:rPr lang="cs-CZ" dirty="0"/>
              <a:t>zaměstnavatelem zadané </a:t>
            </a:r>
            <a:r>
              <a:rPr lang="cs-CZ" dirty="0" smtClean="0"/>
              <a:t>osnovy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→ nebo </a:t>
            </a:r>
            <a:r>
              <a:rPr lang="cs-CZ" dirty="0"/>
              <a:t>předtištěný formulář 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→</a:t>
            </a:r>
            <a:r>
              <a:rPr lang="cs-CZ" dirty="0" smtClean="0"/>
              <a:t> uvádí se jen </a:t>
            </a:r>
            <a:r>
              <a:rPr lang="cs-CZ" dirty="0"/>
              <a:t>požadované údaje </a:t>
            </a:r>
            <a:r>
              <a:rPr lang="cs-CZ" dirty="0" smtClean="0">
                <a:solidFill>
                  <a:srgbClr val="329632"/>
                </a:solidFill>
              </a:rPr>
              <a:t>v heslech</a:t>
            </a:r>
          </a:p>
          <a:p>
            <a:pPr marL="0" indent="0">
              <a:buNone/>
            </a:pPr>
            <a:endParaRPr lang="cs-CZ" dirty="0">
              <a:solidFill>
                <a:srgbClr val="329632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19020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187624" y="908720"/>
            <a:ext cx="6984776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Životopis				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(Ukázka 1.část)</a:t>
            </a:r>
            <a:endParaRPr lang="cs-CZ" sz="2000" dirty="0">
              <a:solidFill>
                <a:schemeClr val="bg1">
                  <a:lumMod val="65000"/>
                </a:schemeClr>
              </a:solidFill>
            </a:endParaRPr>
          </a:p>
          <a:p>
            <a:endParaRPr lang="cs-CZ" dirty="0"/>
          </a:p>
          <a:p>
            <a:r>
              <a:rPr lang="cs-CZ" sz="2400" dirty="0"/>
              <a:t>Osobní </a:t>
            </a:r>
            <a:r>
              <a:rPr lang="cs-CZ" sz="2400" dirty="0" smtClean="0"/>
              <a:t>údaje:</a:t>
            </a:r>
            <a:endParaRPr lang="cs-CZ" sz="2400" dirty="0"/>
          </a:p>
          <a:p>
            <a:r>
              <a:rPr lang="cs-CZ" sz="2400" dirty="0"/>
              <a:t>Příjmení, </a:t>
            </a:r>
            <a:r>
              <a:rPr lang="cs-CZ" sz="2400" dirty="0" smtClean="0"/>
              <a:t>Jméno:</a:t>
            </a:r>
            <a:endParaRPr lang="cs-CZ" sz="2400" dirty="0"/>
          </a:p>
          <a:p>
            <a:r>
              <a:rPr lang="cs-CZ" sz="2400" dirty="0" smtClean="0"/>
              <a:t>Adresa:</a:t>
            </a:r>
            <a:endParaRPr lang="cs-CZ" sz="2400" dirty="0"/>
          </a:p>
          <a:p>
            <a:r>
              <a:rPr lang="cs-CZ" sz="2400" dirty="0" smtClean="0"/>
              <a:t>Telefon:</a:t>
            </a:r>
            <a:endParaRPr lang="cs-CZ" sz="2400" dirty="0"/>
          </a:p>
          <a:p>
            <a:r>
              <a:rPr lang="cs-CZ" sz="2400" dirty="0" smtClean="0"/>
              <a:t>E-mail:</a:t>
            </a:r>
            <a:endParaRPr lang="cs-CZ" sz="2400" dirty="0"/>
          </a:p>
          <a:p>
            <a:r>
              <a:rPr lang="cs-CZ" sz="2400" dirty="0" smtClean="0"/>
              <a:t>Státní příslušnost:</a:t>
            </a:r>
            <a:endParaRPr lang="cs-CZ" sz="2400" dirty="0"/>
          </a:p>
          <a:p>
            <a:r>
              <a:rPr lang="cs-CZ" sz="2400" dirty="0" smtClean="0"/>
              <a:t>Datum narození:</a:t>
            </a:r>
            <a:endParaRPr lang="cs-CZ" sz="2400" dirty="0"/>
          </a:p>
          <a:p>
            <a:r>
              <a:rPr lang="cs-CZ" sz="2400" dirty="0" smtClean="0"/>
              <a:t>Pohlaví:</a:t>
            </a:r>
          </a:p>
          <a:p>
            <a:endParaRPr lang="cs-CZ" sz="2400" dirty="0" smtClean="0"/>
          </a:p>
          <a:p>
            <a:r>
              <a:rPr lang="cs-CZ" sz="2400" dirty="0"/>
              <a:t>Požadované zaměstnání / </a:t>
            </a:r>
            <a:r>
              <a:rPr lang="cs-CZ" sz="2400" dirty="0" smtClean="0"/>
              <a:t>profese</a:t>
            </a:r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239588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474345"/>
            <a:ext cx="7992888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r>
              <a:rPr lang="cs-CZ" sz="2400" b="1" dirty="0"/>
              <a:t>Pracovní </a:t>
            </a:r>
            <a:r>
              <a:rPr lang="cs-CZ" sz="2400" b="1" dirty="0" smtClean="0"/>
              <a:t>zkušenosti				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(Ukázka 2.část</a:t>
            </a:r>
            <a:r>
              <a:rPr lang="cs-CZ" sz="2000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r>
              <a:rPr lang="cs-CZ" sz="2400" dirty="0" smtClean="0"/>
              <a:t>Období:</a:t>
            </a:r>
            <a:endParaRPr lang="cs-CZ" sz="2400" dirty="0"/>
          </a:p>
          <a:p>
            <a:r>
              <a:rPr lang="cs-CZ" sz="2400" dirty="0"/>
              <a:t>Povolání nebo vykonávaná </a:t>
            </a:r>
            <a:r>
              <a:rPr lang="cs-CZ" sz="2400" dirty="0" smtClean="0"/>
              <a:t>funkce:</a:t>
            </a:r>
            <a:endParaRPr lang="cs-CZ" sz="2400" dirty="0"/>
          </a:p>
          <a:p>
            <a:r>
              <a:rPr lang="cs-CZ" sz="2400" dirty="0"/>
              <a:t>Hlavní pracovní náplň a oblasti </a:t>
            </a:r>
            <a:r>
              <a:rPr lang="cs-CZ" sz="2400" dirty="0" smtClean="0"/>
              <a:t>odpovědnosti:</a:t>
            </a:r>
            <a:endParaRPr lang="cs-CZ" sz="2400" dirty="0"/>
          </a:p>
          <a:p>
            <a:r>
              <a:rPr lang="cs-CZ" sz="2400" dirty="0"/>
              <a:t>Název/jméno a adresa </a:t>
            </a:r>
            <a:r>
              <a:rPr lang="cs-CZ" sz="2400" dirty="0" smtClean="0"/>
              <a:t>zaměstnavatele:</a:t>
            </a:r>
            <a:endParaRPr lang="cs-CZ" sz="2400" dirty="0"/>
          </a:p>
          <a:p>
            <a:r>
              <a:rPr lang="cs-CZ" sz="2400" dirty="0"/>
              <a:t>Obor činnosti či </a:t>
            </a:r>
            <a:r>
              <a:rPr lang="cs-CZ" sz="2400" dirty="0" smtClean="0"/>
              <a:t>odvětví:</a:t>
            </a:r>
            <a:endParaRPr lang="cs-CZ" sz="2400" dirty="0"/>
          </a:p>
          <a:p>
            <a:endParaRPr lang="cs-CZ" sz="2400" dirty="0"/>
          </a:p>
          <a:p>
            <a:r>
              <a:rPr lang="cs-CZ" sz="2400" b="1" dirty="0"/>
              <a:t>Vzdělání, odborná příprava a školení</a:t>
            </a:r>
          </a:p>
          <a:p>
            <a:r>
              <a:rPr lang="cs-CZ" sz="2400" dirty="0" smtClean="0"/>
              <a:t>Období:</a:t>
            </a:r>
            <a:endParaRPr lang="cs-CZ" sz="2400" dirty="0"/>
          </a:p>
          <a:p>
            <a:r>
              <a:rPr lang="cs-CZ" sz="2400" dirty="0"/>
              <a:t>Dosažená </a:t>
            </a:r>
            <a:r>
              <a:rPr lang="cs-CZ" sz="2400" dirty="0" smtClean="0"/>
              <a:t>kvalifikace:</a:t>
            </a:r>
            <a:endParaRPr lang="cs-CZ" sz="2400" dirty="0"/>
          </a:p>
          <a:p>
            <a:r>
              <a:rPr lang="cs-CZ" sz="2400" dirty="0"/>
              <a:t>Hlavní předměty / profesní </a:t>
            </a:r>
            <a:r>
              <a:rPr lang="cs-CZ" sz="2400" dirty="0" smtClean="0"/>
              <a:t>dovednosti:</a:t>
            </a:r>
            <a:endParaRPr lang="cs-CZ" sz="2400" dirty="0"/>
          </a:p>
          <a:p>
            <a:r>
              <a:rPr lang="cs-CZ" sz="2400" dirty="0"/>
              <a:t>Název a typ organizace</a:t>
            </a:r>
            <a:r>
              <a:rPr lang="cs-CZ" sz="1400" dirty="0"/>
              <a:t>, která poskytla vzdělání, odbornou přípravu či kurz</a:t>
            </a:r>
          </a:p>
          <a:p>
            <a:r>
              <a:rPr lang="cs-CZ" sz="2400" dirty="0"/>
              <a:t>Úroveň </a:t>
            </a:r>
            <a:r>
              <a:rPr lang="cs-CZ" sz="2400" dirty="0" smtClean="0"/>
              <a:t>vzdělání:</a:t>
            </a:r>
            <a:endParaRPr lang="cs-CZ" sz="2400" dirty="0"/>
          </a:p>
          <a:p>
            <a:r>
              <a:rPr lang="cs-CZ" sz="2400" dirty="0" smtClean="0"/>
              <a:t>							</a:t>
            </a:r>
            <a:r>
              <a:rPr lang="cs-CZ" sz="2800" dirty="0" smtClean="0">
                <a:solidFill>
                  <a:schemeClr val="bg1">
                    <a:lumMod val="65000"/>
                  </a:schemeClr>
                </a:solidFill>
              </a:rPr>
              <a:t>atd.</a:t>
            </a:r>
            <a:endParaRPr lang="cs-CZ" sz="28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198345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329632"/>
                </a:solidFill>
              </a:rPr>
              <a:t>Europass</a:t>
            </a:r>
            <a:r>
              <a:rPr lang="cs-CZ" dirty="0" smtClean="0">
                <a:solidFill>
                  <a:srgbClr val="329632"/>
                </a:solidFill>
              </a:rPr>
              <a:t> životopis </a:t>
            </a:r>
            <a:endParaRPr lang="cs-CZ" dirty="0">
              <a:solidFill>
                <a:srgbClr val="32963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→ otevírá dveře ke studiu a práci v Evropě</a:t>
            </a:r>
            <a:endParaRPr lang="cs-CZ" sz="2200" dirty="0" smtClean="0">
              <a:solidFill>
                <a:srgbClr val="329632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→ formulář </a:t>
            </a:r>
            <a:r>
              <a:rPr lang="cs-CZ" dirty="0"/>
              <a:t>si </a:t>
            </a:r>
            <a:r>
              <a:rPr lang="cs-CZ" dirty="0" smtClean="0"/>
              <a:t>mohu </a:t>
            </a:r>
            <a:r>
              <a:rPr lang="cs-CZ" dirty="0" smtClean="0">
                <a:solidFill>
                  <a:srgbClr val="329632"/>
                </a:solidFill>
              </a:rPr>
              <a:t>v různých jazycích:</a:t>
            </a:r>
            <a:br>
              <a:rPr lang="cs-CZ" dirty="0" smtClean="0">
                <a:solidFill>
                  <a:srgbClr val="329632"/>
                </a:solidFill>
              </a:rPr>
            </a:br>
            <a:r>
              <a:rPr lang="cs-CZ" dirty="0" smtClean="0">
                <a:solidFill>
                  <a:srgbClr val="329632"/>
                </a:solidFill>
              </a:rPr>
              <a:t>1.  </a:t>
            </a:r>
            <a:r>
              <a:rPr lang="cs-CZ" b="1" dirty="0" smtClean="0">
                <a:solidFill>
                  <a:srgbClr val="329632"/>
                </a:solidFill>
              </a:rPr>
              <a:t>Stáhnout</a:t>
            </a:r>
            <a:r>
              <a:rPr lang="cs-CZ" dirty="0" smtClean="0">
                <a:solidFill>
                  <a:srgbClr val="329632"/>
                </a:solidFill>
              </a:rPr>
              <a:t> </a:t>
            </a:r>
            <a:r>
              <a:rPr lang="cs-CZ" dirty="0">
                <a:solidFill>
                  <a:srgbClr val="329632"/>
                </a:solidFill>
              </a:rPr>
              <a:t>: </a:t>
            </a:r>
            <a:r>
              <a:rPr lang="cs-CZ" dirty="0" smtClean="0">
                <a:solidFill>
                  <a:srgbClr val="329632"/>
                </a:solidFill>
              </a:rPr>
              <a:t>		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viz </a:t>
            </a:r>
            <a:r>
              <a:rPr lang="cs-CZ" dirty="0" err="1" smtClean="0">
                <a:solidFill>
                  <a:srgbClr val="329632"/>
                </a:solidFill>
                <a:hlinkClick r:id="rId3"/>
              </a:rPr>
              <a:t>europass</a:t>
            </a:r>
            <a:endParaRPr lang="cs-CZ" dirty="0" smtClean="0">
              <a:solidFill>
                <a:srgbClr val="329632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2. </a:t>
            </a:r>
            <a:r>
              <a:rPr lang="cs-CZ" b="1" dirty="0" smtClean="0">
                <a:solidFill>
                  <a:srgbClr val="329632"/>
                </a:solidFill>
              </a:rPr>
              <a:t>Online </a:t>
            </a:r>
            <a:r>
              <a:rPr lang="cs-CZ" b="1" dirty="0">
                <a:solidFill>
                  <a:srgbClr val="329632"/>
                </a:solidFill>
              </a:rPr>
              <a:t>vyplnit a vytisknout </a:t>
            </a:r>
            <a:endParaRPr lang="cs-CZ" b="1" dirty="0" smtClean="0">
              <a:solidFill>
                <a:srgbClr val="329632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3. </a:t>
            </a:r>
            <a:r>
              <a:rPr lang="cs-CZ" b="1" dirty="0" smtClean="0">
                <a:solidFill>
                  <a:srgbClr val="329632"/>
                </a:solidFill>
              </a:rPr>
              <a:t>Uložit</a:t>
            </a:r>
            <a:r>
              <a:rPr lang="cs-CZ" dirty="0" smtClean="0">
                <a:solidFill>
                  <a:srgbClr val="329632"/>
                </a:solidFill>
              </a:rPr>
              <a:t> </a:t>
            </a:r>
            <a:r>
              <a:rPr lang="cs-CZ" dirty="0"/>
              <a:t>ve svém počítači a podle potřeby </a:t>
            </a:r>
            <a:r>
              <a:rPr lang="cs-CZ" b="1" dirty="0" smtClean="0">
                <a:solidFill>
                  <a:srgbClr val="329632"/>
                </a:solidFill>
              </a:rPr>
              <a:t>aktualizovat</a:t>
            </a:r>
            <a:r>
              <a:rPr lang="cs-CZ" dirty="0"/>
              <a:t> </a:t>
            </a:r>
            <a:r>
              <a:rPr lang="cs-CZ" dirty="0" smtClean="0"/>
              <a:t>a znovu tisknout</a:t>
            </a:r>
          </a:p>
          <a:p>
            <a:pPr marL="0" indent="0">
              <a:buNone/>
            </a:pPr>
            <a:r>
              <a:rPr lang="cs-CZ" dirty="0" smtClean="0"/>
              <a:t>→ je doplněn radami a instrukcemi k vyplnění</a:t>
            </a:r>
          </a:p>
          <a:p>
            <a:pPr marL="0" indent="0" algn="ctr">
              <a:buNone/>
            </a:pPr>
            <a:r>
              <a:rPr lang="cs-CZ" dirty="0"/>
              <a:t> </a:t>
            </a:r>
            <a:r>
              <a:rPr lang="cs-CZ" dirty="0" smtClean="0"/>
              <a:t>	viz </a:t>
            </a:r>
            <a:r>
              <a:rPr lang="cs-CZ" dirty="0" smtClean="0">
                <a:hlinkClick r:id="rId4"/>
              </a:rPr>
              <a:t>instrukce</a:t>
            </a:r>
            <a:endParaRPr lang="cs-CZ" dirty="0" smtClean="0"/>
          </a:p>
        </p:txBody>
      </p:sp>
      <p:pic>
        <p:nvPicPr>
          <p:cNvPr id="2049" name="CV_GFX_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20688"/>
            <a:ext cx="828675" cy="457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9609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cs-CZ" dirty="0" smtClean="0">
                <a:solidFill>
                  <a:srgbClr val="329632"/>
                </a:solidFill>
              </a:rPr>
              <a:t>Otázky a </a:t>
            </a:r>
            <a:r>
              <a:rPr lang="cs-CZ" sz="4000" dirty="0" smtClean="0">
                <a:solidFill>
                  <a:srgbClr val="329632"/>
                </a:solidFill>
              </a:rPr>
              <a:t>úkoly: 		</a:t>
            </a:r>
            <a:r>
              <a:rPr lang="cs-CZ" sz="2200" i="1" dirty="0" smtClean="0"/>
              <a:t>U </a:t>
            </a:r>
            <a:r>
              <a:rPr lang="cs-CZ" sz="2200" i="1" dirty="0"/>
              <a:t>všech otázek zdůvodni proč</a:t>
            </a:r>
            <a:r>
              <a:rPr lang="cs-CZ" sz="2200" i="1" dirty="0" smtClean="0"/>
              <a:t>.</a:t>
            </a:r>
            <a:endParaRPr lang="cs-CZ" dirty="0">
              <a:solidFill>
                <a:srgbClr val="32963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256584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Budu v životopisu uvádět znalost cizích jazyků?</a:t>
            </a:r>
          </a:p>
          <a:p>
            <a:pPr marL="514350" indent="-514350">
              <a:buAutoNum type="arabicPeriod"/>
            </a:pPr>
            <a:r>
              <a:rPr lang="cs-CZ" dirty="0" smtClean="0"/>
              <a:t>Uvedu stupeň jazykových dovedností </a:t>
            </a:r>
            <a:br>
              <a:rPr lang="cs-CZ" dirty="0" smtClean="0"/>
            </a:br>
            <a:r>
              <a:rPr lang="cs-CZ" dirty="0" smtClean="0"/>
              <a:t>a) pasivní znalost - rozumím, aktivní – mluvím  </a:t>
            </a:r>
            <a:br>
              <a:rPr lang="cs-CZ" dirty="0" smtClean="0"/>
            </a:br>
            <a:r>
              <a:rPr lang="cs-CZ" dirty="0" smtClean="0"/>
              <a:t>b) úroveň 	porozumění při poslechu - čtení, </a:t>
            </a:r>
            <a:br>
              <a:rPr lang="cs-CZ" dirty="0" smtClean="0"/>
            </a:br>
            <a:r>
              <a:rPr lang="cs-CZ" dirty="0" smtClean="0"/>
              <a:t>		ústní interakce - samostatné řečové projevy</a:t>
            </a:r>
            <a:br>
              <a:rPr lang="cs-CZ" dirty="0" smtClean="0"/>
            </a:br>
            <a:r>
              <a:rPr lang="cs-CZ" dirty="0" smtClean="0"/>
              <a:t>		psaní</a:t>
            </a:r>
            <a:r>
              <a:rPr lang="cs-CZ" dirty="0"/>
              <a:t>?</a:t>
            </a: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Uvedu znalost práce s počítačem?</a:t>
            </a:r>
          </a:p>
          <a:p>
            <a:pPr marL="514350" indent="-514350">
              <a:buAutoNum type="arabicPeriod"/>
            </a:pPr>
            <a:r>
              <a:rPr lang="cs-CZ" dirty="0" smtClean="0"/>
              <a:t>Napíšu, které programy/skupiny PC programů umím ovládat a na jaké úrovni?</a:t>
            </a:r>
          </a:p>
          <a:p>
            <a:pPr marL="514350" indent="-514350">
              <a:buAutoNum type="arabicPeriod"/>
            </a:pPr>
            <a:r>
              <a:rPr lang="cs-CZ" dirty="0" smtClean="0"/>
              <a:t>Zhodnotím své schopnosti komunikace s lidmi?</a:t>
            </a:r>
          </a:p>
          <a:p>
            <a:pPr marL="514350" indent="-514350">
              <a:buAutoNum type="arabicPeriod"/>
            </a:pPr>
            <a:r>
              <a:rPr lang="cs-CZ" dirty="0" smtClean="0"/>
              <a:t>Je dobré zmínit organizační schopnosti?</a:t>
            </a:r>
          </a:p>
          <a:p>
            <a:pPr marL="514350" indent="-514350">
              <a:buAutoNum type="arabicPeriod"/>
            </a:pPr>
            <a:r>
              <a:rPr lang="cs-CZ" dirty="0" smtClean="0"/>
              <a:t>Doplním vlastnictví řidičského průkazu a skupinu oprávnění k řízení?</a:t>
            </a:r>
          </a:p>
          <a:p>
            <a:pPr marL="514350" indent="-514350">
              <a:buAutoNum type="arabicPeriod"/>
            </a:pPr>
            <a:r>
              <a:rPr lang="cs-CZ" dirty="0" smtClean="0"/>
              <a:t>Je vhodné psát v dlouhých větách a složitých souvětích?</a:t>
            </a:r>
          </a:p>
          <a:p>
            <a:pPr marL="514350" indent="-514350">
              <a:buAutoNum type="arabicPeriod"/>
            </a:pPr>
            <a:r>
              <a:rPr lang="cs-CZ" dirty="0" smtClean="0"/>
              <a:t>Je pravdivé, že čím delší životopis, tím lépe?</a:t>
            </a:r>
          </a:p>
          <a:p>
            <a:pPr marL="514350" indent="-514350">
              <a:buAutoNum type="arabicPeriod"/>
            </a:pPr>
            <a:r>
              <a:rPr lang="cs-CZ" dirty="0" smtClean="0"/>
              <a:t>Je správné v životopisu přehánět a příliš se chválit nebo lhát?</a:t>
            </a:r>
          </a:p>
        </p:txBody>
      </p:sp>
    </p:spTree>
    <p:extLst>
      <p:ext uri="{BB962C8B-B14F-4D97-AF65-F5344CB8AC3E}">
        <p14:creationId xmlns="" xmlns:p14="http://schemas.microsoft.com/office/powerpoint/2010/main" val="412879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329632"/>
                </a:solidFill>
              </a:rPr>
              <a:t>Odpovědi:</a:t>
            </a:r>
            <a:endParaRPr lang="cs-CZ" dirty="0">
              <a:solidFill>
                <a:srgbClr val="32963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1. – 7. </a:t>
            </a:r>
            <a:r>
              <a:rPr lang="cs-CZ" dirty="0" smtClean="0">
                <a:solidFill>
                  <a:srgbClr val="329632"/>
                </a:solidFill>
              </a:rPr>
              <a:t>ano</a:t>
            </a:r>
            <a:r>
              <a:rPr lang="cs-CZ" dirty="0" smtClean="0"/>
              <a:t>, uvedu všechny své schopnosti </a:t>
            </a:r>
            <a:br>
              <a:rPr lang="cs-CZ" dirty="0" smtClean="0"/>
            </a:br>
            <a:r>
              <a:rPr lang="cs-CZ" dirty="0" smtClean="0"/>
              <a:t>a dovednosti, pokud jakkoli souvisí s pracovní pozicí </a:t>
            </a:r>
            <a:br>
              <a:rPr lang="cs-CZ" dirty="0" smtClean="0"/>
            </a:br>
            <a:r>
              <a:rPr lang="cs-CZ" dirty="0" smtClean="0"/>
              <a:t>a výkonem a místem výkonu práce, o kterou se ucházím</a:t>
            </a:r>
          </a:p>
          <a:p>
            <a:pPr marL="0" indent="0">
              <a:buNone/>
            </a:pPr>
            <a:r>
              <a:rPr lang="cs-CZ" dirty="0" smtClean="0"/>
              <a:t>8. </a:t>
            </a:r>
            <a:r>
              <a:rPr lang="cs-CZ" dirty="0" smtClean="0">
                <a:solidFill>
                  <a:srgbClr val="329632"/>
                </a:solidFill>
              </a:rPr>
              <a:t>Rozhodně ne</a:t>
            </a:r>
            <a:r>
              <a:rPr lang="cs-CZ" dirty="0" smtClean="0"/>
              <a:t>, neužívám dlouhé věty a složitá souvětí, není to slohová práce, máte zaujmout informacemi.</a:t>
            </a:r>
          </a:p>
          <a:p>
            <a:pPr marL="0" indent="0">
              <a:buNone/>
            </a:pPr>
            <a:r>
              <a:rPr lang="cs-CZ" dirty="0" smtClean="0"/>
              <a:t>9. </a:t>
            </a:r>
            <a:r>
              <a:rPr lang="cs-CZ" dirty="0" smtClean="0">
                <a:solidFill>
                  <a:srgbClr val="329632"/>
                </a:solidFill>
              </a:rPr>
              <a:t>Určitě ne</a:t>
            </a:r>
            <a:r>
              <a:rPr lang="cs-CZ" dirty="0" smtClean="0"/>
              <a:t>, dlouhý životopis není lepší, protože:</a:t>
            </a:r>
            <a:br>
              <a:rPr lang="cs-CZ" dirty="0" smtClean="0"/>
            </a:br>
            <a:r>
              <a:rPr lang="cs-CZ" dirty="0" smtClean="0"/>
              <a:t>a) zaměstnavatel nemá čas a nechce číst „romány“ </a:t>
            </a:r>
            <a:br>
              <a:rPr lang="cs-CZ" dirty="0" smtClean="0"/>
            </a:br>
            <a:r>
              <a:rPr lang="cs-CZ" dirty="0" smtClean="0"/>
              <a:t>b) hledá fakta</a:t>
            </a:r>
            <a:br>
              <a:rPr lang="cs-CZ" dirty="0" smtClean="0"/>
            </a:br>
            <a:r>
              <a:rPr lang="cs-CZ" dirty="0" smtClean="0"/>
              <a:t>c) životopis ho musí zaujmout</a:t>
            </a:r>
          </a:p>
          <a:p>
            <a:pPr marL="0" indent="0">
              <a:buNone/>
            </a:pPr>
            <a:r>
              <a:rPr lang="cs-CZ" dirty="0" smtClean="0"/>
              <a:t>10. </a:t>
            </a:r>
            <a:r>
              <a:rPr lang="cs-CZ" dirty="0" smtClean="0">
                <a:solidFill>
                  <a:srgbClr val="329632"/>
                </a:solidFill>
              </a:rPr>
              <a:t>Není správné </a:t>
            </a:r>
            <a:r>
              <a:rPr lang="cs-CZ" dirty="0" smtClean="0"/>
              <a:t>přehánět, vychvalovat se nebo lhát, pravda po případném přijetí vyjde brzy najevo a může nám to způsobit potíže v zaměstnání.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9398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		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	Klipart MS Office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4937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329632"/>
                </a:solidFill>
              </a:rPr>
              <a:t>Profesní životopis</a:t>
            </a:r>
            <a:endParaRPr lang="cs-CZ" sz="4800" b="1" dirty="0">
              <a:solidFill>
                <a:srgbClr val="32963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Svět práce 8.ročník</a:t>
            </a:r>
          </a:p>
          <a:p>
            <a:pPr algn="l"/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Volba povolání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69870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/>
          <a:lstStyle/>
          <a:p>
            <a:r>
              <a:rPr lang="cs-CZ" b="1" dirty="0" smtClean="0">
                <a:solidFill>
                  <a:srgbClr val="329632"/>
                </a:solidFill>
              </a:rPr>
              <a:t>Životopis</a:t>
            </a:r>
            <a:endParaRPr lang="cs-CZ" b="1" dirty="0">
              <a:solidFill>
                <a:srgbClr val="32963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dirty="0" smtClean="0"/>
              <a:t>	</a:t>
            </a:r>
          </a:p>
          <a:p>
            <a:pPr marL="0" indent="0">
              <a:buNone/>
            </a:pPr>
            <a:r>
              <a:rPr lang="cs-CZ" sz="6700" dirty="0"/>
              <a:t>	</a:t>
            </a:r>
            <a:r>
              <a:rPr lang="cs-CZ" sz="11200" dirty="0" smtClean="0"/>
              <a:t>→ předkládá uchazeč o práci </a:t>
            </a:r>
          </a:p>
          <a:p>
            <a:pPr marL="0" indent="0">
              <a:buNone/>
            </a:pPr>
            <a:endParaRPr lang="cs-CZ" sz="11200" dirty="0" smtClean="0"/>
          </a:p>
          <a:p>
            <a:pPr marL="0" indent="0">
              <a:buNone/>
            </a:pPr>
            <a:r>
              <a:rPr lang="cs-CZ" sz="11200" dirty="0" smtClean="0"/>
              <a:t> 	→ možnému budoucímu zaměstnavateli </a:t>
            </a:r>
          </a:p>
          <a:p>
            <a:pPr marL="0" indent="0">
              <a:buNone/>
            </a:pPr>
            <a:r>
              <a:rPr lang="cs-CZ" sz="11200" dirty="0" smtClean="0"/>
              <a:t> </a:t>
            </a:r>
            <a:br>
              <a:rPr lang="cs-CZ" sz="11200" dirty="0" smtClean="0"/>
            </a:br>
            <a:r>
              <a:rPr lang="cs-CZ" sz="11200" dirty="0" smtClean="0"/>
              <a:t>	</a:t>
            </a:r>
            <a:r>
              <a:rPr lang="cs-CZ" sz="11200" dirty="0"/>
              <a:t>→ prezentuje </a:t>
            </a:r>
            <a:r>
              <a:rPr lang="cs-CZ" sz="11200" dirty="0" smtClean="0"/>
              <a:t>naši kvalifikaci </a:t>
            </a:r>
            <a:r>
              <a:rPr lang="cs-CZ" sz="11200" dirty="0"/>
              <a:t>a dovednosti</a:t>
            </a:r>
          </a:p>
          <a:p>
            <a:pPr marL="0" indent="0">
              <a:buNone/>
            </a:pPr>
            <a:endParaRPr lang="cs-CZ" sz="11200" dirty="0" smtClean="0"/>
          </a:p>
          <a:p>
            <a:pPr marL="0" indent="0">
              <a:buNone/>
            </a:pPr>
            <a:r>
              <a:rPr lang="cs-CZ" sz="11200" dirty="0" smtClean="0"/>
              <a:t>	→ v písemné podobě</a:t>
            </a:r>
            <a:br>
              <a:rPr lang="cs-CZ" sz="11200" dirty="0" smtClean="0"/>
            </a:br>
            <a:r>
              <a:rPr lang="cs-CZ" sz="11200" dirty="0" smtClean="0"/>
              <a:t>	</a:t>
            </a:r>
            <a:endParaRPr lang="cs-CZ" sz="11200" dirty="0"/>
          </a:p>
          <a:p>
            <a:pPr marL="0" indent="0">
              <a:buNone/>
            </a:pPr>
            <a:r>
              <a:rPr lang="cs-CZ" sz="11200" dirty="0" smtClean="0"/>
              <a:t>	→ v ustálené formě</a:t>
            </a:r>
            <a:r>
              <a:rPr lang="cs-CZ" sz="8000" dirty="0" smtClean="0"/>
              <a:t/>
            </a:r>
            <a:br>
              <a:rPr lang="cs-CZ" sz="8000" dirty="0" smtClean="0"/>
            </a:br>
            <a:r>
              <a:rPr lang="cs-CZ" sz="6700" dirty="0" smtClean="0"/>
              <a:t/>
            </a:r>
            <a:br>
              <a:rPr lang="cs-CZ" sz="6700" dirty="0" smtClean="0"/>
            </a:br>
            <a:r>
              <a:rPr lang="cs-CZ" sz="1000" dirty="0" smtClean="0"/>
              <a:t>	</a:t>
            </a:r>
          </a:p>
          <a:p>
            <a:pPr marL="0" indent="0">
              <a:buNone/>
            </a:pPr>
            <a:r>
              <a:rPr lang="cs-CZ" sz="1000" dirty="0"/>
              <a:t>	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	</a:t>
            </a:r>
            <a:endParaRPr lang="cs-CZ" sz="3600" dirty="0"/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045" name="Picture 21" descr="C:\Users\ucitel\AppData\Local\Microsoft\Windows\Temporary Internet Files\Content.IE5\DE4CGPLA\MP900399888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365104"/>
            <a:ext cx="2742808" cy="18278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12731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</a:t>
            </a:r>
            <a:r>
              <a:rPr lang="cs-CZ" dirty="0" smtClean="0"/>
              <a:t>životopisu 1: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AutoNum type="arabicPeriod"/>
            </a:pPr>
            <a:endParaRPr lang="cs-CZ" dirty="0" smtClean="0"/>
          </a:p>
          <a:p>
            <a:pPr marL="514350" lvl="0" indent="-514350">
              <a:buAutoNum type="arabicPeriod"/>
            </a:pPr>
            <a:r>
              <a:rPr lang="cs-CZ" dirty="0">
                <a:solidFill>
                  <a:srgbClr val="329632"/>
                </a:solidFill>
              </a:rPr>
              <a:t>I</a:t>
            </a:r>
            <a:r>
              <a:rPr lang="cs-CZ" dirty="0" smtClean="0">
                <a:solidFill>
                  <a:srgbClr val="329632"/>
                </a:solidFill>
              </a:rPr>
              <a:t>dentifikační údaje osoby </a:t>
            </a:r>
          </a:p>
          <a:p>
            <a:pPr marL="0" lvl="0" indent="0">
              <a:buNone/>
            </a:pPr>
            <a:r>
              <a:rPr lang="cs-CZ" dirty="0"/>
              <a:t>	</a:t>
            </a:r>
            <a:r>
              <a:rPr lang="cs-CZ" dirty="0" smtClean="0"/>
              <a:t>			- jméno + příjmení </a:t>
            </a:r>
            <a:endParaRPr lang="cs-CZ" sz="1000" dirty="0" smtClean="0"/>
          </a:p>
          <a:p>
            <a:pPr marL="0" lvl="0" indent="0">
              <a:buNone/>
            </a:pPr>
            <a:r>
              <a:rPr lang="cs-CZ" sz="1000" dirty="0"/>
              <a:t>	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- rodné příjmení </a:t>
            </a:r>
            <a:endParaRPr lang="cs-CZ" sz="1000" dirty="0" smtClean="0"/>
          </a:p>
          <a:p>
            <a:pPr marL="0" lvl="0" indent="0">
              <a:buNone/>
            </a:pPr>
            <a:r>
              <a:rPr lang="cs-CZ" sz="1000" dirty="0"/>
              <a:t>	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- datum </a:t>
            </a:r>
            <a:r>
              <a:rPr lang="cs-CZ" dirty="0"/>
              <a:t>a místo </a:t>
            </a:r>
            <a:r>
              <a:rPr lang="cs-CZ" dirty="0" smtClean="0"/>
              <a:t>narození</a:t>
            </a:r>
            <a:endParaRPr lang="cs-CZ" sz="1000" dirty="0" smtClean="0"/>
          </a:p>
          <a:p>
            <a:pPr marL="0" lvl="0" indent="0">
              <a:buNone/>
            </a:pPr>
            <a:r>
              <a:rPr lang="cs-CZ" sz="1000" dirty="0"/>
              <a:t>	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- bydliště</a:t>
            </a:r>
            <a:endParaRPr lang="cs-CZ" dirty="0"/>
          </a:p>
          <a:p>
            <a:endParaRPr lang="cs-CZ" dirty="0"/>
          </a:p>
        </p:txBody>
      </p:sp>
      <p:pic>
        <p:nvPicPr>
          <p:cNvPr id="2052" name="Picture 4" descr="C:\Users\ucitel\AppData\Local\Microsoft\Windows\Temporary Internet Files\Content.IE5\K0O7W0UI\MP90030887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8" y="3429000"/>
            <a:ext cx="2577481" cy="16624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3695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životopisu 2: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2.  Kvalifikace </a:t>
            </a:r>
            <a:r>
              <a:rPr lang="cs-CZ" dirty="0" smtClean="0"/>
              <a:t>	- školy</a:t>
            </a:r>
            <a:br>
              <a:rPr lang="cs-CZ" dirty="0" smtClean="0"/>
            </a:br>
            <a:r>
              <a:rPr lang="cs-CZ" dirty="0" smtClean="0"/>
              <a:t>			- kurzy </a:t>
            </a:r>
          </a:p>
          <a:p>
            <a:pPr marL="0" lvl="0" indent="0">
              <a:buNone/>
            </a:pPr>
            <a:r>
              <a:rPr lang="cs-CZ" dirty="0" smtClean="0"/>
              <a:t>	→ název </a:t>
            </a:r>
          </a:p>
          <a:p>
            <a:pPr marL="0" lvl="0" indent="0">
              <a:buNone/>
            </a:pPr>
            <a:r>
              <a:rPr lang="cs-CZ" dirty="0" smtClean="0"/>
              <a:t>	→ místo </a:t>
            </a:r>
            <a:br>
              <a:rPr lang="cs-CZ" dirty="0" smtClean="0"/>
            </a:br>
            <a:r>
              <a:rPr lang="cs-CZ" dirty="0" smtClean="0"/>
              <a:t>	→ obor</a:t>
            </a:r>
            <a:br>
              <a:rPr lang="cs-CZ" dirty="0" smtClean="0"/>
            </a:br>
            <a:r>
              <a:rPr lang="cs-CZ" dirty="0" smtClean="0"/>
              <a:t>	→ od – do  </a:t>
            </a:r>
          </a:p>
          <a:p>
            <a:pPr marL="0" indent="0">
              <a:buNone/>
            </a:pPr>
            <a:r>
              <a:rPr lang="cs-CZ" dirty="0" smtClean="0"/>
              <a:t>			ZŠ nemusíme uvádět</a:t>
            </a:r>
          </a:p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3.  Další schopnosti a dovednosti</a:t>
            </a:r>
            <a:r>
              <a:rPr lang="cs-CZ" dirty="0" smtClean="0"/>
              <a:t>, na které třeba nemám doklad, ale souvisí s možnou budoucí prací</a:t>
            </a:r>
          </a:p>
          <a:p>
            <a:endParaRPr lang="cs-CZ" dirty="0"/>
          </a:p>
        </p:txBody>
      </p:sp>
      <p:pic>
        <p:nvPicPr>
          <p:cNvPr id="3079" name="Picture 7" descr="C:\Users\ucitel\AppData\Local\Microsoft\Windows\Temporary Internet Files\Content.IE5\K0O7W0UI\MC90039815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844824"/>
            <a:ext cx="1569110" cy="180228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0370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životopisu 3: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4. Praxe </a:t>
            </a:r>
            <a:r>
              <a:rPr lang="cs-CZ" dirty="0" smtClean="0"/>
              <a:t>= 	kde jsem už pracoval/a</a:t>
            </a:r>
          </a:p>
          <a:p>
            <a:pPr marL="0" indent="0">
              <a:buNone/>
            </a:pPr>
            <a:r>
              <a:rPr lang="cs-CZ" dirty="0" smtClean="0"/>
              <a:t>		→ název firmy </a:t>
            </a:r>
            <a:br>
              <a:rPr lang="cs-CZ" dirty="0" smtClean="0"/>
            </a:br>
            <a:r>
              <a:rPr lang="cs-CZ" dirty="0" smtClean="0"/>
              <a:t>		→ místo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→ zaměření firmy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→ pracovní pozice </a:t>
            </a:r>
            <a:br>
              <a:rPr lang="cs-CZ" dirty="0" smtClean="0"/>
            </a:br>
            <a:r>
              <a:rPr lang="cs-CZ" dirty="0" smtClean="0"/>
              <a:t>		→ od – do</a:t>
            </a:r>
          </a:p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5. Úspěchy </a:t>
            </a:r>
            <a:r>
              <a:rPr lang="cs-CZ" dirty="0" smtClean="0"/>
              <a:t>v soutěžích, patenty, vynálezy…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106" name="Picture 10" descr="C:\Users\ucitel\AppData\Local\Microsoft\Windows\Temporary Internet Files\Content.IE5\AM1I8PN9\MP900422996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025" y="2348880"/>
            <a:ext cx="1772816" cy="17728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0392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životopisu 4: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cs-CZ" sz="1200" dirty="0" smtClean="0"/>
          </a:p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6. Zdravotní stav  </a:t>
            </a:r>
            <a:r>
              <a:rPr lang="cs-CZ" dirty="0" smtClean="0"/>
              <a:t>a  jaká mám zdravotní omezení</a:t>
            </a:r>
            <a:endParaRPr lang="cs-CZ" sz="1000" dirty="0" smtClean="0"/>
          </a:p>
          <a:p>
            <a:pPr marL="0" lvl="0" indent="0">
              <a:buNone/>
            </a:pPr>
            <a:r>
              <a:rPr lang="cs-CZ" sz="1000" dirty="0"/>
              <a:t>	</a:t>
            </a:r>
            <a:endParaRPr lang="cs-CZ" dirty="0" smtClean="0"/>
          </a:p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7. Rodinný stav  </a:t>
            </a:r>
            <a:r>
              <a:rPr lang="cs-CZ" dirty="0" smtClean="0"/>
              <a:t>	- ženatý, vdaná, rozvedený, …</a:t>
            </a:r>
            <a:endParaRPr lang="cs-CZ" sz="1200" dirty="0" smtClean="0"/>
          </a:p>
          <a:p>
            <a:pPr marL="0" lvl="0" indent="0">
              <a:buNone/>
            </a:pPr>
            <a:r>
              <a:rPr lang="cs-CZ" sz="1200" dirty="0" smtClean="0"/>
              <a:t>			</a:t>
            </a:r>
            <a:r>
              <a:rPr lang="cs-CZ" dirty="0" smtClean="0"/>
              <a:t>- děti…</a:t>
            </a:r>
            <a:endParaRPr lang="cs-CZ" sz="1200" dirty="0" smtClean="0"/>
          </a:p>
          <a:p>
            <a:pPr marL="0" lvl="0" indent="0">
              <a:buNone/>
            </a:pPr>
            <a:r>
              <a:rPr lang="cs-CZ" sz="1200" dirty="0"/>
              <a:t>	</a:t>
            </a:r>
            <a:endParaRPr lang="cs-CZ" dirty="0" smtClean="0"/>
          </a:p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8. O jakou pracovní pozici </a:t>
            </a:r>
            <a:r>
              <a:rPr lang="cs-CZ" dirty="0" smtClean="0"/>
              <a:t>se u zaměstnavatele 					ucházím</a:t>
            </a:r>
          </a:p>
          <a:p>
            <a:endParaRPr lang="cs-CZ" dirty="0"/>
          </a:p>
        </p:txBody>
      </p:sp>
      <p:pic>
        <p:nvPicPr>
          <p:cNvPr id="5147" name="Picture 27" descr="C:\Users\ucitel\AppData\Local\Microsoft\Windows\Temporary Internet Files\Content.IE5\S7687CZ2\MC90023344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653136"/>
            <a:ext cx="1765506" cy="15141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8933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životopisu 5: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cs-CZ" dirty="0" smtClean="0"/>
              <a:t>↓↓↓</a:t>
            </a:r>
          </a:p>
          <a:p>
            <a:pPr marL="0" lvl="0" indent="0" algn="ctr">
              <a:buNone/>
            </a:pPr>
            <a:r>
              <a:rPr lang="cs-CZ" dirty="0" smtClean="0"/>
              <a:t>Informace jsou podávány </a:t>
            </a:r>
            <a:r>
              <a:rPr lang="cs-CZ" b="1" dirty="0" smtClean="0">
                <a:solidFill>
                  <a:srgbClr val="329632"/>
                </a:solidFill>
              </a:rPr>
              <a:t>ve větách!</a:t>
            </a:r>
          </a:p>
          <a:p>
            <a:pPr marL="0" lvl="0" indent="0">
              <a:buNone/>
            </a:pPr>
            <a:endParaRPr lang="cs-CZ" dirty="0" smtClean="0"/>
          </a:p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  9. Kontakt/y </a:t>
            </a:r>
            <a:r>
              <a:rPr lang="cs-CZ" dirty="0" smtClean="0"/>
              <a:t>– telefon, e-mail…</a:t>
            </a:r>
            <a:endParaRPr lang="cs-CZ" sz="1000" dirty="0" smtClean="0"/>
          </a:p>
          <a:p>
            <a:pPr marL="0" lvl="0" indent="0">
              <a:buNone/>
            </a:pPr>
            <a:endParaRPr lang="cs-CZ" sz="2000" dirty="0" smtClean="0"/>
          </a:p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10. Datum sepsání</a:t>
            </a:r>
            <a:endParaRPr lang="cs-CZ" sz="2000" dirty="0" smtClean="0">
              <a:solidFill>
                <a:srgbClr val="329632"/>
              </a:solidFill>
            </a:endParaRPr>
          </a:p>
          <a:p>
            <a:pPr marL="0" lvl="0" indent="0">
              <a:buNone/>
            </a:pPr>
            <a:endParaRPr lang="cs-CZ" sz="1000" dirty="0" smtClean="0"/>
          </a:p>
          <a:p>
            <a:pPr marL="0" lvl="0" indent="0">
              <a:buNone/>
            </a:pPr>
            <a:r>
              <a:rPr lang="cs-CZ" sz="1000" dirty="0"/>
              <a:t>	</a:t>
            </a:r>
            <a:endParaRPr lang="cs-CZ" dirty="0" smtClean="0"/>
          </a:p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11. Vlastnoruční podpis</a:t>
            </a:r>
          </a:p>
          <a:p>
            <a:endParaRPr lang="cs-CZ" dirty="0"/>
          </a:p>
        </p:txBody>
      </p:sp>
      <p:pic>
        <p:nvPicPr>
          <p:cNvPr id="6159" name="Picture 15" descr="C:\Users\ucitel\AppData\Local\Microsoft\Windows\Temporary Internet Files\Content.IE5\K0O7W0UI\MC90039630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933056"/>
            <a:ext cx="2256486" cy="21954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537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329632"/>
                </a:solidFill>
              </a:rPr>
              <a:t>Forma životopisu</a:t>
            </a:r>
            <a:endParaRPr lang="cs-CZ" dirty="0">
              <a:solidFill>
                <a:srgbClr val="32963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1600200"/>
            <a:ext cx="4248472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Kromě obsahu velmi záleží </a:t>
            </a:r>
            <a:br>
              <a:rPr lang="cs-CZ" dirty="0" smtClean="0"/>
            </a:br>
            <a:r>
              <a:rPr lang="cs-CZ" dirty="0" smtClean="0"/>
              <a:t>i na formě</a:t>
            </a:r>
          </a:p>
          <a:p>
            <a:pPr marL="0" indent="0">
              <a:buNone/>
            </a:pPr>
            <a:r>
              <a:rPr lang="cs-CZ" dirty="0" smtClean="0"/>
              <a:t>→ </a:t>
            </a:r>
            <a:r>
              <a:rPr lang="cs-CZ" b="1" dirty="0" smtClean="0">
                <a:solidFill>
                  <a:srgbClr val="329632"/>
                </a:solidFill>
              </a:rPr>
              <a:t>vzhled </a:t>
            </a:r>
            <a:br>
              <a:rPr lang="cs-CZ" b="1" dirty="0" smtClean="0">
                <a:solidFill>
                  <a:srgbClr val="329632"/>
                </a:solidFill>
              </a:rPr>
            </a:br>
            <a:r>
              <a:rPr lang="cs-CZ" dirty="0" smtClean="0"/>
              <a:t>( nezmačkaný, čitelný, přehledný, rozčleněný na části…)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= nejlépe zpracovat na počítači</a:t>
            </a:r>
          </a:p>
          <a:p>
            <a:pPr marL="0" indent="0">
              <a:buNone/>
            </a:pPr>
            <a:r>
              <a:rPr lang="cs-CZ" dirty="0" smtClean="0"/>
              <a:t>→ </a:t>
            </a:r>
            <a:r>
              <a:rPr lang="cs-CZ" b="1" dirty="0" smtClean="0">
                <a:solidFill>
                  <a:srgbClr val="329632"/>
                </a:solidFill>
              </a:rPr>
              <a:t>rozsah </a:t>
            </a:r>
          </a:p>
          <a:p>
            <a:pPr marL="0" indent="0">
              <a:buNone/>
            </a:pPr>
            <a:r>
              <a:rPr lang="cs-CZ" dirty="0" smtClean="0"/>
              <a:t>(10 řádků je málo, 3 strany strojopisu příliš moc)</a:t>
            </a:r>
          </a:p>
          <a:p>
            <a:pPr marL="0" indent="0">
              <a:buNone/>
            </a:pPr>
            <a:r>
              <a:rPr lang="cs-CZ" dirty="0" smtClean="0"/>
              <a:t>→ </a:t>
            </a:r>
            <a:r>
              <a:rPr lang="cs-CZ" b="1" dirty="0" smtClean="0">
                <a:solidFill>
                  <a:srgbClr val="329632"/>
                </a:solidFill>
              </a:rPr>
              <a:t>jazyková správnost </a:t>
            </a:r>
            <a:r>
              <a:rPr lang="cs-CZ" dirty="0" smtClean="0">
                <a:solidFill>
                  <a:srgbClr val="329632"/>
                </a:solidFill>
              </a:rPr>
              <a:t/>
            </a:r>
            <a:br>
              <a:rPr lang="cs-CZ" dirty="0" smtClean="0">
                <a:solidFill>
                  <a:srgbClr val="329632"/>
                </a:solidFill>
              </a:rPr>
            </a:br>
            <a:r>
              <a:rPr lang="cs-CZ" dirty="0" smtClean="0"/>
              <a:t>(bez pravopisných i slohových chyb a nejasností)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pic>
        <p:nvPicPr>
          <p:cNvPr id="1034" name="Picture 10" descr="C:\Users\ucitel\AppData\Local\Microsoft\Windows\Temporary Internet Files\Content.IE5\K0O7W0UI\MP90039989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567" y="2348880"/>
            <a:ext cx="4106060" cy="27363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9678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280</Words>
  <Application>Microsoft Office PowerPoint</Application>
  <PresentationFormat>Předvádění na obrazovce (4:3)</PresentationFormat>
  <Paragraphs>155</Paragraphs>
  <Slides>16</Slides>
  <Notes>16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Snímek 1</vt:lpstr>
      <vt:lpstr>Profesní životopis</vt:lpstr>
      <vt:lpstr>Životopis</vt:lpstr>
      <vt:lpstr>Obsah životopisu 1:</vt:lpstr>
      <vt:lpstr>Obsah životopisu 2:</vt:lpstr>
      <vt:lpstr>Obsah životopisu 3:</vt:lpstr>
      <vt:lpstr>Obsah životopisu 4:</vt:lpstr>
      <vt:lpstr>Obsah životopisu 5:</vt:lpstr>
      <vt:lpstr>Forma životopisu</vt:lpstr>
      <vt:lpstr>Strukturovaný životopis:</vt:lpstr>
      <vt:lpstr>Snímek 11</vt:lpstr>
      <vt:lpstr>Snímek 12</vt:lpstr>
      <vt:lpstr>Europass životopis </vt:lpstr>
      <vt:lpstr>Otázky a úkoly:   U všech otázek zdůvodni proč.</vt:lpstr>
      <vt:lpstr>Odpovědi:</vt:lpstr>
      <vt:lpstr>Zdroje: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Profesní životopis</dc:title>
  <dc:creator>ucitel</dc:creator>
  <cp:lastModifiedBy>Uživatel</cp:lastModifiedBy>
  <cp:revision>39</cp:revision>
  <dcterms:created xsi:type="dcterms:W3CDTF">2012-04-14T21:51:01Z</dcterms:created>
  <dcterms:modified xsi:type="dcterms:W3CDTF">2012-05-14T13:55:25Z</dcterms:modified>
</cp:coreProperties>
</file>