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56" r:id="rId3"/>
    <p:sldId id="257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6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96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8A8C0-A1BF-41A0-901C-A05889896B22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58798-97FC-4D94-98E0-74DBA9C8DA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01500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58798-97FC-4D94-98E0-74DBA9C8DAFE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58798-97FC-4D94-98E0-74DBA9C8DAFE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58798-97FC-4D94-98E0-74DBA9C8DAFE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58798-97FC-4D94-98E0-74DBA9C8DAFE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58798-97FC-4D94-98E0-74DBA9C8DAFE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58798-97FC-4D94-98E0-74DBA9C8DAF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58798-97FC-4D94-98E0-74DBA9C8DAFE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58798-97FC-4D94-98E0-74DBA9C8DAFE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58798-97FC-4D94-98E0-74DBA9C8DAFE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58798-97FC-4D94-98E0-74DBA9C8DAFE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58798-97FC-4D94-98E0-74DBA9C8DAFE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931C-7285-4D82-AA30-9E41A0F6B36C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2610-180F-4FA6-A0D9-966470AC61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9503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931C-7285-4D82-AA30-9E41A0F6B36C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2610-180F-4FA6-A0D9-966470AC61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4401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931C-7285-4D82-AA30-9E41A0F6B36C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2610-180F-4FA6-A0D9-966470AC61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8060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931C-7285-4D82-AA30-9E41A0F6B36C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2610-180F-4FA6-A0D9-966470AC61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9171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931C-7285-4D82-AA30-9E41A0F6B36C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2610-180F-4FA6-A0D9-966470AC61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4743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931C-7285-4D82-AA30-9E41A0F6B36C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2610-180F-4FA6-A0D9-966470AC61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9043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931C-7285-4D82-AA30-9E41A0F6B36C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2610-180F-4FA6-A0D9-966470AC61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9956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931C-7285-4D82-AA30-9E41A0F6B36C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2610-180F-4FA6-A0D9-966470AC61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8497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931C-7285-4D82-AA30-9E41A0F6B36C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2610-180F-4FA6-A0D9-966470AC61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2940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931C-7285-4D82-AA30-9E41A0F6B36C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2610-180F-4FA6-A0D9-966470AC61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2208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931C-7285-4D82-AA30-9E41A0F6B36C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2610-180F-4FA6-A0D9-966470AC61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3531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8931C-7285-4D82-AA30-9E41A0F6B36C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C2610-180F-4FA6-A0D9-966470AC61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9236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mpsv.cz/ikiose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rtal.mpsv.cz/sz/obcane/vmjedno/vmrozsir?send=A&amp;nokres=3606&amp;nsort=2&amp;ndny=3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mpsv.cz/upcr/kp/pa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alniagentury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hyperlink" Target="http://portal.mpsv.cz/ikiosek" TargetMode="External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gif"/><Relationship Id="rId4" Type="http://schemas.openxmlformats.org/officeDocument/2006/relationships/hyperlink" Target="http://prace.rovnou.cz/trh-prace.html" TargetMode="External"/><Relationship Id="rId9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ogolinkII_bar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282" y="4665244"/>
            <a:ext cx="57626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72231" y="7536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6082" y="3095207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72231" y="40556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6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044" y="344069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8957" y="1114007"/>
            <a:ext cx="69135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Tento materiál byl vytvořen v rámci projektu  Operačního programu Vzdělávání pro konkurenceschopnost.</a:t>
            </a:r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957" y="1712494"/>
            <a:ext cx="6837362" cy="985009"/>
          </a:xfrm>
          <a:prstGeom prst="rect">
            <a:avLst/>
          </a:prstGeom>
        </p:spPr>
      </p:pic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323057" y="2697503"/>
            <a:ext cx="8497887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b="1" dirty="0" smtClean="0"/>
              <a:t>Sada č. XIV</a:t>
            </a:r>
            <a:endParaRPr lang="cs-CZ" sz="1200" dirty="0" smtClean="0"/>
          </a:p>
          <a:p>
            <a:pPr algn="ctr"/>
            <a:r>
              <a:rPr lang="cs-CZ" sz="1200" b="1" dirty="0" smtClean="0"/>
              <a:t>Identifikátor sady: VY_32_INOVACE_Sada XIV _ SP, DUM </a:t>
            </a:r>
            <a:r>
              <a:rPr lang="cs-CZ" sz="1200" b="1" dirty="0" smtClean="0"/>
              <a:t>č.20</a:t>
            </a:r>
            <a:endParaRPr lang="cs-CZ" sz="1200" dirty="0" smtClean="0"/>
          </a:p>
          <a:p>
            <a:pPr algn="ctr"/>
            <a:r>
              <a:rPr lang="cs-CZ" sz="1200" b="1" dirty="0" smtClean="0"/>
              <a:t>Vzdělávací oblast: Svět práce</a:t>
            </a:r>
            <a:endParaRPr lang="cs-CZ" sz="1200" dirty="0" smtClean="0"/>
          </a:p>
          <a:p>
            <a:pPr algn="ctr"/>
            <a:r>
              <a:rPr lang="cs-CZ" sz="1200" b="1" dirty="0" smtClean="0"/>
              <a:t>Vzdělávací obor: Svět práce</a:t>
            </a:r>
            <a:endParaRPr kumimoji="0" lang="cs-CZ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Název: </a:t>
            </a:r>
            <a:r>
              <a:rPr kumimoji="0" lang="cs-CZ" sz="12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cs-CZ" sz="1200" b="1" kern="0" dirty="0" smtClean="0">
                <a:solidFill>
                  <a:sysClr val="windowText" lastClr="000000"/>
                </a:solidFill>
              </a:rPr>
              <a:t>Trh práce</a:t>
            </a:r>
            <a:endParaRPr kumimoji="0" lang="cs-CZ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Autor:  Ivana Skalická</a:t>
            </a:r>
            <a:endParaRPr kumimoji="0" lang="cs-CZ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Stručná anotace:  Prezentace </a:t>
            </a:r>
            <a:r>
              <a:rPr lang="cs-CZ" sz="1200" b="1" kern="0" dirty="0" err="1" smtClean="0">
                <a:solidFill>
                  <a:sysClr val="windowText" lastClr="000000"/>
                </a:solidFill>
              </a:rPr>
              <a:t>infor</a:t>
            </a:r>
            <a:r>
              <a:rPr kumimoji="0" lang="cs-CZ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muje</a:t>
            </a: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cs-CZ" sz="12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žáky,</a:t>
            </a:r>
            <a:r>
              <a:rPr kumimoji="0" lang="cs-CZ" sz="12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jak mohou získat informace o volných pracovních místech a orientovat se na trhu práce, tím  připravuje žáky na budoucí získávání zaměstnání</a:t>
            </a:r>
            <a:r>
              <a:rPr lang="cs-CZ" sz="1200" b="1" kern="0" dirty="0" smtClean="0">
                <a:solidFill>
                  <a:sysClr val="windowText" lastClr="000000"/>
                </a:solidFill>
              </a:rPr>
              <a:t>.</a:t>
            </a:r>
            <a:endParaRPr kumimoji="0" lang="cs-CZ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Metodické zhodnocení: Žáci se již nyní,</a:t>
            </a:r>
            <a:r>
              <a:rPr kumimoji="0" lang="cs-CZ" sz="12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kdy teprve vybírají školu, kam půjdou studovat, mohou informovat o profesích, které jsou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0" dirty="0">
                <a:solidFill>
                  <a:sysClr val="windowText" lastClr="000000"/>
                </a:solidFill>
              </a:rPr>
              <a:t>v</a:t>
            </a:r>
            <a:r>
              <a:rPr lang="cs-CZ" sz="1200" b="1" kern="0" dirty="0" smtClean="0">
                <a:solidFill>
                  <a:sysClr val="windowText" lastClr="000000"/>
                </a:solidFill>
              </a:rPr>
              <a:t> našem regionu poptávány. Mohou tomu přizpůsobit svou volbu povolání.</a:t>
            </a:r>
            <a:endParaRPr kumimoji="0" lang="cs-CZ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Využito </a:t>
            </a: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SP-VP  </a:t>
            </a:r>
            <a:r>
              <a:rPr lang="cs-CZ" sz="1200" b="1" kern="0" dirty="0" smtClean="0">
                <a:solidFill>
                  <a:sysClr val="windowText" lastClr="000000"/>
                </a:solidFill>
              </a:rPr>
              <a:t>8</a:t>
            </a: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.A </a:t>
            </a:r>
            <a:r>
              <a:rPr lang="cs-CZ" sz="1200" b="1" kern="0" dirty="0" smtClean="0">
                <a:solidFill>
                  <a:sysClr val="windowText" lastClr="000000"/>
                </a:solidFill>
              </a:rPr>
              <a:t>13</a:t>
            </a: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.1.2012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Autorem materiálu a všech jeho částí</a:t>
            </a:r>
            <a:r>
              <a:rPr kumimoji="0" lang="cs-CZ" sz="1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, není-li uvedeno jinak, j</a:t>
            </a:r>
            <a:r>
              <a:rPr kumimoji="0" lang="cs-CZ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 Ivana  Skalická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8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b="1" dirty="0" smtClean="0">
                <a:solidFill>
                  <a:srgbClr val="329632"/>
                </a:solidFill>
              </a:rPr>
              <a:t>Otázky a úkoly:</a:t>
            </a:r>
            <a:endParaRPr lang="cs-CZ" b="1" dirty="0">
              <a:solidFill>
                <a:srgbClr val="32963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85740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endParaRPr lang="cs-CZ" sz="1600" dirty="0" smtClean="0"/>
          </a:p>
          <a:p>
            <a:pPr marL="514350" indent="-514350">
              <a:buAutoNum type="arabicPeriod"/>
            </a:pPr>
            <a:r>
              <a:rPr lang="cs-CZ" dirty="0" smtClean="0"/>
              <a:t>Sepiš řádkový inzerát, kde jako pracovník určité profese hledáš zaměstnání</a:t>
            </a:r>
          </a:p>
          <a:p>
            <a:pPr marL="514350" indent="-514350">
              <a:buAutoNum type="arabicPeriod"/>
            </a:pPr>
            <a:r>
              <a:rPr lang="cs-CZ" dirty="0" smtClean="0"/>
              <a:t>Vytvoř v odpovídající grafické podobě inzerát, kde tebou vymyšlená firma hledá zaměstnance 3 různých profesí.</a:t>
            </a:r>
          </a:p>
          <a:p>
            <a:pPr marL="514350" indent="-514350">
              <a:buAutoNum type="arabicPeriod"/>
            </a:pPr>
            <a:r>
              <a:rPr lang="cs-CZ" dirty="0" smtClean="0"/>
              <a:t>Ve skupině  (= 4 žáci) vytvořte inzertní noviny zaměřené na nabídku práce </a:t>
            </a:r>
            <a:br>
              <a:rPr lang="cs-CZ" dirty="0" smtClean="0"/>
            </a:br>
            <a:r>
              <a:rPr lang="cs-CZ" dirty="0" smtClean="0"/>
              <a:t>i poptávku po zaměstnání</a:t>
            </a:r>
            <a:br>
              <a:rPr lang="cs-CZ" dirty="0" smtClean="0"/>
            </a:br>
            <a:r>
              <a:rPr lang="cs-CZ" dirty="0" smtClean="0"/>
              <a:t>→ vymyslíte společně vhodný název</a:t>
            </a:r>
            <a:br>
              <a:rPr lang="cs-CZ" dirty="0" smtClean="0"/>
            </a:br>
            <a:r>
              <a:rPr lang="cs-CZ" dirty="0" smtClean="0"/>
              <a:t>→ zvolíte grafika = odpovídá za vzhled novin, logo, </a:t>
            </a:r>
            <a:r>
              <a:rPr lang="cs-CZ" dirty="0"/>
              <a:t>rozmístění </a:t>
            </a:r>
            <a:r>
              <a:rPr lang="cs-CZ" dirty="0" smtClean="0"/>
              <a:t>inzerátů, 	tiráž (= kdo vydává, jak často vychází, kdo spoluvytváří)</a:t>
            </a:r>
            <a:br>
              <a:rPr lang="cs-CZ" dirty="0" smtClean="0"/>
            </a:br>
            <a:r>
              <a:rPr lang="cs-CZ" dirty="0" smtClean="0"/>
              <a:t>→ každý přispějete svými inzeráty 2x hledám práci + 1x firma nabízí, grafik 	jen 1x hledá).</a:t>
            </a:r>
          </a:p>
          <a:p>
            <a:pPr marL="514350" indent="-514350">
              <a:buAutoNum type="arabicPeriod"/>
            </a:pPr>
            <a:r>
              <a:rPr lang="cs-CZ" dirty="0" smtClean="0"/>
              <a:t>Prohlédněte si noviny jiných skupin a navzájem je zhodnoťte.</a:t>
            </a:r>
          </a:p>
          <a:p>
            <a:pPr marL="514350" indent="-514350">
              <a:buAutoNum type="arabicPeriod"/>
            </a:pPr>
            <a:r>
              <a:rPr lang="cs-CZ" dirty="0" smtClean="0"/>
              <a:t>Na INTERNETU 	a) </a:t>
            </a:r>
            <a:r>
              <a:rPr lang="cs-CZ" dirty="0">
                <a:hlinkClick r:id="rId3"/>
              </a:rPr>
              <a:t>volná místa </a:t>
            </a:r>
            <a:r>
              <a:rPr lang="cs-CZ" dirty="0" smtClean="0">
                <a:hlinkClick r:id="rId3"/>
              </a:rPr>
              <a:t>- portály</a:t>
            </a:r>
            <a:r>
              <a:rPr lang="cs-CZ" dirty="0" smtClean="0"/>
              <a:t>  </a:t>
            </a:r>
            <a:br>
              <a:rPr lang="cs-CZ" dirty="0" smtClean="0"/>
            </a:br>
            <a:r>
              <a:rPr lang="cs-CZ" dirty="0" smtClean="0"/>
              <a:t>			</a:t>
            </a:r>
            <a:r>
              <a:rPr lang="cs-CZ" sz="1000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	b) </a:t>
            </a:r>
            <a:r>
              <a:rPr lang="cs-CZ" dirty="0" smtClean="0">
                <a:hlinkClick r:id="rId4"/>
              </a:rPr>
              <a:t>místa Pardubice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000" dirty="0" smtClean="0"/>
              <a:t> </a:t>
            </a:r>
            <a:r>
              <a:rPr lang="cs-CZ" dirty="0" smtClean="0"/>
              <a:t>	</a:t>
            </a:r>
            <a:br>
              <a:rPr lang="cs-CZ" dirty="0" smtClean="0"/>
            </a:br>
            <a:r>
              <a:rPr lang="cs-CZ" dirty="0" smtClean="0"/>
              <a:t>vyhledej 3 + 3 konkrétní volná místa a zhodnoť, o jaký typ profesí je nyní  </a:t>
            </a:r>
            <a:br>
              <a:rPr lang="cs-CZ" dirty="0" smtClean="0"/>
            </a:br>
            <a:r>
              <a:rPr lang="cs-CZ" dirty="0" smtClean="0"/>
              <a:t>v našem regionu zájem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781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	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Klipart MS Office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493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329632"/>
                </a:solidFill>
              </a:rPr>
              <a:t>Trh práce</a:t>
            </a:r>
            <a:endParaRPr lang="cs-CZ" sz="4800" b="1" dirty="0">
              <a:solidFill>
                <a:srgbClr val="32963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Svět práce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8.ročník	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Volba povolání</a:t>
            </a:r>
          </a:p>
          <a:p>
            <a:endParaRPr lang="cs-CZ" dirty="0"/>
          </a:p>
        </p:txBody>
      </p:sp>
      <p:pic>
        <p:nvPicPr>
          <p:cNvPr id="8194" name="Picture 2" descr="C:\Users\ucitel\AppData\Local\Microsoft\Windows\Temporary Internet Files\Content.IE5\DE4CGPLA\MC90028100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0611" y="3780892"/>
            <a:ext cx="2307714" cy="136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87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cs-CZ" sz="4900" b="1" dirty="0" smtClean="0">
                <a:solidFill>
                  <a:srgbClr val="329632"/>
                </a:solidFill>
              </a:rPr>
              <a:t>Trh práce </a:t>
            </a:r>
            <a:r>
              <a:rPr lang="cs-CZ" sz="4900" dirty="0">
                <a:solidFill>
                  <a:srgbClr val="329632"/>
                </a:solidFill>
              </a:rPr>
              <a:t>= místo, kde se setkává: </a:t>
            </a:r>
            <a:endParaRPr lang="cs-CZ" sz="4900" b="1" dirty="0">
              <a:solidFill>
                <a:srgbClr val="32963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424936" cy="47525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dirty="0" smtClean="0"/>
              <a:t>	</a:t>
            </a:r>
          </a:p>
          <a:p>
            <a:pPr marL="0" indent="0">
              <a:buNone/>
            </a:pPr>
            <a:r>
              <a:rPr lang="cs-CZ" sz="14400" dirty="0" smtClean="0"/>
              <a:t>a) </a:t>
            </a:r>
            <a:r>
              <a:rPr lang="cs-CZ" sz="14400" b="1" dirty="0" smtClean="0"/>
              <a:t>nabídka práce </a:t>
            </a:r>
            <a:r>
              <a:rPr lang="cs-CZ" sz="14400" dirty="0" smtClean="0"/>
              <a:t/>
            </a:r>
            <a:br>
              <a:rPr lang="cs-CZ" sz="14400" dirty="0" smtClean="0"/>
            </a:br>
            <a:r>
              <a:rPr lang="cs-CZ" sz="14400" dirty="0" smtClean="0"/>
              <a:t>	(pracovník nabízí svou pracovní sílu)</a:t>
            </a:r>
            <a:br>
              <a:rPr lang="cs-CZ" sz="14400" dirty="0" smtClean="0"/>
            </a:br>
            <a:r>
              <a:rPr lang="cs-CZ" sz="1200" dirty="0" smtClean="0"/>
              <a:t> </a:t>
            </a:r>
            <a:endParaRPr lang="cs-CZ" sz="14400" dirty="0" smtClean="0"/>
          </a:p>
          <a:p>
            <a:pPr marL="0" indent="0">
              <a:buNone/>
            </a:pPr>
            <a:r>
              <a:rPr lang="cs-CZ" sz="14400" dirty="0" smtClean="0"/>
              <a:t>b) </a:t>
            </a:r>
            <a:r>
              <a:rPr lang="cs-CZ" sz="14400" b="1" dirty="0" smtClean="0"/>
              <a:t>poptávka po pracovnících </a:t>
            </a:r>
            <a:r>
              <a:rPr lang="cs-CZ" sz="14400" dirty="0" smtClean="0"/>
              <a:t>	(zaměstnavatelé nabízejí volná místa)</a:t>
            </a:r>
          </a:p>
          <a:p>
            <a:pPr marL="0" indent="0">
              <a:buNone/>
            </a:pPr>
            <a:endParaRPr lang="cs-CZ" sz="4000" dirty="0" smtClean="0"/>
          </a:p>
          <a:p>
            <a:pPr marL="0" indent="0">
              <a:buNone/>
            </a:pPr>
            <a:endParaRPr lang="cs-CZ" sz="4000" dirty="0" smtClean="0"/>
          </a:p>
          <a:p>
            <a:pPr marL="0" indent="0">
              <a:buNone/>
            </a:pPr>
            <a:r>
              <a:rPr lang="cs-CZ" sz="14400" dirty="0" smtClean="0"/>
              <a:t>má </a:t>
            </a:r>
            <a:r>
              <a:rPr lang="cs-CZ" sz="14400" dirty="0"/>
              <a:t>podobu </a:t>
            </a:r>
            <a:r>
              <a:rPr lang="cs-CZ" sz="14400" dirty="0" smtClean="0"/>
              <a:t>	→ reálnou (= skutečné místo)</a:t>
            </a:r>
          </a:p>
          <a:p>
            <a:pPr marL="0" indent="0">
              <a:buNone/>
            </a:pPr>
            <a:endParaRPr lang="cs-CZ" sz="8000" dirty="0" smtClean="0"/>
          </a:p>
          <a:p>
            <a:pPr marL="0" indent="0">
              <a:buNone/>
            </a:pPr>
            <a:r>
              <a:rPr lang="cs-CZ" sz="14400" dirty="0" smtClean="0"/>
              <a:t> </a:t>
            </a:r>
            <a:r>
              <a:rPr lang="cs-CZ" sz="14400" dirty="0"/>
              <a:t>	</a:t>
            </a:r>
            <a:r>
              <a:rPr lang="cs-CZ" sz="14400" dirty="0" smtClean="0"/>
              <a:t>		→ zprostředkovanou (noviny, 			letáky, televize, internet…)</a:t>
            </a:r>
          </a:p>
          <a:p>
            <a:pPr marL="0" indent="0">
              <a:buNone/>
            </a:pPr>
            <a:r>
              <a:rPr lang="cs-CZ" sz="14400" dirty="0" smtClean="0"/>
              <a:t>		</a:t>
            </a:r>
            <a:br>
              <a:rPr lang="cs-CZ" sz="14400" dirty="0" smtClean="0"/>
            </a:br>
            <a:r>
              <a:rPr lang="cs-CZ" sz="14400" dirty="0" smtClean="0"/>
              <a:t>	</a:t>
            </a:r>
            <a:endParaRPr lang="cs-CZ" sz="14400" dirty="0"/>
          </a:p>
          <a:p>
            <a:pPr marL="0" indent="0">
              <a:buNone/>
            </a:pPr>
            <a:r>
              <a:rPr lang="cs-CZ" sz="11200" dirty="0" smtClean="0"/>
              <a:t>	</a:t>
            </a:r>
            <a:r>
              <a:rPr lang="cs-CZ" sz="8000" dirty="0" smtClean="0"/>
              <a:t/>
            </a:r>
            <a:br>
              <a:rPr lang="cs-CZ" sz="8000" dirty="0" smtClean="0"/>
            </a:br>
            <a:r>
              <a:rPr lang="cs-CZ" sz="6700" dirty="0" smtClean="0"/>
              <a:t/>
            </a:r>
            <a:br>
              <a:rPr lang="cs-CZ" sz="6700" dirty="0" smtClean="0"/>
            </a:br>
            <a:r>
              <a:rPr lang="cs-CZ" sz="1000" dirty="0" smtClean="0"/>
              <a:t>	</a:t>
            </a:r>
          </a:p>
          <a:p>
            <a:pPr marL="0" indent="0">
              <a:buNone/>
            </a:pPr>
            <a:r>
              <a:rPr lang="cs-CZ" sz="1000" dirty="0"/>
              <a:t>	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	</a:t>
            </a:r>
            <a:endParaRPr lang="cs-CZ" sz="3600" dirty="0"/>
          </a:p>
          <a:p>
            <a:pPr marL="0" indent="0">
              <a:buNone/>
            </a:pPr>
            <a:endParaRPr lang="cs-CZ" sz="3600" dirty="0"/>
          </a:p>
        </p:txBody>
      </p:sp>
      <p:pic>
        <p:nvPicPr>
          <p:cNvPr id="7175" name="Picture 7" descr="C:\Users\ucitel\AppData\Local\Microsoft\Windows\Temporary Internet Files\Content.IE5\AM1I8PN9\MC9002504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13177"/>
            <a:ext cx="1297611" cy="126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73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 M</a:t>
            </a:r>
            <a:r>
              <a:rPr lang="cs-CZ" dirty="0" smtClean="0"/>
              <a:t>ísta reálná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00200"/>
            <a:ext cx="79928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B050"/>
                </a:solidFill>
              </a:rPr>
              <a:t>Úřady práce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- státní instituce</a:t>
            </a:r>
            <a:br>
              <a:rPr lang="cs-CZ" dirty="0" smtClean="0"/>
            </a:br>
            <a:r>
              <a:rPr lang="cs-CZ" dirty="0" smtClean="0"/>
              <a:t>		- služby poskytují zdarma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→ nástěnka s inzeráty</a:t>
            </a:r>
            <a:br>
              <a:rPr lang="cs-CZ" dirty="0" smtClean="0"/>
            </a:br>
            <a:r>
              <a:rPr lang="cs-CZ" dirty="0" smtClean="0"/>
              <a:t>	→ konzultace s poradcem </a:t>
            </a:r>
            <a:br>
              <a:rPr lang="cs-CZ" dirty="0" smtClean="0"/>
            </a:b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Nejbližší pobočka viz  </a:t>
            </a:r>
            <a:r>
              <a:rPr lang="cs-CZ" dirty="0" smtClean="0">
                <a:hlinkClick r:id="rId3"/>
              </a:rPr>
              <a:t>ÚP Pardubice</a:t>
            </a:r>
            <a:endParaRPr lang="cs-CZ" dirty="0" smtClean="0"/>
          </a:p>
          <a:p>
            <a:pPr marL="1828800" lvl="4" indent="0">
              <a:buNone/>
            </a:pPr>
            <a:endParaRPr lang="cs-CZ" sz="1000" dirty="0" smtClean="0"/>
          </a:p>
        </p:txBody>
      </p:sp>
      <p:pic>
        <p:nvPicPr>
          <p:cNvPr id="1034" name="Picture 10" descr="C:\Users\ucitel\AppData\Local\Microsoft\Windows\Temporary Internet Files\Content.IE5\S7687CZ2\MC90025014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96952"/>
            <a:ext cx="1743783" cy="18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684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dirty="0" smtClean="0"/>
              <a:t>		Místa reálná 2	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860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P</a:t>
            </a:r>
            <a:r>
              <a:rPr lang="cs-CZ" b="1" dirty="0" smtClean="0">
                <a:solidFill>
                  <a:srgbClr val="00B050"/>
                </a:solidFill>
              </a:rPr>
              <a:t>racovní </a:t>
            </a:r>
            <a:r>
              <a:rPr lang="cs-CZ" b="1" dirty="0">
                <a:solidFill>
                  <a:srgbClr val="00B050"/>
                </a:solidFill>
              </a:rPr>
              <a:t>agentury </a:t>
            </a:r>
            <a:r>
              <a:rPr lang="cs-CZ" b="1" dirty="0" smtClean="0">
                <a:solidFill>
                  <a:srgbClr val="00B050"/>
                </a:solidFill>
              </a:rPr>
              <a:t> 			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viz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smtClean="0">
                <a:solidFill>
                  <a:srgbClr val="00B050"/>
                </a:solidFill>
                <a:hlinkClick r:id="rId3"/>
              </a:rPr>
              <a:t>agentury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1000" b="1" dirty="0" smtClean="0"/>
              <a:t>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    - </a:t>
            </a:r>
            <a:r>
              <a:rPr lang="cs-CZ" dirty="0" smtClean="0"/>
              <a:t>poskytují </a:t>
            </a:r>
            <a:r>
              <a:rPr lang="cs-CZ" dirty="0"/>
              <a:t>placené služby </a:t>
            </a:r>
            <a:r>
              <a:rPr lang="cs-CZ" dirty="0" smtClean="0"/>
              <a:t>( </a:t>
            </a:r>
            <a:r>
              <a:rPr lang="cs-CZ" dirty="0"/>
              <a:t>část výdělku, provize 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sz="1000" dirty="0" smtClean="0"/>
              <a:t>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→ zaměstnavatel poskytne nabídku </a:t>
            </a:r>
            <a:r>
              <a:rPr lang="cs-CZ" dirty="0" smtClean="0"/>
              <a:t>práce</a:t>
            </a:r>
            <a:br>
              <a:rPr lang="cs-CZ" dirty="0" smtClean="0"/>
            </a:br>
            <a:r>
              <a:rPr lang="cs-CZ" dirty="0" smtClean="0"/>
              <a:t>     agentura </a:t>
            </a:r>
            <a:r>
              <a:rPr lang="cs-CZ" dirty="0"/>
              <a:t>předem „prověří“ </a:t>
            </a:r>
            <a:r>
              <a:rPr lang="cs-CZ" dirty="0" smtClean="0"/>
              <a:t>uchazeče</a:t>
            </a:r>
            <a:br>
              <a:rPr lang="cs-CZ" dirty="0" smtClean="0"/>
            </a:br>
            <a:r>
              <a:rPr lang="cs-CZ" dirty="0" smtClean="0"/>
              <a:t>		doporučí zaměstnavateli vhodné osoby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→ uchazeč dodá informace o sobě, kvalifikaci </a:t>
            </a:r>
            <a:br>
              <a:rPr lang="cs-CZ" dirty="0"/>
            </a:br>
            <a:r>
              <a:rPr lang="cs-CZ" dirty="0"/>
              <a:t>	</a:t>
            </a:r>
            <a:r>
              <a:rPr lang="cs-CZ" dirty="0" smtClean="0"/>
              <a:t>				a </a:t>
            </a:r>
            <a:r>
              <a:rPr lang="cs-CZ" dirty="0"/>
              <a:t>požadované práci</a:t>
            </a:r>
            <a:br>
              <a:rPr lang="cs-CZ" dirty="0"/>
            </a:br>
            <a:r>
              <a:rPr lang="cs-CZ" dirty="0" smtClean="0"/>
              <a:t>     agentura </a:t>
            </a:r>
            <a:r>
              <a:rPr lang="cs-CZ" dirty="0"/>
              <a:t>mu nějaké místo doporučí</a:t>
            </a:r>
            <a:br>
              <a:rPr lang="cs-CZ" dirty="0"/>
            </a:br>
            <a:r>
              <a:rPr lang="cs-CZ" dirty="0"/>
              <a:t>	</a:t>
            </a:r>
            <a:r>
              <a:rPr lang="cs-CZ" dirty="0" smtClean="0"/>
              <a:t>	 doporučí pracovníka firmě</a:t>
            </a:r>
            <a:r>
              <a:rPr lang="cs-CZ" dirty="0"/>
              <a:t>	 </a:t>
            </a:r>
            <a:r>
              <a:rPr lang="cs-CZ" dirty="0" smtClean="0"/>
              <a:t>          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13176"/>
            <a:ext cx="1346523" cy="136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367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Místa </a:t>
            </a:r>
            <a:r>
              <a:rPr lang="cs-CZ" dirty="0" smtClean="0"/>
              <a:t>reálná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00B050"/>
                </a:solidFill>
              </a:rPr>
              <a:t>Personální oddělení zaměstnavatele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velké firmy mají zaměstnance</a:t>
            </a:r>
            <a:b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    nebo celá oddělení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→ zabývají se výběrem zaměstnanců</a:t>
            </a:r>
            <a:b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uzavíráním pracovního poměru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uváděním pracovníků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péčí o zaměstnance</a:t>
            </a:r>
            <a:b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rozvazováním pracovního poměru</a:t>
            </a:r>
          </a:p>
          <a:p>
            <a:pPr>
              <a:buFontTx/>
              <a:buChar char="-"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C:\Users\ucitel\AppData\Local\Microsoft\Windows\Temporary Internet Files\Content.IE5\K0O7W0UI\MC9003550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3856" y="1412776"/>
            <a:ext cx="1298016" cy="227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48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Trh práce - prostřednictvím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novin		</a:t>
            </a:r>
          </a:p>
          <a:p>
            <a:r>
              <a:rPr lang="cs-CZ" dirty="0" smtClean="0"/>
              <a:t>televize</a:t>
            </a:r>
            <a:r>
              <a:rPr lang="cs-CZ" sz="800" dirty="0" smtClean="0"/>
              <a:t> 			</a:t>
            </a:r>
            <a:endParaRPr lang="cs-CZ" dirty="0" smtClean="0"/>
          </a:p>
          <a:p>
            <a:r>
              <a:rPr lang="cs-CZ" dirty="0"/>
              <a:t>r</a:t>
            </a:r>
            <a:r>
              <a:rPr lang="cs-CZ" dirty="0" smtClean="0"/>
              <a:t>ozhlasu				</a:t>
            </a:r>
            <a:r>
              <a:rPr lang="cs-CZ" dirty="0"/>
              <a:t> → </a:t>
            </a:r>
            <a:r>
              <a:rPr lang="cs-CZ" b="1" dirty="0">
                <a:solidFill>
                  <a:srgbClr val="329632"/>
                </a:solidFill>
              </a:rPr>
              <a:t>inzeráty</a:t>
            </a:r>
            <a:endParaRPr lang="cs-CZ" b="1" dirty="0" smtClean="0">
              <a:solidFill>
                <a:srgbClr val="329632"/>
              </a:solidFill>
            </a:endParaRPr>
          </a:p>
          <a:p>
            <a:r>
              <a:rPr lang="cs-CZ" dirty="0" smtClean="0"/>
              <a:t>letáků		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sz="1000" dirty="0" smtClean="0"/>
          </a:p>
          <a:p>
            <a:r>
              <a:rPr lang="cs-CZ" dirty="0" smtClean="0"/>
              <a:t>Internetu	→ pracovní portály</a:t>
            </a:r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viz 	</a:t>
            </a:r>
            <a:r>
              <a:rPr lang="cs-CZ" dirty="0" smtClean="0">
                <a:hlinkClick r:id="rId3"/>
              </a:rPr>
              <a:t>volná místa - portály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			</a:t>
            </a:r>
            <a:r>
              <a:rPr lang="cs-CZ" dirty="0" smtClean="0">
                <a:hlinkClick r:id="rId4"/>
              </a:rPr>
              <a:t>trh </a:t>
            </a:r>
            <a:r>
              <a:rPr lang="cs-CZ" dirty="0" err="1" smtClean="0">
                <a:hlinkClick r:id="rId4"/>
              </a:rPr>
              <a:t>webnabidka</a:t>
            </a:r>
            <a:endParaRPr lang="cs-CZ" dirty="0"/>
          </a:p>
        </p:txBody>
      </p:sp>
      <p:pic>
        <p:nvPicPr>
          <p:cNvPr id="4100" name="Picture 4" descr="C:\Users\ucitel\AppData\Local\Microsoft\Windows\Temporary Internet Files\Content.IE5\S7687CZ2\MC90018616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85566"/>
            <a:ext cx="887548" cy="87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citel\AppData\Local\Microsoft\Windows\Temporary Internet Files\Content.IE5\K0O7W0UI\MC90044203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61429"/>
            <a:ext cx="783574" cy="89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ucitel\AppData\Local\Microsoft\Windows\Temporary Internet Files\Content.IE5\S7687CZ2\MC900286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97353"/>
            <a:ext cx="949168" cy="72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ucitel\AppData\Local\Microsoft\Windows\Temporary Internet Files\Content.IE5\AM1I8PN9\MC90003446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7" y="3067587"/>
            <a:ext cx="711502" cy="81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ucitel\AppData\Local\Microsoft\Windows\Temporary Internet Files\Content.IE5\S7687CZ2\MC900056135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20575"/>
            <a:ext cx="1244305" cy="124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Program Files (x86)\Microsoft Office\MEDIA\CAGCAT10\j0300520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8043" y="4941168"/>
            <a:ext cx="1180651" cy="101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182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29632"/>
                </a:solidFill>
              </a:rPr>
              <a:t>Inzerát – poptávka po práci</a:t>
            </a:r>
            <a:endParaRPr lang="cs-CZ" b="1" dirty="0">
              <a:solidFill>
                <a:srgbClr val="32963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367488"/>
            <a:ext cx="4172272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Musí obsahovat informace:</a:t>
            </a:r>
          </a:p>
          <a:p>
            <a:r>
              <a:rPr lang="cs-CZ" dirty="0" smtClean="0"/>
              <a:t>Hledám práci</a:t>
            </a:r>
          </a:p>
          <a:p>
            <a:r>
              <a:rPr lang="cs-CZ" dirty="0" smtClean="0"/>
              <a:t>Pracovní úvazek </a:t>
            </a:r>
            <a:br>
              <a:rPr lang="cs-CZ" dirty="0" smtClean="0"/>
            </a:br>
            <a:r>
              <a:rPr lang="cs-CZ" sz="2000" dirty="0" smtClean="0"/>
              <a:t>(brigáda,  hlavní pracovní poměr, </a:t>
            </a:r>
            <a:br>
              <a:rPr lang="cs-CZ" sz="2000" dirty="0" smtClean="0"/>
            </a:br>
            <a:r>
              <a:rPr lang="cs-CZ" sz="2000" dirty="0" smtClean="0"/>
              <a:t>vedlejší pracovní poměr)</a:t>
            </a:r>
          </a:p>
          <a:p>
            <a:r>
              <a:rPr lang="cs-CZ" dirty="0" smtClean="0"/>
              <a:t>Určení pracovní pozice</a:t>
            </a:r>
          </a:p>
          <a:p>
            <a:r>
              <a:rPr lang="cs-CZ" dirty="0" smtClean="0"/>
              <a:t>Místo, region</a:t>
            </a:r>
          </a:p>
          <a:p>
            <a:r>
              <a:rPr lang="cs-CZ" dirty="0" smtClean="0"/>
              <a:t>Jakou mám kvalifikaci</a:t>
            </a:r>
          </a:p>
          <a:p>
            <a:r>
              <a:rPr lang="cs-CZ" dirty="0" smtClean="0"/>
              <a:t>Jakou mám praxi</a:t>
            </a:r>
          </a:p>
          <a:p>
            <a:r>
              <a:rPr lang="cs-CZ" dirty="0" smtClean="0"/>
              <a:t>Co dále nabízím </a:t>
            </a:r>
            <a:br>
              <a:rPr lang="cs-CZ" dirty="0" smtClean="0"/>
            </a:br>
            <a:r>
              <a:rPr lang="cs-CZ" sz="2100" dirty="0" smtClean="0"/>
              <a:t>(schopnosti, dovednosti…)</a:t>
            </a:r>
          </a:p>
          <a:p>
            <a:r>
              <a:rPr lang="cs-CZ" dirty="0" smtClean="0"/>
              <a:t>Jaké mám požadavky</a:t>
            </a:r>
          </a:p>
          <a:p>
            <a:r>
              <a:rPr lang="cs-CZ" dirty="0" smtClean="0"/>
              <a:t>Kontakt  na uchazeče !!!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5124" name="Picture 4" descr="C:\Users\ucitel\AppData\Local\Microsoft\Windows\Temporary Internet Files\Content.IE5\DE4CGPLA\MC90028072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29646"/>
            <a:ext cx="3401324" cy="457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90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29632"/>
                </a:solidFill>
              </a:rPr>
              <a:t>Inzerát – nabídka práce</a:t>
            </a:r>
            <a:endParaRPr lang="cs-CZ" b="1" dirty="0">
              <a:solidFill>
                <a:srgbClr val="329632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330824" cy="46413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Musí obsahovat informace</a:t>
            </a:r>
            <a:r>
              <a:rPr lang="cs-CZ" b="1" dirty="0" smtClean="0"/>
              <a:t>:</a:t>
            </a:r>
          </a:p>
          <a:p>
            <a:pPr marL="0" indent="0">
              <a:buNone/>
            </a:pPr>
            <a:endParaRPr lang="cs-CZ" sz="1000" b="1" dirty="0"/>
          </a:p>
          <a:p>
            <a:r>
              <a:rPr lang="cs-CZ" dirty="0" smtClean="0"/>
              <a:t>Nabízím(e) </a:t>
            </a:r>
            <a:r>
              <a:rPr lang="cs-CZ" dirty="0"/>
              <a:t>práci</a:t>
            </a:r>
          </a:p>
          <a:p>
            <a:r>
              <a:rPr lang="cs-CZ" dirty="0"/>
              <a:t>Pracovní úvazek </a:t>
            </a:r>
            <a:br>
              <a:rPr lang="cs-CZ" dirty="0"/>
            </a:br>
            <a:r>
              <a:rPr lang="cs-CZ" sz="2000" dirty="0"/>
              <a:t>(brigáda,  hlavní pracovní poměr, </a:t>
            </a:r>
            <a:br>
              <a:rPr lang="cs-CZ" sz="2000" dirty="0"/>
            </a:br>
            <a:r>
              <a:rPr lang="cs-CZ" sz="2000" dirty="0"/>
              <a:t>vedlejší pracovní poměr)</a:t>
            </a:r>
          </a:p>
          <a:p>
            <a:r>
              <a:rPr lang="cs-CZ" dirty="0"/>
              <a:t>Určení pracovní </a:t>
            </a:r>
            <a:r>
              <a:rPr lang="cs-CZ" dirty="0" smtClean="0"/>
              <a:t>pozice + odkdy</a:t>
            </a:r>
            <a:endParaRPr lang="cs-CZ" dirty="0"/>
          </a:p>
          <a:p>
            <a:r>
              <a:rPr lang="cs-CZ" dirty="0"/>
              <a:t>Místo, region</a:t>
            </a:r>
          </a:p>
          <a:p>
            <a:r>
              <a:rPr lang="cs-CZ" dirty="0" smtClean="0"/>
              <a:t>Požadovaná kvalifikace</a:t>
            </a:r>
            <a:endParaRPr lang="cs-CZ" dirty="0"/>
          </a:p>
          <a:p>
            <a:r>
              <a:rPr lang="cs-CZ" dirty="0" smtClean="0"/>
              <a:t>Požadovaná praxe</a:t>
            </a:r>
            <a:endParaRPr lang="cs-CZ" dirty="0"/>
          </a:p>
          <a:p>
            <a:r>
              <a:rPr lang="cs-CZ" dirty="0"/>
              <a:t>Co dále </a:t>
            </a:r>
            <a:r>
              <a:rPr lang="cs-CZ" dirty="0" smtClean="0"/>
              <a:t>požadováno </a:t>
            </a:r>
            <a:r>
              <a:rPr lang="cs-CZ" dirty="0"/>
              <a:t/>
            </a:r>
            <a:br>
              <a:rPr lang="cs-CZ" dirty="0"/>
            </a:br>
            <a:r>
              <a:rPr lang="cs-CZ" sz="2100" dirty="0"/>
              <a:t>(schopnosti, dovednosti…)</a:t>
            </a:r>
          </a:p>
          <a:p>
            <a:r>
              <a:rPr lang="cs-CZ" dirty="0" smtClean="0"/>
              <a:t>Nabízené pracovní podmínky,</a:t>
            </a:r>
            <a:br>
              <a:rPr lang="cs-CZ" dirty="0" smtClean="0"/>
            </a:br>
            <a:r>
              <a:rPr lang="cs-CZ" dirty="0" smtClean="0"/>
              <a:t>výhody…</a:t>
            </a:r>
            <a:endParaRPr lang="cs-CZ" dirty="0"/>
          </a:p>
          <a:p>
            <a:r>
              <a:rPr lang="cs-CZ" dirty="0"/>
              <a:t>Kontakt </a:t>
            </a:r>
            <a:r>
              <a:rPr lang="cs-CZ" dirty="0" smtClean="0"/>
              <a:t>, kam se ozvat</a:t>
            </a:r>
            <a:endParaRPr lang="cs-CZ" dirty="0"/>
          </a:p>
          <a:p>
            <a:endParaRPr lang="cs-CZ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5188" y="1653190"/>
            <a:ext cx="2944623" cy="441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40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esni_zivotopis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Profesni_zivotopis</Template>
  <TotalTime>226</TotalTime>
  <Words>243</Words>
  <Application>Microsoft Office PowerPoint</Application>
  <PresentationFormat>Předvádění na obrazovce (4:3)</PresentationFormat>
  <Paragraphs>102</Paragraphs>
  <Slides>11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Profesni_zivotopis</vt:lpstr>
      <vt:lpstr>Snímek 1</vt:lpstr>
      <vt:lpstr>Trh práce</vt:lpstr>
      <vt:lpstr>Trh práce = místo, kde se setkává: </vt:lpstr>
      <vt:lpstr> Místa reálná 1</vt:lpstr>
      <vt:lpstr>  Místa reálná 2  </vt:lpstr>
      <vt:lpstr>Místa reálná 3</vt:lpstr>
      <vt:lpstr>Trh práce - prostřednictvím</vt:lpstr>
      <vt:lpstr>Inzerát – poptávka po práci</vt:lpstr>
      <vt:lpstr>Inzerát – nabídka práce</vt:lpstr>
      <vt:lpstr>Otázky a úkoly:</vt:lpstr>
      <vt:lpstr>Zdroje: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Uživatel</cp:lastModifiedBy>
  <cp:revision>27</cp:revision>
  <dcterms:created xsi:type="dcterms:W3CDTF">2012-05-01T20:33:45Z</dcterms:created>
  <dcterms:modified xsi:type="dcterms:W3CDTF">2012-05-07T11:25:30Z</dcterms:modified>
</cp:coreProperties>
</file>