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1" r:id="rId2"/>
    <p:sldId id="256" r:id="rId3"/>
    <p:sldId id="272" r:id="rId4"/>
    <p:sldId id="279" r:id="rId5"/>
    <p:sldId id="273" r:id="rId6"/>
    <p:sldId id="274" r:id="rId7"/>
    <p:sldId id="276" r:id="rId8"/>
    <p:sldId id="277" r:id="rId9"/>
    <p:sldId id="281" r:id="rId10"/>
    <p:sldId id="280" r:id="rId11"/>
    <p:sldId id="282" r:id="rId12"/>
    <p:sldId id="283" r:id="rId13"/>
    <p:sldId id="284" r:id="rId14"/>
    <p:sldId id="285" r:id="rId15"/>
    <p:sldId id="278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0647" autoAdjust="0"/>
  </p:normalViewPr>
  <p:slideViewPr>
    <p:cSldViewPr>
      <p:cViewPr varScale="1">
        <p:scale>
          <a:sx n="71" d="100"/>
          <a:sy n="71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DDF5-E190-48DA-B2F1-B8BC20C536FA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632F-BCA7-4A08-A6FE-CEE3BE1A01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9552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aud%C3%AD_(1878).jpg" TargetMode="External"/><Relationship Id="rId7" Type="http://schemas.openxmlformats.org/officeDocument/2006/relationships/hyperlink" Target="http://commons.wikimedia.org/wiki/File:Casa_Mil%C3%A0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audi_b1.jpg" TargetMode="External"/><Relationship Id="rId5" Type="http://schemas.openxmlformats.org/officeDocument/2006/relationships/hyperlink" Target="http://commons.wikimedia.org/wiki/File:Salamander.jpg" TargetMode="External"/><Relationship Id="rId4" Type="http://schemas.openxmlformats.org/officeDocument/2006/relationships/hyperlink" Target="http://commons.wikimedia.org/wiki/File:Sagrada_Familia_01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96431" y="6363402"/>
            <a:ext cx="2895600" cy="47625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Autorem materiálu a všech jeho částí, není-li uvedeno jinak, je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Mgr. Karolína Beranová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4906454"/>
              </p:ext>
            </p:extLst>
          </p:nvPr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1" descr="logolinkII_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pic>
        <p:nvPicPr>
          <p:cNvPr id="2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730729" y="980728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395288" y="2402161"/>
            <a:ext cx="8497887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/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SADA č. XIV</a:t>
            </a:r>
          </a:p>
          <a:p>
            <a:r>
              <a:rPr lang="cs-CZ" sz="1100" b="1" dirty="0" smtClean="0">
                <a:latin typeface="Calibri" pitchFamily="34" charset="0"/>
              </a:rPr>
              <a:t>                                                                             Identifikátor: </a:t>
            </a:r>
            <a:r>
              <a:rPr lang="cs-CZ" sz="1100" b="1" dirty="0" smtClean="0"/>
              <a:t>VY_32_INOVACE_SADA XIV_VV, DUM č.17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Vzdělávací oblast</a:t>
            </a:r>
            <a:r>
              <a:rPr lang="cs-CZ" sz="1100" b="1" smtClean="0">
                <a:latin typeface="Calibri" pitchFamily="34" charset="0"/>
              </a:rPr>
              <a:t>: </a:t>
            </a:r>
            <a:r>
              <a:rPr lang="cs-CZ" sz="1100" b="1" smtClean="0">
                <a:latin typeface="Calibri" pitchFamily="34" charset="0"/>
              </a:rPr>
              <a:t>Umění a kultura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Vzdělávací </a:t>
            </a:r>
            <a:r>
              <a:rPr lang="cs-CZ" sz="1100" b="1" dirty="0">
                <a:latin typeface="Calibri" pitchFamily="34" charset="0"/>
                <a:cs typeface="Calibri" pitchFamily="34" charset="0"/>
              </a:rPr>
              <a:t>obor: </a:t>
            </a:r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Výtvarná výchova</a:t>
            </a:r>
            <a:endParaRPr lang="cs-CZ" sz="11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Název: Secesní stavby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Autor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Mgr. Karolína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eranová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Stručná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anotace: Žák se učí poznávat umění a výtvarnou kulturu prostřednictvím vlastní tvorby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Metodické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zhodnocení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Materiál byl vytvořen v listopadu 2011 a použit ve výuce výtvarné výchovy v 8.A dne 21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.11.2011,obsahuje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základní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charakteristiku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secese, ukázky secesních staveb, pokyny pro vlastní tvorbu a ukázky prací žáků ZŠ Studánka</a:t>
            </a:r>
            <a:endParaRPr lang="cs-CZ" sz="1200" b="1" dirty="0"/>
          </a:p>
          <a:p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12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3035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Ukázky prací žáků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848872" cy="5256584"/>
          </a:xfrm>
        </p:spPr>
      </p:pic>
    </p:spTree>
    <p:extLst>
      <p:ext uri="{BB962C8B-B14F-4D97-AF65-F5344CB8AC3E}">
        <p14:creationId xmlns="" xmlns:p14="http://schemas.microsoft.com/office/powerpoint/2010/main" val="18469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3" cy="5649491"/>
          </a:xfrm>
        </p:spPr>
      </p:pic>
    </p:spTree>
    <p:extLst>
      <p:ext uri="{BB962C8B-B14F-4D97-AF65-F5344CB8AC3E}">
        <p14:creationId xmlns="" xmlns:p14="http://schemas.microsoft.com/office/powerpoint/2010/main" val="562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19" cy="5976664"/>
          </a:xfrm>
        </p:spPr>
      </p:pic>
    </p:spTree>
    <p:extLst>
      <p:ext uri="{BB962C8B-B14F-4D97-AF65-F5344CB8AC3E}">
        <p14:creationId xmlns="" xmlns:p14="http://schemas.microsoft.com/office/powerpoint/2010/main" val="2974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1" cy="5976664"/>
          </a:xfrm>
        </p:spPr>
      </p:pic>
    </p:spTree>
    <p:extLst>
      <p:ext uri="{BB962C8B-B14F-4D97-AF65-F5344CB8AC3E}">
        <p14:creationId xmlns="" xmlns:p14="http://schemas.microsoft.com/office/powerpoint/2010/main" val="11971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zdroje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PIJOAN, J., Dějiny umění, 2. vydání, </a:t>
            </a:r>
            <a:r>
              <a:rPr lang="cs-CZ" dirty="0" err="1">
                <a:solidFill>
                  <a:schemeClr val="tx2"/>
                </a:solidFill>
              </a:rPr>
              <a:t>Euromedia</a:t>
            </a:r>
            <a:r>
              <a:rPr lang="cs-CZ" dirty="0">
                <a:solidFill>
                  <a:schemeClr val="tx2"/>
                </a:solidFill>
              </a:rPr>
              <a:t> – </a:t>
            </a:r>
            <a:r>
              <a:rPr lang="cs-CZ" dirty="0" err="1">
                <a:solidFill>
                  <a:schemeClr val="tx2"/>
                </a:solidFill>
              </a:rPr>
              <a:t>Balios</a:t>
            </a:r>
            <a:r>
              <a:rPr lang="cs-CZ" dirty="0">
                <a:solidFill>
                  <a:schemeClr val="tx2"/>
                </a:solidFill>
              </a:rPr>
              <a:t> Praha 2000</a:t>
            </a:r>
            <a:r>
              <a:rPr lang="cs-CZ">
                <a:solidFill>
                  <a:schemeClr val="tx2"/>
                </a:solidFill>
              </a:rPr>
              <a:t>, 9</a:t>
            </a:r>
            <a:r>
              <a:rPr lang="cs-CZ" smtClean="0">
                <a:solidFill>
                  <a:schemeClr val="tx2"/>
                </a:solidFill>
              </a:rPr>
              <a:t>. </a:t>
            </a:r>
            <a:r>
              <a:rPr lang="cs-CZ" dirty="0">
                <a:solidFill>
                  <a:schemeClr val="tx2"/>
                </a:solidFill>
              </a:rPr>
              <a:t>díl, ISBN 80-7176-764-6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992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Portrét A. </a:t>
            </a:r>
            <a:r>
              <a:rPr lang="cs-CZ" dirty="0" err="1" smtClean="0"/>
              <a:t>Gaudího</a:t>
            </a:r>
            <a:r>
              <a:rPr lang="cs-CZ" dirty="0">
                <a:solidFill>
                  <a:schemeClr val="tx2"/>
                </a:solidFill>
              </a:rPr>
              <a:t>- [cit. </a:t>
            </a:r>
            <a:r>
              <a:rPr lang="cs-CZ" dirty="0" smtClean="0">
                <a:solidFill>
                  <a:schemeClr val="tx2"/>
                </a:solidFill>
              </a:rPr>
              <a:t>2011-11-16].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dirty="0" smtClean="0"/>
              <a:t> </a:t>
            </a:r>
            <a:r>
              <a:rPr lang="cs-CZ" u="sng" dirty="0">
                <a:hlinkClick r:id="rId3"/>
              </a:rPr>
              <a:t>http://commons.wikimedia.org/wiki/File:Gaud%C3%AD_(1878).jpg</a:t>
            </a:r>
            <a:endParaRPr lang="cs-CZ" dirty="0"/>
          </a:p>
          <a:p>
            <a:r>
              <a:rPr lang="cs-CZ" dirty="0" err="1"/>
              <a:t>Sagrada</a:t>
            </a:r>
            <a:r>
              <a:rPr lang="cs-CZ" dirty="0"/>
              <a:t> </a:t>
            </a:r>
            <a:r>
              <a:rPr lang="cs-CZ" dirty="0" err="1"/>
              <a:t>Familia</a:t>
            </a:r>
            <a:r>
              <a:rPr lang="cs-CZ" dirty="0"/>
              <a:t> Barcelona </a:t>
            </a:r>
            <a:r>
              <a:rPr lang="cs-CZ" dirty="0" smtClean="0"/>
              <a:t>- </a:t>
            </a:r>
            <a:r>
              <a:rPr lang="cs-CZ" dirty="0">
                <a:solidFill>
                  <a:schemeClr val="tx2"/>
                </a:solidFill>
              </a:rPr>
              <a:t>- [cit. </a:t>
            </a:r>
            <a:r>
              <a:rPr lang="cs-CZ" dirty="0" smtClean="0">
                <a:solidFill>
                  <a:schemeClr val="tx2"/>
                </a:solidFill>
              </a:rPr>
              <a:t>2011-11-16].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u="sng" dirty="0" smtClean="0">
                <a:hlinkClick r:id="rId4"/>
              </a:rPr>
              <a:t>http</a:t>
            </a:r>
            <a:r>
              <a:rPr lang="cs-CZ" u="sng" dirty="0">
                <a:hlinkClick r:id="rId4"/>
              </a:rPr>
              <a:t>://commons.wikimedia.org/wiki/File:Sagrada_Familia_01.jpg</a:t>
            </a:r>
            <a:endParaRPr lang="cs-CZ" dirty="0"/>
          </a:p>
          <a:p>
            <a:r>
              <a:rPr lang="cs-CZ" dirty="0" smtClean="0"/>
              <a:t>Salamandr -</a:t>
            </a:r>
            <a:r>
              <a:rPr lang="cs-CZ" dirty="0">
                <a:solidFill>
                  <a:schemeClr val="tx2"/>
                </a:solidFill>
              </a:rPr>
              <a:t>- [cit. </a:t>
            </a:r>
            <a:r>
              <a:rPr lang="cs-CZ" dirty="0" smtClean="0">
                <a:solidFill>
                  <a:schemeClr val="tx2"/>
                </a:solidFill>
              </a:rPr>
              <a:t>2011-11-16].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u="sng" dirty="0" smtClean="0">
                <a:hlinkClick r:id="rId5"/>
              </a:rPr>
              <a:t>http</a:t>
            </a:r>
            <a:r>
              <a:rPr lang="cs-CZ" u="sng" dirty="0">
                <a:hlinkClick r:id="rId5"/>
              </a:rPr>
              <a:t>://commons.wikimedia.org/wiki/File:Salamander.jpg</a:t>
            </a:r>
            <a:endParaRPr lang="cs-CZ" dirty="0"/>
          </a:p>
          <a:p>
            <a:r>
              <a:rPr lang="cs-CZ" dirty="0" err="1"/>
              <a:t>Casa</a:t>
            </a:r>
            <a:r>
              <a:rPr lang="cs-CZ" dirty="0"/>
              <a:t> </a:t>
            </a:r>
            <a:r>
              <a:rPr lang="cs-CZ" dirty="0" err="1"/>
              <a:t>Batlló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cs-CZ" dirty="0">
                <a:solidFill>
                  <a:schemeClr val="tx2"/>
                </a:solidFill>
              </a:rPr>
              <a:t>- [cit. </a:t>
            </a:r>
            <a:r>
              <a:rPr lang="cs-CZ" dirty="0" smtClean="0">
                <a:solidFill>
                  <a:schemeClr val="tx2"/>
                </a:solidFill>
              </a:rPr>
              <a:t>2011-11-16].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u="sng" dirty="0" smtClean="0">
                <a:hlinkClick r:id="rId6"/>
              </a:rPr>
              <a:t>http</a:t>
            </a:r>
            <a:r>
              <a:rPr lang="cs-CZ" u="sng" dirty="0">
                <a:hlinkClick r:id="rId6"/>
              </a:rPr>
              <a:t>://commons.wikimedia.org/wiki/File:Gaudi_b1.jpg</a:t>
            </a:r>
            <a:endParaRPr lang="cs-CZ" dirty="0"/>
          </a:p>
          <a:p>
            <a:r>
              <a:rPr lang="cs-CZ" dirty="0" err="1" smtClean="0"/>
              <a:t>Casà</a:t>
            </a:r>
            <a:r>
              <a:rPr lang="cs-CZ" dirty="0" smtClean="0"/>
              <a:t> </a:t>
            </a:r>
            <a:r>
              <a:rPr lang="cs-CZ" dirty="0"/>
              <a:t>Milá-dobové foto 1911 </a:t>
            </a:r>
            <a:r>
              <a:rPr lang="cs-CZ" dirty="0" smtClean="0"/>
              <a:t>-</a:t>
            </a:r>
            <a:r>
              <a:rPr lang="cs-CZ" dirty="0">
                <a:solidFill>
                  <a:schemeClr val="tx2"/>
                </a:solidFill>
              </a:rPr>
              <a:t>- [cit. </a:t>
            </a:r>
            <a:r>
              <a:rPr lang="cs-CZ" dirty="0" smtClean="0">
                <a:solidFill>
                  <a:schemeClr val="tx2"/>
                </a:solidFill>
              </a:rPr>
              <a:t>2011-11-16].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u="sng" dirty="0" smtClean="0">
                <a:hlinkClick r:id="rId7"/>
              </a:rPr>
              <a:t>http</a:t>
            </a:r>
            <a:r>
              <a:rPr lang="cs-CZ" u="sng" dirty="0">
                <a:hlinkClick r:id="rId7"/>
              </a:rPr>
              <a:t>://commons.wikimedia.org/wiki/File:Casa_Mil%C3%A0.JPG</a:t>
            </a:r>
            <a:endParaRPr lang="cs-CZ" dirty="0"/>
          </a:p>
          <a:p>
            <a:r>
              <a:rPr lang="cs-CZ" dirty="0"/>
              <a:t>Park </a:t>
            </a:r>
            <a:r>
              <a:rPr lang="cs-CZ" dirty="0" err="1"/>
              <a:t>Guell</a:t>
            </a:r>
            <a:r>
              <a:rPr lang="cs-CZ" dirty="0"/>
              <a:t> - vstupní </a:t>
            </a:r>
            <a:r>
              <a:rPr lang="cs-CZ" dirty="0" smtClean="0"/>
              <a:t>brána-</a:t>
            </a:r>
            <a:r>
              <a:rPr lang="cs-CZ" dirty="0">
                <a:solidFill>
                  <a:schemeClr val="tx2"/>
                </a:solidFill>
              </a:rPr>
              <a:t>- [cit. </a:t>
            </a:r>
            <a:r>
              <a:rPr lang="cs-CZ" dirty="0" smtClean="0">
                <a:solidFill>
                  <a:schemeClr val="tx2"/>
                </a:solidFill>
              </a:rPr>
              <a:t>2011-11-16]. </a:t>
            </a:r>
            <a:r>
              <a:rPr lang="cs-CZ" dirty="0">
                <a:solidFill>
                  <a:schemeClr val="tx2"/>
                </a:solidFill>
              </a:rPr>
              <a:t>Dostupný pod licencí </a:t>
            </a:r>
            <a:r>
              <a:rPr lang="cs-CZ" dirty="0" err="1">
                <a:solidFill>
                  <a:schemeClr val="tx2"/>
                </a:solidFill>
              </a:rPr>
              <a:t>Creative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Commons</a:t>
            </a:r>
            <a:r>
              <a:rPr lang="cs-CZ" dirty="0">
                <a:solidFill>
                  <a:schemeClr val="tx2"/>
                </a:solidFill>
              </a:rPr>
              <a:t> na WWW: </a:t>
            </a:r>
            <a:r>
              <a:rPr lang="cs-CZ" dirty="0" smtClean="0"/>
              <a:t> </a:t>
            </a:r>
            <a:r>
              <a:rPr lang="cs-CZ" u="sng" dirty="0">
                <a:hlinkClick r:id="rId7"/>
              </a:rPr>
              <a:t>http://commons.wikimedia.org/wiki/File:Casa_Mil%C3%A0.JPG</a:t>
            </a:r>
            <a:endParaRPr lang="cs-CZ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289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1952"/>
          </a:xfrm>
        </p:spPr>
        <p:txBody>
          <a:bodyPr/>
          <a:lstStyle/>
          <a:p>
            <a:r>
              <a:rPr lang="cs-CZ" dirty="0" smtClean="0"/>
              <a:t>Ukázky 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Všechny ukázky prací byly vytvořeny žáky 6.-9. ročníku  ZŠ Studánka</a:t>
            </a:r>
            <a:endParaRPr lang="cs-CZ" sz="2000" dirty="0">
              <a:solidFill>
                <a:schemeClr val="tx2"/>
              </a:solidFill>
            </a:endParaRPr>
          </a:p>
          <a:p>
            <a:pPr indent="0">
              <a:buClr>
                <a:schemeClr val="accent6"/>
              </a:buClr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indent="0">
              <a:buClr>
                <a:schemeClr val="accent6"/>
              </a:buClr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0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96144"/>
          </a:xfrm>
        </p:spPr>
        <p:txBody>
          <a:bodyPr/>
          <a:lstStyle/>
          <a:p>
            <a:r>
              <a:rPr lang="cs-CZ" sz="7200" dirty="0" smtClean="0"/>
              <a:t>Secese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432048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3600" dirty="0"/>
              <a:t>u</a:t>
            </a:r>
            <a:r>
              <a:rPr lang="cs-CZ" sz="3600" dirty="0" smtClean="0"/>
              <a:t>mělecký sloh přelomu 19. a 20. století</a:t>
            </a: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3600" dirty="0"/>
              <a:t>z</a:t>
            </a:r>
            <a:r>
              <a:rPr lang="cs-CZ" sz="3600" dirty="0" smtClean="0"/>
              <a:t>namená oddělení mladších umělců od starší generace a úsilí o netradiční projev</a:t>
            </a: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3600" dirty="0"/>
              <a:t>z</a:t>
            </a:r>
            <a:r>
              <a:rPr lang="cs-CZ" sz="3600" dirty="0" smtClean="0"/>
              <a:t>naky – stylizace přírodních tvarů (listy, květy, lidská a zvířecí těla) ornamentálnost, dekorativnost, lineárnost a plošnost zobrazení, zaměření na užité umění</a:t>
            </a:r>
          </a:p>
        </p:txBody>
      </p:sp>
    </p:spTree>
    <p:extLst>
      <p:ext uri="{BB962C8B-B14F-4D97-AF65-F5344CB8AC3E}">
        <p14:creationId xmlns="" xmlns:p14="http://schemas.microsoft.com/office/powerpoint/2010/main" val="6111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Antonio </a:t>
            </a:r>
            <a:r>
              <a:rPr lang="cs-CZ" dirty="0" err="1" smtClean="0"/>
              <a:t>Gaudí</a:t>
            </a:r>
            <a:r>
              <a:rPr lang="cs-CZ" dirty="0" smtClean="0"/>
              <a:t> y </a:t>
            </a:r>
            <a:r>
              <a:rPr lang="cs-CZ" dirty="0" err="1" smtClean="0"/>
              <a:t>Cornet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1852-1926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554938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4139952" y="1556792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400" dirty="0"/>
              <a:t>š</a:t>
            </a:r>
            <a:r>
              <a:rPr lang="cs-CZ" sz="2400" dirty="0" smtClean="0"/>
              <a:t>panělský  architekt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ystudoval přírodní vědy a architekturu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ytvářel originální stavby inspirované přírodou /sloupy- stromy nebo </a:t>
            </a:r>
            <a:r>
              <a:rPr lang="cs-CZ" sz="2400" dirty="0" err="1" smtClean="0"/>
              <a:t>stagnáty</a:t>
            </a:r>
            <a:r>
              <a:rPr lang="cs-CZ" sz="2400" dirty="0" smtClean="0"/>
              <a:t>, balkóny – chaluhy, zvlněné tvary – potoky lávy/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yužíval mozaiku z glazovaných keramických střepů nebo skla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ětšina jeho staveb je v </a:t>
            </a:r>
            <a:r>
              <a:rPr lang="cs-CZ" sz="2400" dirty="0"/>
              <a:t>B</a:t>
            </a:r>
            <a:r>
              <a:rPr lang="cs-CZ" sz="2400" dirty="0" smtClean="0"/>
              <a:t>arceloně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7187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1952"/>
          </a:xfrm>
        </p:spPr>
        <p:txBody>
          <a:bodyPr/>
          <a:lstStyle/>
          <a:p>
            <a:r>
              <a:rPr lang="cs-CZ" dirty="0" err="1"/>
              <a:t>Casa</a:t>
            </a:r>
            <a:r>
              <a:rPr lang="cs-CZ" dirty="0"/>
              <a:t> </a:t>
            </a:r>
            <a:r>
              <a:rPr lang="cs-CZ" dirty="0" err="1" smtClean="0"/>
              <a:t>Mil</a:t>
            </a:r>
            <a:r>
              <a:rPr lang="cs-CZ" dirty="0" err="1" smtClean="0">
                <a:effectLst/>
              </a:rPr>
              <a:t>à</a:t>
            </a:r>
            <a:r>
              <a:rPr lang="cs-CZ" dirty="0" smtClean="0">
                <a:effectLst/>
              </a:rPr>
              <a:t> 1911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1412776"/>
            <a:ext cx="6636104" cy="4896543"/>
          </a:xfrm>
        </p:spPr>
      </p:pic>
    </p:spTree>
    <p:extLst>
      <p:ext uri="{BB962C8B-B14F-4D97-AF65-F5344CB8AC3E}">
        <p14:creationId xmlns="" xmlns:p14="http://schemas.microsoft.com/office/powerpoint/2010/main" val="42559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Sagrada</a:t>
            </a:r>
            <a:r>
              <a:rPr lang="cs-CZ" dirty="0" smtClean="0"/>
              <a:t> </a:t>
            </a:r>
            <a:r>
              <a:rPr lang="cs-CZ" dirty="0" err="1" smtClean="0"/>
              <a:t>Família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98" y="1600200"/>
            <a:ext cx="6736603" cy="4525963"/>
          </a:xfrm>
        </p:spPr>
      </p:pic>
    </p:spTree>
    <p:extLst>
      <p:ext uri="{BB962C8B-B14F-4D97-AF65-F5344CB8AC3E}">
        <p14:creationId xmlns="" xmlns:p14="http://schemas.microsoft.com/office/powerpoint/2010/main" val="40698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Casa</a:t>
            </a:r>
            <a:r>
              <a:rPr lang="cs-CZ" dirty="0" smtClean="0"/>
              <a:t> </a:t>
            </a:r>
            <a:r>
              <a:rPr lang="cs-CZ" dirty="0" err="1" smtClean="0"/>
              <a:t>Batlló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21" y="1600200"/>
            <a:ext cx="6028357" cy="4525963"/>
          </a:xfrm>
        </p:spPr>
      </p:pic>
    </p:spTree>
    <p:extLst>
      <p:ext uri="{BB962C8B-B14F-4D97-AF65-F5344CB8AC3E}">
        <p14:creationId xmlns="" xmlns:p14="http://schemas.microsoft.com/office/powerpoint/2010/main" val="36173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</a:t>
            </a:r>
            <a:r>
              <a:rPr lang="cs-CZ" dirty="0" err="1" smtClean="0">
                <a:effectLst/>
              </a:rPr>
              <a:t>ü</a:t>
            </a:r>
            <a:r>
              <a:rPr lang="cs-CZ" dirty="0" err="1" smtClean="0"/>
              <a:t>ellův</a:t>
            </a:r>
            <a:r>
              <a:rPr lang="cs-CZ" dirty="0" smtClean="0"/>
              <a:t> park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36270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Salamander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08" y="1600200"/>
            <a:ext cx="6046983" cy="4525963"/>
          </a:xfrm>
        </p:spPr>
      </p:pic>
    </p:spTree>
    <p:extLst>
      <p:ext uri="{BB962C8B-B14F-4D97-AF65-F5344CB8AC3E}">
        <p14:creationId xmlns="" xmlns:p14="http://schemas.microsoft.com/office/powerpoint/2010/main" val="11069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99120"/>
          </a:xfrm>
        </p:spPr>
        <p:txBody>
          <a:bodyPr/>
          <a:lstStyle/>
          <a:p>
            <a:r>
              <a:rPr lang="cs-CZ" dirty="0" smtClean="0"/>
              <a:t>Výtvarné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3600" dirty="0"/>
              <a:t>s</a:t>
            </a:r>
            <a:r>
              <a:rPr lang="cs-CZ" sz="3600" dirty="0" smtClean="0"/>
              <a:t> pomocí učební pomůcky Tabule  historických slohů - secese nakreslete tužkou 5 architektonických prvků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3600" dirty="0"/>
              <a:t>n</a:t>
            </a:r>
            <a:r>
              <a:rPr lang="cs-CZ" sz="3600" dirty="0" smtClean="0"/>
              <a:t>avrhněte svoji vlastní secesní stavbu inspirovanou tvorbou </a:t>
            </a:r>
            <a:r>
              <a:rPr lang="cs-CZ" sz="3600" dirty="0" err="1" smtClean="0"/>
              <a:t>A.Gaudího</a:t>
            </a:r>
            <a:r>
              <a:rPr lang="cs-CZ" sz="3600" dirty="0" smtClean="0"/>
              <a:t>, kombinujte pastelky a fixy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3600" dirty="0"/>
              <a:t>p</a:t>
            </a:r>
            <a:r>
              <a:rPr lang="cs-CZ" sz="3600" dirty="0" smtClean="0"/>
              <a:t>oužijte znaky secese a mozaikovou výzdobu stavby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2793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TC101859861[[fn=Veletrh]]</Template>
  <TotalTime>781</TotalTime>
  <Words>457</Words>
  <Application>Microsoft Office PowerPoint</Application>
  <PresentationFormat>Předvádění na obrazovce (4:3)</PresentationFormat>
  <Paragraphs>73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Human</vt:lpstr>
      <vt:lpstr>Snímek 1</vt:lpstr>
      <vt:lpstr>Secese</vt:lpstr>
      <vt:lpstr>Antonio Gaudí y Cornet 1852-1926</vt:lpstr>
      <vt:lpstr>Casa Milà 1911</vt:lpstr>
      <vt:lpstr>Sagrada Família</vt:lpstr>
      <vt:lpstr>Casa Batlló</vt:lpstr>
      <vt:lpstr>Güellův park</vt:lpstr>
      <vt:lpstr>Salamander</vt:lpstr>
      <vt:lpstr>Výtvarné úkoly</vt:lpstr>
      <vt:lpstr>Ukázky prací žáků</vt:lpstr>
      <vt:lpstr>Snímek 11</vt:lpstr>
      <vt:lpstr>Snímek 12</vt:lpstr>
      <vt:lpstr>Snímek 13</vt:lpstr>
      <vt:lpstr>Použité zdroje</vt:lpstr>
      <vt:lpstr>Použité obrázky</vt:lpstr>
      <vt:lpstr>Ukázky prací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Pravěké Venuše</dc:title>
  <dc:creator>ucitel</dc:creator>
  <cp:lastModifiedBy>Uživatel</cp:lastModifiedBy>
  <cp:revision>71</cp:revision>
  <dcterms:created xsi:type="dcterms:W3CDTF">2011-10-26T15:07:42Z</dcterms:created>
  <dcterms:modified xsi:type="dcterms:W3CDTF">2012-04-30T10:21:46Z</dcterms:modified>
</cp:coreProperties>
</file>