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2" r:id="rId2"/>
    <p:sldId id="256" r:id="rId3"/>
    <p:sldId id="258" r:id="rId4"/>
    <p:sldId id="270" r:id="rId5"/>
    <p:sldId id="259" r:id="rId6"/>
    <p:sldId id="260" r:id="rId7"/>
    <p:sldId id="274" r:id="rId8"/>
    <p:sldId id="263" r:id="rId9"/>
    <p:sldId id="261" r:id="rId10"/>
    <p:sldId id="262" r:id="rId11"/>
    <p:sldId id="264" r:id="rId12"/>
    <p:sldId id="266" r:id="rId13"/>
    <p:sldId id="267" r:id="rId14"/>
    <p:sldId id="268" r:id="rId15"/>
    <p:sldId id="269" r:id="rId16"/>
    <p:sldId id="257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DD9AE-E39B-4478-8722-92DB74FF49E5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0ECE6-BB87-4115-A795-0EE31CAC1E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ECE6-BB87-4115-A795-0EE31CAC1E16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89-8C6C-4866-82ED-89BB10D616C2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6FF2-7DB9-4712-9985-9D25E426CC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89-8C6C-4866-82ED-89BB10D616C2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6FF2-7DB9-4712-9985-9D25E426CC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89-8C6C-4866-82ED-89BB10D616C2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6FF2-7DB9-4712-9985-9D25E426CC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89-8C6C-4866-82ED-89BB10D616C2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6FF2-7DB9-4712-9985-9D25E426CC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89-8C6C-4866-82ED-89BB10D616C2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6FF2-7DB9-4712-9985-9D25E426CC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89-8C6C-4866-82ED-89BB10D616C2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6FF2-7DB9-4712-9985-9D25E426CC0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89-8C6C-4866-82ED-89BB10D616C2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6FF2-7DB9-4712-9985-9D25E426CC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89-8C6C-4866-82ED-89BB10D616C2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6FF2-7DB9-4712-9985-9D25E426CC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89-8C6C-4866-82ED-89BB10D616C2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6FF2-7DB9-4712-9985-9D25E426CC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89-8C6C-4866-82ED-89BB10D616C2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716FF2-7DB9-4712-9985-9D25E426CC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89-8C6C-4866-82ED-89BB10D616C2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6FF2-7DB9-4712-9985-9D25E426CC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D63B89-8C6C-4866-82ED-89BB10D616C2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E716FF2-7DB9-4712-9985-9D25E426CC0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JuanGris.Portrait_of_Picasso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Juan_Gris_002.jpg" TargetMode="External"/><Relationship Id="rId4" Type="http://schemas.openxmlformats.org/officeDocument/2006/relationships/hyperlink" Target="http://commons.wikimedia.org/wiki/File:Bohumil_Kubi%C5%A1ta_-_Fakir_Taming_Snake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206450"/>
            <a:ext cx="6336704" cy="476250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Mgr. Karolína Beranová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oup 1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3730621"/>
              </p:ext>
            </p:extLst>
          </p:nvPr>
        </p:nvGraphicFramePr>
        <p:xfrm>
          <a:off x="611188" y="1700213"/>
          <a:ext cx="6837362" cy="1097280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Obrázek 1" descr="logolinkII_bar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pic>
        <p:nvPicPr>
          <p:cNvPr id="28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64"/>
          <p:cNvSpPr>
            <a:spLocks noChangeArrowheads="1"/>
          </p:cNvSpPr>
          <p:nvPr/>
        </p:nvSpPr>
        <p:spPr bwMode="auto">
          <a:xfrm>
            <a:off x="730729" y="980728"/>
            <a:ext cx="6913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>
                <a:latin typeface="Arial" pitchFamily="34" charset="0"/>
                <a:cs typeface="Arial" pitchFamily="34" charset="0"/>
              </a:rPr>
              <a:t>Tento materiál byl vytvořen v rámci projektu  Operačního programu Vzdělávání pro konkurenceschopnost.</a:t>
            </a:r>
          </a:p>
        </p:txBody>
      </p:sp>
      <p:sp>
        <p:nvSpPr>
          <p:cNvPr id="31" name="Rectangle 116"/>
          <p:cNvSpPr>
            <a:spLocks noChangeArrowheads="1"/>
          </p:cNvSpPr>
          <p:nvPr/>
        </p:nvSpPr>
        <p:spPr bwMode="auto">
          <a:xfrm>
            <a:off x="395288" y="2225190"/>
            <a:ext cx="8497887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sz="1200" b="1" dirty="0"/>
          </a:p>
          <a:p>
            <a:pPr algn="ctr"/>
            <a:endParaRPr lang="cs-CZ" sz="11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1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SADA č. XIV</a:t>
            </a:r>
          </a:p>
          <a:p>
            <a:r>
              <a:rPr lang="cs-CZ" sz="1100" b="1" dirty="0" smtClean="0">
                <a:latin typeface="Calibri" pitchFamily="34" charset="0"/>
              </a:rPr>
              <a:t>                                                                             Identifikátor: </a:t>
            </a:r>
            <a:r>
              <a:rPr lang="cs-CZ" sz="1100" b="1" dirty="0" smtClean="0"/>
              <a:t>VY_32_INOVACE_SADA XIV_VV, DUM č.19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Vzdělávací oblast</a:t>
            </a:r>
            <a:r>
              <a:rPr lang="cs-CZ" sz="1100" b="1" smtClean="0">
                <a:latin typeface="Calibri" pitchFamily="34" charset="0"/>
              </a:rPr>
              <a:t>: </a:t>
            </a:r>
            <a:r>
              <a:rPr lang="cs-CZ" sz="1100" b="1" smtClean="0">
                <a:latin typeface="Calibri" pitchFamily="34" charset="0"/>
              </a:rPr>
              <a:t>Umění a kultura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Vzdělávací </a:t>
            </a:r>
            <a:r>
              <a:rPr lang="cs-CZ" sz="1100" b="1" dirty="0">
                <a:latin typeface="Calibri" pitchFamily="34" charset="0"/>
                <a:cs typeface="Calibri" pitchFamily="34" charset="0"/>
              </a:rPr>
              <a:t>obor: </a:t>
            </a:r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Výtvarná výchova</a:t>
            </a:r>
            <a:endParaRPr lang="cs-CZ" sz="1100" b="1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Název: Kubismus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Autor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: Mgr. Karolína 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eranová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Stručná 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anotace: Žák se učí poznávat umění a výtvarnou kulturu prostřednictvím vlastní tvorby, chápe výtvarné umění jako neoddělitelnou součást lidské existence</a:t>
            </a: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Metodické zhodnocení: Materiál byl vytvořen v březnu 2012 a použit ve výuce výtvarné výchovy v 8.C dne 28.3.2012,obsahuje základní charakteristiku kubismu, ukázky uměleckých děl, pokyny pro vlastní tvorbu a ukázky prací žáků ZŠ Studánka</a:t>
            </a:r>
            <a:endParaRPr lang="cs-CZ" sz="1200" b="1" dirty="0" smtClean="0"/>
          </a:p>
          <a:p>
            <a:endParaRPr lang="cs-CZ" sz="1200" b="1" dirty="0">
              <a:latin typeface="Calibri" pitchFamily="34" charset="0"/>
              <a:cs typeface="Calibri" pitchFamily="34" charset="0"/>
            </a:endParaRPr>
          </a:p>
          <a:p>
            <a:endParaRPr lang="cs-CZ" sz="12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9616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9938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4237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5622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8368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1651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5394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Použité zdroje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PIJOAN, J., Dějiny umění, 2. vydání, </a:t>
            </a:r>
            <a:r>
              <a:rPr lang="cs-CZ" dirty="0" err="1">
                <a:solidFill>
                  <a:schemeClr val="tx2"/>
                </a:solidFill>
              </a:rPr>
              <a:t>Euromedia</a:t>
            </a:r>
            <a:r>
              <a:rPr lang="cs-CZ" dirty="0">
                <a:solidFill>
                  <a:schemeClr val="tx2"/>
                </a:solidFill>
              </a:rPr>
              <a:t> – </a:t>
            </a:r>
            <a:r>
              <a:rPr lang="cs-CZ" dirty="0" err="1">
                <a:solidFill>
                  <a:schemeClr val="tx2"/>
                </a:solidFill>
              </a:rPr>
              <a:t>Balios</a:t>
            </a:r>
            <a:r>
              <a:rPr lang="cs-CZ" dirty="0">
                <a:solidFill>
                  <a:schemeClr val="tx2"/>
                </a:solidFill>
              </a:rPr>
              <a:t> Praha 2000, 9</a:t>
            </a:r>
            <a:r>
              <a:rPr lang="cs-CZ" dirty="0" smtClean="0">
                <a:solidFill>
                  <a:schemeClr val="tx2"/>
                </a:solidFill>
              </a:rPr>
              <a:t>. </a:t>
            </a:r>
            <a:r>
              <a:rPr lang="cs-CZ" dirty="0">
                <a:solidFill>
                  <a:schemeClr val="tx2"/>
                </a:solidFill>
              </a:rPr>
              <a:t>díl, ISBN 80-7176-764-6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031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PouŽité</a:t>
            </a:r>
            <a:r>
              <a:rPr lang="cs-CZ" dirty="0" smtClean="0"/>
              <a:t> 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256364"/>
          </a:xfrm>
        </p:spPr>
        <p:txBody>
          <a:bodyPr/>
          <a:lstStyle/>
          <a:p>
            <a:r>
              <a:rPr lang="cs-CZ" dirty="0"/>
              <a:t>Portrét G. </a:t>
            </a:r>
            <a:r>
              <a:rPr lang="cs-CZ" dirty="0" err="1"/>
              <a:t>Braque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>
                <a:solidFill>
                  <a:schemeClr val="tx2"/>
                </a:solidFill>
              </a:rPr>
              <a:t>- [cit. </a:t>
            </a:r>
            <a:r>
              <a:rPr lang="cs-CZ" dirty="0" smtClean="0">
                <a:solidFill>
                  <a:schemeClr val="tx2"/>
                </a:solidFill>
              </a:rPr>
              <a:t>2012-03-26]. </a:t>
            </a:r>
            <a:r>
              <a:rPr lang="cs-CZ" dirty="0">
                <a:solidFill>
                  <a:schemeClr val="tx2"/>
                </a:solidFill>
              </a:rPr>
              <a:t>Dostupný pod licencí </a:t>
            </a:r>
            <a:r>
              <a:rPr lang="cs-CZ" dirty="0" err="1">
                <a:solidFill>
                  <a:schemeClr val="tx2"/>
                </a:solidFill>
              </a:rPr>
              <a:t>Creative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Commons</a:t>
            </a:r>
            <a:r>
              <a:rPr lang="cs-CZ" dirty="0">
                <a:solidFill>
                  <a:schemeClr val="tx2"/>
                </a:solidFill>
              </a:rPr>
              <a:t> na WWW: </a:t>
            </a:r>
            <a:r>
              <a:rPr lang="cs-CZ" u="sng" dirty="0" smtClean="0">
                <a:hlinkClick r:id="rId3"/>
              </a:rPr>
              <a:t>http</a:t>
            </a:r>
            <a:r>
              <a:rPr lang="cs-CZ" u="sng" dirty="0">
                <a:hlinkClick r:id="rId3"/>
              </a:rPr>
              <a:t>://commons.wikimedia.org/wiki/File:JuanGris.Portrait_of_Picasso.jpg</a:t>
            </a:r>
            <a:endParaRPr lang="cs-CZ" dirty="0"/>
          </a:p>
          <a:p>
            <a:r>
              <a:rPr lang="cs-CZ" dirty="0"/>
              <a:t> Fakír </a:t>
            </a:r>
            <a:r>
              <a:rPr lang="cs-CZ" dirty="0" smtClean="0">
                <a:solidFill>
                  <a:schemeClr val="tx2"/>
                </a:solidFill>
              </a:rPr>
              <a:t>- </a:t>
            </a:r>
            <a:r>
              <a:rPr lang="cs-CZ" dirty="0">
                <a:solidFill>
                  <a:schemeClr val="tx2"/>
                </a:solidFill>
              </a:rPr>
              <a:t>[cit. </a:t>
            </a:r>
            <a:r>
              <a:rPr lang="cs-CZ" dirty="0" smtClean="0">
                <a:solidFill>
                  <a:schemeClr val="tx2"/>
                </a:solidFill>
              </a:rPr>
              <a:t>2012-03-26]. </a:t>
            </a:r>
            <a:r>
              <a:rPr lang="cs-CZ" dirty="0">
                <a:solidFill>
                  <a:schemeClr val="tx2"/>
                </a:solidFill>
              </a:rPr>
              <a:t>Dostupný pod licencí </a:t>
            </a:r>
            <a:r>
              <a:rPr lang="cs-CZ" dirty="0" err="1">
                <a:solidFill>
                  <a:schemeClr val="tx2"/>
                </a:solidFill>
              </a:rPr>
              <a:t>Creative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Commons</a:t>
            </a:r>
            <a:r>
              <a:rPr lang="cs-CZ" dirty="0">
                <a:solidFill>
                  <a:schemeClr val="tx2"/>
                </a:solidFill>
              </a:rPr>
              <a:t> na WWW: </a:t>
            </a:r>
            <a:r>
              <a:rPr lang="cs-CZ" u="sng" dirty="0" smtClean="0">
                <a:hlinkClick r:id="rId4"/>
              </a:rPr>
              <a:t>http</a:t>
            </a:r>
            <a:r>
              <a:rPr lang="cs-CZ" u="sng" dirty="0">
                <a:hlinkClick r:id="rId4"/>
              </a:rPr>
              <a:t>://commons.wikimedia.org/wiki/File:Bohumil_Kubi%C5%A1ta_-_Fakir_Taming_Snakes.jpg</a:t>
            </a:r>
            <a:endParaRPr lang="cs-CZ" dirty="0"/>
          </a:p>
          <a:p>
            <a:r>
              <a:rPr lang="cs-CZ" dirty="0"/>
              <a:t> Zátiší s lahví burgundského </a:t>
            </a:r>
            <a:r>
              <a:rPr lang="cs-CZ" dirty="0" smtClean="0"/>
              <a:t> </a:t>
            </a:r>
            <a:r>
              <a:rPr lang="cs-CZ" dirty="0">
                <a:solidFill>
                  <a:schemeClr val="tx2"/>
                </a:solidFill>
              </a:rPr>
              <a:t>- [cit. </a:t>
            </a:r>
            <a:r>
              <a:rPr lang="cs-CZ" dirty="0" smtClean="0">
                <a:solidFill>
                  <a:schemeClr val="tx2"/>
                </a:solidFill>
              </a:rPr>
              <a:t>2012-03-26]. </a:t>
            </a:r>
            <a:r>
              <a:rPr lang="cs-CZ" dirty="0">
                <a:solidFill>
                  <a:schemeClr val="tx2"/>
                </a:solidFill>
              </a:rPr>
              <a:t>Dostupný pod licencí </a:t>
            </a:r>
            <a:r>
              <a:rPr lang="cs-CZ" dirty="0" err="1">
                <a:solidFill>
                  <a:schemeClr val="tx2"/>
                </a:solidFill>
              </a:rPr>
              <a:t>Creative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Commons</a:t>
            </a:r>
            <a:r>
              <a:rPr lang="cs-CZ" dirty="0">
                <a:solidFill>
                  <a:schemeClr val="tx2"/>
                </a:solidFill>
              </a:rPr>
              <a:t> na WWW: </a:t>
            </a:r>
            <a:r>
              <a:rPr lang="cs-CZ" u="sng" dirty="0" smtClean="0">
                <a:hlinkClick r:id="rId5"/>
              </a:rPr>
              <a:t>http</a:t>
            </a:r>
            <a:r>
              <a:rPr lang="cs-CZ" u="sng" dirty="0">
                <a:hlinkClick r:id="rId5"/>
              </a:rPr>
              <a:t>://commons.wikimedia.org/wiki/File:Juan_Gris_002.jpg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87624" y="4653136"/>
            <a:ext cx="542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Všechny ukázky prací byly vytvořeny žáky ZŠ Studánka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487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KUBISMUS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Umělecký směr počátku 20.století</a:t>
            </a:r>
            <a:endParaRPr lang="cs-CZ" dirty="0"/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32856"/>
            <a:ext cx="3384376" cy="4299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96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3821048" cy="6192688"/>
          </a:xfrm>
        </p:spPr>
        <p:txBody>
          <a:bodyPr/>
          <a:lstStyle/>
          <a:p>
            <a:r>
              <a:rPr lang="cs-CZ" sz="3600" dirty="0" smtClean="0"/>
              <a:t>zobrazení předmětu z mnoha úhlů a jeho Rozložení na geometrické tvary – především krychle - latinsky </a:t>
            </a:r>
            <a:r>
              <a:rPr lang="cs-CZ" sz="3600" dirty="0" err="1" smtClean="0"/>
              <a:t>cubus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4104456" cy="5904656"/>
          </a:xfrm>
        </p:spPr>
      </p:pic>
    </p:spTree>
    <p:extLst>
      <p:ext uri="{BB962C8B-B14F-4D97-AF65-F5344CB8AC3E}">
        <p14:creationId xmlns="" xmlns:p14="http://schemas.microsoft.com/office/powerpoint/2010/main" val="19010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Představitelé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4800" dirty="0" smtClean="0"/>
              <a:t>Pablo Picasso</a:t>
            </a:r>
          </a:p>
          <a:p>
            <a:pPr>
              <a:buFont typeface="Arial" pitchFamily="34" charset="0"/>
              <a:buChar char="•"/>
            </a:pPr>
            <a:r>
              <a:rPr lang="cs-CZ" sz="4800" dirty="0" smtClean="0"/>
              <a:t>Georges </a:t>
            </a:r>
            <a:r>
              <a:rPr lang="cs-CZ" sz="4800" dirty="0" err="1" smtClean="0"/>
              <a:t>Braque</a:t>
            </a:r>
            <a:endParaRPr lang="cs-CZ" sz="4800" dirty="0" smtClean="0"/>
          </a:p>
          <a:p>
            <a:pPr>
              <a:buFont typeface="Arial" pitchFamily="34" charset="0"/>
              <a:buChar char="•"/>
            </a:pPr>
            <a:r>
              <a:rPr lang="cs-CZ" sz="4800" dirty="0" smtClean="0"/>
              <a:t>Emil Filla</a:t>
            </a:r>
          </a:p>
          <a:p>
            <a:pPr>
              <a:buFont typeface="Arial" pitchFamily="34" charset="0"/>
              <a:buChar char="•"/>
            </a:pPr>
            <a:r>
              <a:rPr lang="cs-CZ" sz="4800" dirty="0" smtClean="0"/>
              <a:t>Bohumil Kubišta</a:t>
            </a:r>
          </a:p>
          <a:p>
            <a:pPr>
              <a:buFont typeface="Arial" pitchFamily="34" charset="0"/>
              <a:buChar char="•"/>
            </a:pPr>
            <a:r>
              <a:rPr lang="cs-CZ" sz="4800" dirty="0" smtClean="0"/>
              <a:t>Josef Čapek</a:t>
            </a:r>
            <a:endParaRPr lang="cs-CZ" sz="4800" dirty="0"/>
          </a:p>
        </p:txBody>
      </p:sp>
    </p:spTree>
    <p:extLst>
      <p:ext uri="{BB962C8B-B14F-4D97-AF65-F5344CB8AC3E}">
        <p14:creationId xmlns="" xmlns:p14="http://schemas.microsoft.com/office/powerpoint/2010/main" val="13487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657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4882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/>
              <a:t>Ú</a:t>
            </a:r>
            <a:r>
              <a:rPr lang="cs-CZ" sz="4400" dirty="0" smtClean="0"/>
              <a:t>koly pro žáky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4" y="1052736"/>
            <a:ext cx="9144000" cy="5289451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cs-CZ" sz="3600" dirty="0" smtClean="0"/>
              <a:t>na formát A2 nakreslete tužkou libovolné kubistické zátiší, portrét nebo krajinu buď jako variaci na dílo kubistického malíře nebo  zpracujte vlastní nápad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600" dirty="0"/>
              <a:t>p</a:t>
            </a:r>
            <a:r>
              <a:rPr lang="cs-CZ" sz="3600" dirty="0" smtClean="0"/>
              <a:t>ozadí rozčleňte do geometrických tvarů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600" dirty="0" smtClean="0"/>
              <a:t>použijte libovolnou techniku, můžete kombinovat kresbu a malbu</a:t>
            </a:r>
          </a:p>
        </p:txBody>
      </p:sp>
    </p:spTree>
    <p:extLst>
      <p:ext uri="{BB962C8B-B14F-4D97-AF65-F5344CB8AC3E}">
        <p14:creationId xmlns="" xmlns:p14="http://schemas.microsoft.com/office/powerpoint/2010/main" val="13030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ovéPole 2"/>
          <p:cNvSpPr txBox="1"/>
          <p:nvPr/>
        </p:nvSpPr>
        <p:spPr>
          <a:xfrm>
            <a:off x="971600" y="1268760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Ukázky prací</a:t>
            </a:r>
          </a:p>
          <a:p>
            <a:r>
              <a:rPr lang="cs-CZ" sz="4800" b="1" dirty="0" smtClean="0"/>
              <a:t>žáků</a:t>
            </a:r>
            <a:endParaRPr lang="cs-CZ" sz="4800" b="1" dirty="0"/>
          </a:p>
        </p:txBody>
      </p:sp>
    </p:spTree>
    <p:extLst>
      <p:ext uri="{BB962C8B-B14F-4D97-AF65-F5344CB8AC3E}">
        <p14:creationId xmlns="" xmlns:p14="http://schemas.microsoft.com/office/powerpoint/2010/main" val="10816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5454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52</TotalTime>
  <Words>310</Words>
  <Application>Microsoft Office PowerPoint</Application>
  <PresentationFormat>Předvádění na obrazovce (4:3)</PresentationFormat>
  <Paragraphs>63</Paragraphs>
  <Slides>17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Úhly</vt:lpstr>
      <vt:lpstr>Snímek 1</vt:lpstr>
      <vt:lpstr>KUBISMUS</vt:lpstr>
      <vt:lpstr>zobrazení předmětu z mnoha úhlů a jeho Rozložení na geometrické tvary – především krychle - latinsky cubus</vt:lpstr>
      <vt:lpstr>Představitelé</vt:lpstr>
      <vt:lpstr>Snímek 5</vt:lpstr>
      <vt:lpstr>Snímek 6</vt:lpstr>
      <vt:lpstr>Úkoly pro žáky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Použité zdroje</vt:lpstr>
      <vt:lpstr>PouŽité obrázky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KUBISMUS</dc:title>
  <dc:creator>ucitel</dc:creator>
  <cp:lastModifiedBy>Uživatel</cp:lastModifiedBy>
  <cp:revision>10</cp:revision>
  <dcterms:created xsi:type="dcterms:W3CDTF">2012-04-10T17:00:12Z</dcterms:created>
  <dcterms:modified xsi:type="dcterms:W3CDTF">2012-04-30T10:22:15Z</dcterms:modified>
</cp:coreProperties>
</file>