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  <p:sldMasterId id="2147483898" r:id="rId2"/>
  </p:sldMasterIdLst>
  <p:notesMasterIdLst>
    <p:notesMasterId r:id="rId12"/>
  </p:notesMasterIdLst>
  <p:handoutMasterIdLst>
    <p:handoutMasterId r:id="rId13"/>
  </p:handoutMasterIdLst>
  <p:sldIdLst>
    <p:sldId id="274" r:id="rId3"/>
    <p:sldId id="257" r:id="rId4"/>
    <p:sldId id="275" r:id="rId5"/>
    <p:sldId id="277" r:id="rId6"/>
    <p:sldId id="278" r:id="rId7"/>
    <p:sldId id="279" r:id="rId8"/>
    <p:sldId id="280" r:id="rId9"/>
    <p:sldId id="282" r:id="rId10"/>
    <p:sldId id="281" r:id="rId11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0ABC"/>
    <a:srgbClr val="EC90D4"/>
    <a:srgbClr val="00CC00"/>
    <a:srgbClr val="008000"/>
    <a:srgbClr val="E565C3"/>
    <a:srgbClr val="16A7B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86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r>
              <a:rPr lang="cs-CZ"/>
              <a:t>EU Peníze školám	                                       Inovace ve vzdělávání na naší škole ZŠ Studánka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A6BD0ACA-B3A7-47B5-80D7-20B07FA77658}" type="datetime1">
              <a:rPr lang="cs-CZ"/>
              <a:pPr>
                <a:defRPr/>
              </a:pPr>
              <a:t>7.5.2012</a:t>
            </a:fld>
            <a:endParaRPr lang="cs-CZ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r>
              <a:rPr lang="cs-CZ"/>
              <a:t>Autorem materiálu a všech jeho částí, není-li uvedeno jinak, je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21CD2E1A-0E60-40A8-91C1-12506994E9F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41068096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r>
              <a:rPr lang="cs-CZ"/>
              <a:t>EU Peníze školám	                                       Inovace ve vzdělávání na naší škole ZŠ Studánka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E91B0017-316F-4D24-AEA3-012105A69F4D}" type="datetime1">
              <a:rPr lang="cs-CZ"/>
              <a:pPr>
                <a:defRPr/>
              </a:pPr>
              <a:t>7.5.2012</a:t>
            </a:fld>
            <a:endParaRPr lang="cs-CZ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r>
              <a:rPr lang="cs-CZ"/>
              <a:t>Autorem materiálu a všech jeho částí, není-li uvedeno jinak, je</a:t>
            </a: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1525A2AA-AFBE-4445-A57B-CCD673C9183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810048957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/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cs-CZ">
                <a:solidFill>
                  <a:prstClr val="black"/>
                </a:solidFill>
              </a:rPr>
              <a:t>EU Peníze školám	                                       Inovace ve vzdělávání na naší škole ZŠ Studánka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sz="quarter" idx="1"/>
          </p:nvPr>
        </p:nvSpPr>
        <p:spPr/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7B8F067D-AE38-444B-8D5F-CBC4343DBACB}" type="datetime1">
              <a:rPr lang="cs-CZ">
                <a:solidFill>
                  <a:prstClr val="black"/>
                </a:solidFill>
              </a:rPr>
              <a:pPr eaLnBrk="1" hangingPunct="1">
                <a:defRPr/>
              </a:pPr>
              <a:t>7.5.2012</a:t>
            </a:fld>
            <a:endParaRPr lang="cs-CZ">
              <a:solidFill>
                <a:prstClr val="black"/>
              </a:solidFill>
            </a:endParaRPr>
          </a:p>
        </p:txBody>
      </p:sp>
      <p:sp>
        <p:nvSpPr>
          <p:cNvPr id="19460" name="Rectangle 6"/>
          <p:cNvSpPr>
            <a:spLocks noGrp="1" noChangeArrowheads="1"/>
          </p:cNvSpPr>
          <p:nvPr>
            <p:ph type="ftr" sz="quarter" idx="4"/>
          </p:nvPr>
        </p:nvSpPr>
        <p:spPr/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cs-CZ">
                <a:solidFill>
                  <a:prstClr val="black"/>
                </a:solidFill>
              </a:rPr>
              <a:t>Autorem materiálu a všech jeho částí, není-li uvedeno jinak, je</a:t>
            </a:r>
          </a:p>
        </p:txBody>
      </p:sp>
      <p:sp>
        <p:nvSpPr>
          <p:cNvPr id="337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záhlaví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EU Peníze školám	                                       Inovace ve vzdělávání na naší škole ZŠ Studánka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fld id="{E91B0017-316F-4D24-AEA3-012105A69F4D}" type="datetime1">
              <a:rPr lang="cs-CZ" smtClean="0"/>
              <a:pPr>
                <a:defRPr/>
              </a:pPr>
              <a:t>7.5.2012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Autorem materiálu a všech jeho částí, není-li uvedeno jinak, je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1525A2AA-AFBE-4445-A57B-CCD673C91836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záhlaví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EU Peníze školám	                                       Inovace ve vzdělávání na naší škole ZŠ Studánka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fld id="{E91B0017-316F-4D24-AEA3-012105A69F4D}" type="datetime1">
              <a:rPr lang="cs-CZ" smtClean="0"/>
              <a:pPr>
                <a:defRPr/>
              </a:pPr>
              <a:t>7.5.2012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Autorem materiálu a všech jeho částí, není-li uvedeno jinak, je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1525A2AA-AFBE-4445-A57B-CCD673C91836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záhlaví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EU Peníze školám	                                       Inovace ve vzdělávání na naší škole ZŠ Studánka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fld id="{E91B0017-316F-4D24-AEA3-012105A69F4D}" type="datetime1">
              <a:rPr lang="cs-CZ" smtClean="0"/>
              <a:pPr>
                <a:defRPr/>
              </a:pPr>
              <a:t>7.5.2012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Autorem materiálu a všech jeho částí, není-li uvedeno jinak, je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1525A2AA-AFBE-4445-A57B-CCD673C91836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záhlaví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EU Peníze školám	                                       Inovace ve vzdělávání na naší škole ZŠ Studánka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fld id="{E91B0017-316F-4D24-AEA3-012105A69F4D}" type="datetime1">
              <a:rPr lang="cs-CZ" smtClean="0"/>
              <a:pPr>
                <a:defRPr/>
              </a:pPr>
              <a:t>7.5.2012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Autorem materiálu a všech jeho částí, není-li uvedeno jinak, je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1525A2AA-AFBE-4445-A57B-CCD673C91836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záhlaví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EU Peníze školám	                                       Inovace ve vzdělávání na naší škole ZŠ Studánka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fld id="{E91B0017-316F-4D24-AEA3-012105A69F4D}" type="datetime1">
              <a:rPr lang="cs-CZ" smtClean="0"/>
              <a:pPr>
                <a:defRPr/>
              </a:pPr>
              <a:t>7.5.2012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Autorem materiálu a všech jeho částí, není-li uvedeno jinak, je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1525A2AA-AFBE-4445-A57B-CCD673C91836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záhlaví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EU Peníze školám	                                       Inovace ve vzdělávání na naší škole ZŠ Studánka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fld id="{E91B0017-316F-4D24-AEA3-012105A69F4D}" type="datetime1">
              <a:rPr lang="cs-CZ" smtClean="0"/>
              <a:pPr>
                <a:defRPr/>
              </a:pPr>
              <a:t>7.5.2012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Autorem materiálu a všech jeho částí, není-li uvedeno jinak, je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1525A2AA-AFBE-4445-A57B-CCD673C91836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záhlaví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EU Peníze školám	                                       Inovace ve vzdělávání na naší škole ZŠ Studánka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fld id="{E91B0017-316F-4D24-AEA3-012105A69F4D}" type="datetime1">
              <a:rPr lang="cs-CZ" smtClean="0"/>
              <a:pPr>
                <a:defRPr/>
              </a:pPr>
              <a:t>7.5.2012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Autorem materiálu a všech jeho částí, není-li uvedeno jinak, je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1525A2AA-AFBE-4445-A57B-CCD673C91836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záhlaví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EU Peníze školám	                                       Inovace ve vzdělávání na naší škole ZŠ Studánka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fld id="{E91B0017-316F-4D24-AEA3-012105A69F4D}" type="datetime1">
              <a:rPr lang="cs-CZ" smtClean="0"/>
              <a:pPr>
                <a:defRPr/>
              </a:pPr>
              <a:t>7.5.2012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Autorem materiálu a všech jeho částí, není-li uvedeno jinak, je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1525A2AA-AFBE-4445-A57B-CCD673C91836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cs-CZ"/>
              <a:t>Autorem materiálu a všech jeho částí, není-li uvedeno jinak, je Mgr. Hana Syrovátková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10F39396-E704-4407-838E-0CD8740A504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718481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cs-CZ"/>
              <a:t>Autorem materiálu a všech jeho částí, není-li uvedeno jinak, je Mgr. Hana Syrovátková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0515BC6C-85D2-4BB5-9E3A-885A2F08458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816245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cs-CZ"/>
              <a:t>Autorem materiálu a všech jeho částí, není-li uvedeno jinak, je Mgr. Hana Syrovátková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7C98392F-E33D-4C52-A528-FD51C6487E7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9096511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Autorem materiálu a všech jeho částí, není-li uvedeno jinak, je Mgr. Hana Syrovátková</a:t>
            </a:r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BFE260-8E4E-4DDB-90A2-766A712657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Autorem materiálu a všech jeho částí, není-li uvedeno jinak, je Mgr. Hana Syrovátková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0745D8-63CA-4445-BD52-499D1039A00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Autorem materiálu a všech jeho částí, není-li uvedeno jinak, je Mgr. Hana Syrovátková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pPr>
              <a:defRPr/>
            </a:pPr>
            <a:fld id="{A1C57A56-AF06-4AB4-A2DC-659678A0DA1F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Autorem materiálu a všech jeho částí, není-li uvedeno jinak, je Mgr. Hana Syrovátková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0BE07E-1513-4952-AF8A-104A69F7C7A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Autorem materiálu a všech jeho částí, není-li uvedeno jinak, je Mgr. Hana Syrovátková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327AD8-9B8B-4C09-97EE-9CD5A7D5371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Autorem materiálu a všech jeho částí, není-li uvedeno jinak, je Mgr. Hana Syrovátková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569CB9-0DE3-43E0-A7CB-55472DDFBE7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Autorem materiálu a všech jeho částí, není-li uvedeno jinak, je Mgr. Hana Syrovátková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4724B2-FE03-4707-BFDA-AB7DDA9692DB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Autorem materiálu a všech jeho částí, není-li uvedeno jinak, je Mgr. Hana Syrovátková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95E7F3-6FBE-46CC-8401-065401343C2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cs-CZ"/>
              <a:t>Autorem materiálu a všech jeho částí, není-li uvedeno jinak, je Mgr. Hana Syrovátková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501C7A2A-D94B-4E4A-85F3-DCBCB269AFF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57884572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cs-CZ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Kliknutím na ikonu přidáte obrázek.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Autorem materiálu a všech jeho částí, není-li uvedeno jinak, je Mgr. Hana Syrovátková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12C1A1-5D5C-4E59-BAE3-9FDF549A9C0F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Autorem materiálu a všech jeho částí, není-li uvedeno jinak, je Mgr. Hana Syrovátková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EF55F-B68E-49C3-A523-1CCC2C27DD95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Autorem materiálu a všech jeho částí, není-li uvedeno jinak, je Mgr. Hana Syrovátková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7624F9-5F62-4DA0-89D2-F42D2A3DB7F1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cs-CZ"/>
              <a:t>Autorem materiálu a všech jeho částí, není-li uvedeno jinak, je Mgr. Hana Syrovátková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93ABE526-2E48-42A7-86DB-1EB43C6BABB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1659502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cs-CZ"/>
              <a:t>Autorem materiálu a všech jeho částí, není-li uvedeno jinak, je Mgr. Hana Syrovátková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9721DF95-913F-4C1B-A014-8FE06D692AB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938038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cs-CZ"/>
              <a:t>Autorem materiálu a všech jeho částí, není-li uvedeno jinak, je Mgr. Hana Syrovátková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DE60BDB2-7C63-448B-8B02-C8F6A147376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625991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cs-CZ"/>
              <a:t>Autorem materiálu a všech jeho částí, není-li uvedeno jinak, je Mgr. Hana Syrovátková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EE01D0DE-7387-45EA-B8B4-163CC5944FB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398729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cs-CZ"/>
              <a:t>Autorem materiálu a všech jeho částí, není-li uvedeno jinak, je Mgr. Hana Syrovátková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60953CF6-5289-4327-A687-BFEC9D2518C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533663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cs-CZ"/>
              <a:t>Autorem materiálu a všech jeho částí, není-li uvedeno jinak, je Mgr. Hana Syrovátková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2620712B-C2F8-48F5-B194-6B2E4B64C9F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033093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cs-CZ"/>
              <a:t>Autorem materiálu a všech jeho částí, není-li uvedeno jinak, je Mgr. Hana Syrovátková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57DCD909-DC2F-4A58-89BD-608ACEB3977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046064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r>
              <a:rPr lang="cs-CZ"/>
              <a:t>Autorem materiálu a všech jeho částí, není-li uvedeno jinak, je Mgr. Hana Syrovátková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B0E02A30-7724-4CB9-BC31-B6D7D149CD2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5" r:id="rId1"/>
    <p:sldLayoutId id="2147483816" r:id="rId2"/>
    <p:sldLayoutId id="2147483817" r:id="rId3"/>
    <p:sldLayoutId id="2147483818" r:id="rId4"/>
    <p:sldLayoutId id="2147483819" r:id="rId5"/>
    <p:sldLayoutId id="2147483820" r:id="rId6"/>
    <p:sldLayoutId id="2147483821" r:id="rId7"/>
    <p:sldLayoutId id="2147483822" r:id="rId8"/>
    <p:sldLayoutId id="2147483823" r:id="rId9"/>
    <p:sldLayoutId id="2147483824" r:id="rId10"/>
    <p:sldLayoutId id="2147483825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duotone>
              <a:prstClr val="black"/>
              <a:schemeClr val="accent3">
                <a:tint val="45000"/>
                <a:satMod val="400000"/>
              </a:schemeClr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cs-CZ" smtClean="0"/>
              <a:t>Autorem materiálu a všech jeho částí, není-li uvedeno jinak, je Mgr. Hana Syrovátková</a:t>
            </a:r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fld id="{B0E02A30-7724-4CB9-BC31-B6D7D149CD25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9" r:id="rId1"/>
    <p:sldLayoutId id="2147483900" r:id="rId2"/>
    <p:sldLayoutId id="2147483901" r:id="rId3"/>
    <p:sldLayoutId id="2147483902" r:id="rId4"/>
    <p:sldLayoutId id="2147483903" r:id="rId5"/>
    <p:sldLayoutId id="2147483904" r:id="rId6"/>
    <p:sldLayoutId id="2147483905" r:id="rId7"/>
    <p:sldLayoutId id="2147483906" r:id="rId8"/>
    <p:sldLayoutId id="2147483907" r:id="rId9"/>
    <p:sldLayoutId id="2147483908" r:id="rId10"/>
    <p:sldLayoutId id="2147483909" r:id="rId11"/>
  </p:sldLayoutIdLst>
  <p:hf sldNum="0" hdr="0" dt="0"/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771775" y="6245225"/>
            <a:ext cx="3744913" cy="476250"/>
          </a:xfrm>
          <a:noFill/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 sz="1400" smtClean="0">
                <a:solidFill>
                  <a:srgbClr val="000000"/>
                </a:solidFill>
              </a:rPr>
              <a:t>Autorem materiálu a všech jeho částí, není-li uvedeno jinak, je Mgr. Hana Syrovátková</a:t>
            </a:r>
          </a:p>
        </p:txBody>
      </p:sp>
      <p:pic>
        <p:nvPicPr>
          <p:cNvPr id="22531" name="Obrázek 1" descr="logolinkII_bar.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95513" y="4581525"/>
            <a:ext cx="5762625" cy="164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Rectangle 6"/>
          <p:cNvSpPr>
            <a:spLocks noChangeArrowheads="1"/>
          </p:cNvSpPr>
          <p:nvPr/>
        </p:nvSpPr>
        <p:spPr bwMode="auto">
          <a:xfrm>
            <a:off x="0" y="6699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solidFill>
                <a:srgbClr val="000000"/>
              </a:solidFill>
              <a:cs typeface="+mn-cs"/>
            </a:endParaRPr>
          </a:p>
        </p:txBody>
      </p:sp>
      <p:sp>
        <p:nvSpPr>
          <p:cNvPr id="2053" name="Rectangle 58"/>
          <p:cNvSpPr>
            <a:spLocks noChangeArrowheads="1"/>
          </p:cNvSpPr>
          <p:nvPr/>
        </p:nvSpPr>
        <p:spPr bwMode="auto">
          <a:xfrm>
            <a:off x="468313" y="3011488"/>
            <a:ext cx="84248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0" hangingPunct="0">
              <a:defRPr/>
            </a:pPr>
            <a:endParaRPr lang="en-US" sz="1800">
              <a:solidFill>
                <a:srgbClr val="000000"/>
              </a:solidFill>
              <a:cs typeface="+mn-cs"/>
            </a:endParaRPr>
          </a:p>
        </p:txBody>
      </p:sp>
      <p:sp>
        <p:nvSpPr>
          <p:cNvPr id="2054" name="Rectangle 59"/>
          <p:cNvSpPr>
            <a:spLocks noChangeArrowheads="1"/>
          </p:cNvSpPr>
          <p:nvPr/>
        </p:nvSpPr>
        <p:spPr bwMode="auto">
          <a:xfrm>
            <a:off x="0" y="39719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en-US" sz="1800">
              <a:solidFill>
                <a:srgbClr val="000000"/>
              </a:solidFill>
              <a:cs typeface="+mn-cs"/>
            </a:endParaRPr>
          </a:p>
        </p:txBody>
      </p:sp>
      <p:pic>
        <p:nvPicPr>
          <p:cNvPr id="22535" name="Picture 63" descr="Log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51275" y="260350"/>
            <a:ext cx="658813" cy="65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6" name="Rectangle 64"/>
          <p:cNvSpPr>
            <a:spLocks noChangeArrowheads="1"/>
          </p:cNvSpPr>
          <p:nvPr/>
        </p:nvSpPr>
        <p:spPr bwMode="auto">
          <a:xfrm>
            <a:off x="611188" y="1122363"/>
            <a:ext cx="6913562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cs-CZ" sz="1400" b="1">
                <a:solidFill>
                  <a:srgbClr val="000000"/>
                </a:solidFill>
                <a:cs typeface="+mn-cs"/>
              </a:rPr>
              <a:t>Tento materiál byl vytvořen v rámci projektu  Operačního programu Vzdělávání pro konkurenceschopnost.</a:t>
            </a:r>
          </a:p>
        </p:txBody>
      </p:sp>
      <p:graphicFrame>
        <p:nvGraphicFramePr>
          <p:cNvPr id="2165" name="Group 117"/>
          <p:cNvGraphicFramePr>
            <a:graphicFrameLocks noGrp="1"/>
          </p:cNvGraphicFramePr>
          <p:nvPr/>
        </p:nvGraphicFramePr>
        <p:xfrm>
          <a:off x="611188" y="1700213"/>
          <a:ext cx="6837362" cy="1096968"/>
        </p:xfrm>
        <a:graphic>
          <a:graphicData uri="http://schemas.openxmlformats.org/drawingml/2006/table">
            <a:tbl>
              <a:tblPr/>
              <a:tblGrid>
                <a:gridCol w="2243137"/>
                <a:gridCol w="4594225"/>
              </a:tblGrid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Projekt MŠMT ČR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81" marB="45681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EU PENÍZE ŠKOLÁM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81" marB="45681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Číslo projektu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81" marB="45681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CZ.1.07/1.4.00/21.2146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81" marB="45681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Název projektu školy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81" marB="45681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Inovace ve vzdělávání na naší škole ZŠ Studánka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81" marB="45681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Šablona  III/2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81" marB="45681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Inovace a zkvalitnění výuky prostřednictvím ICT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81" marB="45681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074" name="Rectangle 116"/>
          <p:cNvSpPr>
            <a:spLocks noChangeArrowheads="1"/>
          </p:cNvSpPr>
          <p:nvPr/>
        </p:nvSpPr>
        <p:spPr bwMode="auto">
          <a:xfrm>
            <a:off x="107504" y="2743170"/>
            <a:ext cx="8856984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cs-CZ" b="1" dirty="0" smtClean="0"/>
              <a:t>Sada č. XIII </a:t>
            </a:r>
            <a:endParaRPr lang="cs-CZ" dirty="0" smtClean="0"/>
          </a:p>
          <a:p>
            <a:pPr algn="ctr"/>
            <a:r>
              <a:rPr lang="cs-CZ" b="1" dirty="0" smtClean="0"/>
              <a:t>Identifikátor sady: VY_32_INOVACE_Sada XIII_AJ, DUM </a:t>
            </a:r>
            <a:r>
              <a:rPr lang="cs-CZ" b="1" dirty="0" smtClean="0"/>
              <a:t>č.20 </a:t>
            </a:r>
            <a:endParaRPr lang="cs-CZ" dirty="0" smtClean="0"/>
          </a:p>
          <a:p>
            <a:pPr algn="ctr"/>
            <a:r>
              <a:rPr lang="cs-CZ" b="1" dirty="0" smtClean="0"/>
              <a:t>Vzdělávací oblast: Jazyk a jazyková komunikace </a:t>
            </a:r>
            <a:endParaRPr lang="cs-CZ" dirty="0" smtClean="0"/>
          </a:p>
          <a:p>
            <a:pPr algn="ctr"/>
            <a:r>
              <a:rPr lang="cs-CZ" b="1" dirty="0" smtClean="0"/>
              <a:t>Vzdělávací obor: Anglický jazyk</a:t>
            </a:r>
            <a:endParaRPr lang="cs-CZ" dirty="0" smtClean="0">
              <a:solidFill>
                <a:srgbClr val="000000"/>
              </a:solidFill>
            </a:endParaRPr>
          </a:p>
          <a:p>
            <a:pPr algn="ctr">
              <a:defRPr/>
            </a:pPr>
            <a:endParaRPr lang="cs-CZ" dirty="0">
              <a:solidFill>
                <a:srgbClr val="000000"/>
              </a:solidFill>
              <a:cs typeface="+mn-cs"/>
            </a:endParaRPr>
          </a:p>
          <a:p>
            <a:pPr>
              <a:defRPr/>
            </a:pPr>
            <a:r>
              <a:rPr lang="cs-CZ" b="1" dirty="0">
                <a:solidFill>
                  <a:srgbClr val="000000"/>
                </a:solidFill>
                <a:cs typeface="+mn-cs"/>
              </a:rPr>
              <a:t>Název: </a:t>
            </a:r>
            <a:r>
              <a:rPr lang="cs-CZ" b="1" dirty="0" smtClean="0">
                <a:solidFill>
                  <a:srgbClr val="000000"/>
                </a:solidFill>
                <a:cs typeface="+mn-cs"/>
              </a:rPr>
              <a:t>WRITING A LETTER</a:t>
            </a:r>
            <a:endParaRPr lang="cs-CZ" dirty="0">
              <a:solidFill>
                <a:srgbClr val="000000"/>
              </a:solidFill>
              <a:cs typeface="+mn-cs"/>
            </a:endParaRPr>
          </a:p>
          <a:p>
            <a:pPr>
              <a:defRPr/>
            </a:pPr>
            <a:r>
              <a:rPr lang="cs-CZ" b="1" dirty="0">
                <a:solidFill>
                  <a:srgbClr val="000000"/>
                </a:solidFill>
                <a:cs typeface="+mn-cs"/>
              </a:rPr>
              <a:t>Autor: Mgr. Hana </a:t>
            </a:r>
            <a:r>
              <a:rPr lang="cs-CZ" b="1" dirty="0" smtClean="0">
                <a:solidFill>
                  <a:srgbClr val="000000"/>
                </a:solidFill>
                <a:cs typeface="+mn-cs"/>
              </a:rPr>
              <a:t>Syrovátková</a:t>
            </a:r>
            <a:endParaRPr lang="cs-CZ" dirty="0">
              <a:solidFill>
                <a:srgbClr val="000000"/>
              </a:solidFill>
              <a:cs typeface="+mn-cs"/>
            </a:endParaRPr>
          </a:p>
          <a:p>
            <a:pPr>
              <a:defRPr/>
            </a:pPr>
            <a:r>
              <a:rPr lang="cs-CZ" b="1" dirty="0" smtClean="0">
                <a:solidFill>
                  <a:srgbClr val="000000"/>
                </a:solidFill>
                <a:cs typeface="+mn-cs"/>
              </a:rPr>
              <a:t>Stručná </a:t>
            </a:r>
            <a:r>
              <a:rPr lang="cs-CZ" b="1" dirty="0">
                <a:solidFill>
                  <a:srgbClr val="000000"/>
                </a:solidFill>
                <a:cs typeface="+mn-cs"/>
              </a:rPr>
              <a:t>anotace: Prezentace tématu </a:t>
            </a:r>
            <a:r>
              <a:rPr lang="cs-CZ" b="1" dirty="0" smtClean="0">
                <a:solidFill>
                  <a:srgbClr val="000000"/>
                </a:solidFill>
                <a:cs typeface="+mn-cs"/>
              </a:rPr>
              <a:t>WRITING A LETTER - </a:t>
            </a:r>
            <a:r>
              <a:rPr lang="cs-CZ" b="1" dirty="0">
                <a:solidFill>
                  <a:srgbClr val="000000"/>
                </a:solidFill>
              </a:rPr>
              <a:t>výchova k myšlení v evropských a globálních </a:t>
            </a:r>
            <a:r>
              <a:rPr lang="cs-CZ" b="1" dirty="0" smtClean="0">
                <a:solidFill>
                  <a:srgbClr val="000000"/>
                </a:solidFill>
              </a:rPr>
              <a:t>souvislostech</a:t>
            </a:r>
            <a:endParaRPr lang="cs-CZ" b="1" dirty="0">
              <a:solidFill>
                <a:srgbClr val="000000"/>
              </a:solidFill>
              <a:cs typeface="+mn-cs"/>
            </a:endParaRPr>
          </a:p>
          <a:p>
            <a:pPr>
              <a:defRPr/>
            </a:pPr>
            <a:r>
              <a:rPr lang="cs-CZ" b="1" dirty="0">
                <a:solidFill>
                  <a:srgbClr val="000000"/>
                </a:solidFill>
                <a:cs typeface="+mn-cs"/>
              </a:rPr>
              <a:t>Metodické zhodnocení: </a:t>
            </a:r>
            <a:r>
              <a:rPr lang="cs-CZ" b="1" dirty="0" smtClean="0">
                <a:solidFill>
                  <a:srgbClr val="000000"/>
                </a:solidFill>
                <a:cs typeface="+mn-cs"/>
              </a:rPr>
              <a:t>19.4.2012, </a:t>
            </a:r>
            <a:r>
              <a:rPr lang="cs-CZ" b="1" dirty="0">
                <a:solidFill>
                  <a:srgbClr val="000000"/>
                </a:solidFill>
                <a:cs typeface="+mn-cs"/>
              </a:rPr>
              <a:t>9</a:t>
            </a:r>
            <a:r>
              <a:rPr lang="cs-CZ" b="1" dirty="0" smtClean="0">
                <a:solidFill>
                  <a:srgbClr val="000000"/>
                </a:solidFill>
                <a:cs typeface="+mn-cs"/>
              </a:rPr>
              <a:t>.B</a:t>
            </a:r>
            <a:r>
              <a:rPr lang="cs-CZ" b="1" dirty="0">
                <a:solidFill>
                  <a:srgbClr val="000000"/>
                </a:solidFill>
                <a:cs typeface="+mn-cs"/>
              </a:rPr>
              <a:t>; materiál je přiměřený věku žáků </a:t>
            </a:r>
            <a:r>
              <a:rPr lang="cs-CZ" b="1" dirty="0" smtClean="0">
                <a:solidFill>
                  <a:srgbClr val="000000"/>
                </a:solidFill>
                <a:cs typeface="+mn-cs"/>
              </a:rPr>
              <a:t>2. stupně ZŠ; </a:t>
            </a:r>
            <a:r>
              <a:rPr lang="cs-CZ" b="1" dirty="0">
                <a:solidFill>
                  <a:srgbClr val="000000"/>
                </a:solidFill>
                <a:cs typeface="+mn-cs"/>
              </a:rPr>
              <a:t>splnil výstup ŠVP </a:t>
            </a:r>
            <a:r>
              <a:rPr lang="cs-CZ" b="1" dirty="0" smtClean="0">
                <a:solidFill>
                  <a:srgbClr val="000000"/>
                </a:solidFill>
                <a:cs typeface="+mn-cs"/>
              </a:rPr>
              <a:t>- </a:t>
            </a:r>
            <a:r>
              <a:rPr lang="cs-CZ" b="1" dirty="0" smtClean="0">
                <a:solidFill>
                  <a:srgbClr val="000000"/>
                </a:solidFill>
              </a:rPr>
              <a:t>výchova </a:t>
            </a:r>
            <a:r>
              <a:rPr lang="cs-CZ" b="1" dirty="0">
                <a:solidFill>
                  <a:srgbClr val="000000"/>
                </a:solidFill>
              </a:rPr>
              <a:t>k myšlení v evropských a globálních souvislostech – </a:t>
            </a:r>
            <a:r>
              <a:rPr lang="cs-CZ" b="1" dirty="0" smtClean="0">
                <a:solidFill>
                  <a:srgbClr val="000000"/>
                </a:solidFill>
              </a:rPr>
              <a:t>komunikace </a:t>
            </a:r>
            <a:r>
              <a:rPr lang="cs-CZ" b="1" dirty="0">
                <a:solidFill>
                  <a:srgbClr val="000000"/>
                </a:solidFill>
              </a:rPr>
              <a:t>po celém světě, schopnost obměňovat jednoduché věty a texty, </a:t>
            </a:r>
            <a:r>
              <a:rPr lang="cs-CZ" b="1" dirty="0"/>
              <a:t>odvodit pravděpodobný význam nových slov z kontextu a vyhledávat v textech odpovědi na otázky</a:t>
            </a:r>
            <a:r>
              <a:rPr lang="cs-CZ" b="1" dirty="0">
                <a:solidFill>
                  <a:srgbClr val="000000"/>
                </a:solidFill>
              </a:rPr>
              <a:t>.</a:t>
            </a:r>
          </a:p>
          <a:p>
            <a:pPr>
              <a:defRPr/>
            </a:pPr>
            <a:endParaRPr lang="cs-CZ" b="1" dirty="0">
              <a:solidFill>
                <a:srgbClr val="000000"/>
              </a:solidFill>
              <a:cs typeface="+mn-cs"/>
            </a:endParaRPr>
          </a:p>
          <a:p>
            <a:pPr>
              <a:defRPr/>
            </a:pPr>
            <a:endParaRPr lang="cs-CZ" b="1" dirty="0">
              <a:solidFill>
                <a:srgbClr val="000000"/>
              </a:solidFill>
              <a:cs typeface="+mn-cs"/>
            </a:endParaRPr>
          </a:p>
          <a:p>
            <a:pPr>
              <a:defRPr/>
            </a:pPr>
            <a:endParaRPr lang="cs-CZ" b="1" dirty="0">
              <a:solidFill>
                <a:srgbClr val="000000"/>
              </a:solidFill>
              <a:cs typeface="+mn-cs"/>
            </a:endParaRPr>
          </a:p>
          <a:p>
            <a:pPr>
              <a:defRPr/>
            </a:pPr>
            <a:endParaRPr lang="cs-CZ" b="1" dirty="0">
              <a:solidFill>
                <a:srgbClr val="000000"/>
              </a:solidFill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288" y="2060575"/>
            <a:ext cx="8229600" cy="1570038"/>
          </a:xfrm>
        </p:spPr>
        <p:txBody>
          <a:bodyPr>
            <a:normAutofit fontScale="90000"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cs-CZ" sz="6000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br>
              <a:rPr lang="cs-CZ" sz="6000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</a:br>
            <a:r>
              <a:rPr lang="cs-CZ" sz="6000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WRITING A LETTER</a:t>
            </a:r>
            <a:br>
              <a:rPr lang="cs-CZ" sz="6000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</a:br>
            <a:endParaRPr lang="cs-CZ" sz="6000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23555" name="Zástupný symbol pro zápatí 3"/>
          <p:cNvSpPr>
            <a:spLocks noGrp="1"/>
          </p:cNvSpPr>
          <p:nvPr>
            <p:ph type="ftr" sz="quarter" idx="11"/>
          </p:nvPr>
        </p:nvSpPr>
        <p:spPr bwMode="auto">
          <a:xfrm>
            <a:off x="179388" y="6165850"/>
            <a:ext cx="4211637" cy="503238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 sz="1400" smtClean="0"/>
              <a:t>Autorem materiálu a všech jeho částí, není-li uvedeno jinak, je Mgr. Hana Syrovátková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152405"/>
            <a:ext cx="4896544" cy="822034"/>
          </a:xfrm>
        </p:spPr>
        <p:txBody>
          <a:bodyPr>
            <a:normAutofit/>
          </a:bodyPr>
          <a:lstStyle/>
          <a:p>
            <a:r>
              <a:rPr lang="cs-CZ" sz="28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A FORMAL LETTER</a:t>
            </a:r>
            <a:endParaRPr lang="en-GB" sz="28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323528" y="6127778"/>
            <a:ext cx="3816424" cy="657046"/>
          </a:xfrm>
        </p:spPr>
        <p:txBody>
          <a:bodyPr/>
          <a:lstStyle/>
          <a:p>
            <a:pPr algn="l">
              <a:defRPr/>
            </a:pPr>
            <a:r>
              <a:rPr lang="cs-CZ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Autorem materiálu a všech jeho částí, není-li uvedeno jinak, je Mgr. Hana Syrovátková</a:t>
            </a:r>
            <a:endParaRPr lang="cs-CZ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2411760" y="938666"/>
            <a:ext cx="4464496" cy="532859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GB" dirty="0" smtClean="0"/>
              <a:t>			</a:t>
            </a:r>
          </a:p>
          <a:p>
            <a:r>
              <a:rPr lang="en-GB" dirty="0"/>
              <a:t>	</a:t>
            </a:r>
            <a:r>
              <a:rPr lang="en-GB" dirty="0" smtClean="0"/>
              <a:t>	                       </a:t>
            </a:r>
            <a:r>
              <a:rPr lang="en-GB" sz="1400" b="1" dirty="0" smtClean="0"/>
              <a:t>37 Mansfield Road, </a:t>
            </a:r>
          </a:p>
          <a:p>
            <a:r>
              <a:rPr lang="en-GB" sz="1400" b="1" dirty="0"/>
              <a:t>	</a:t>
            </a:r>
            <a:r>
              <a:rPr lang="en-GB" sz="1400" b="1" dirty="0" smtClean="0"/>
              <a:t>		                    Oxford,</a:t>
            </a:r>
          </a:p>
          <a:p>
            <a:r>
              <a:rPr lang="en-GB" sz="1400" b="1" dirty="0"/>
              <a:t>	</a:t>
            </a:r>
            <a:r>
              <a:rPr lang="en-GB" sz="1400" b="1" dirty="0" smtClean="0"/>
              <a:t>		              OX6  OX50</a:t>
            </a:r>
          </a:p>
          <a:p>
            <a:endParaRPr lang="en-GB" sz="1400" dirty="0"/>
          </a:p>
          <a:p>
            <a:r>
              <a:rPr lang="en-GB" sz="1400" dirty="0" smtClean="0"/>
              <a:t>			                </a:t>
            </a:r>
            <a:r>
              <a:rPr lang="en-GB" sz="1400" b="1" dirty="0" smtClean="0"/>
              <a:t>25  March</a:t>
            </a:r>
          </a:p>
          <a:p>
            <a:endParaRPr lang="en-GB" sz="1400" dirty="0" smtClean="0"/>
          </a:p>
          <a:p>
            <a:r>
              <a:rPr lang="en-GB" sz="1400" dirty="0" smtClean="0"/>
              <a:t>  </a:t>
            </a:r>
            <a:r>
              <a:rPr lang="en-GB" sz="1400" b="1" dirty="0" smtClean="0">
                <a:solidFill>
                  <a:schemeClr val="accent6">
                    <a:lumMod val="75000"/>
                  </a:schemeClr>
                </a:solidFill>
              </a:rPr>
              <a:t>Helen Burton</a:t>
            </a:r>
            <a:r>
              <a:rPr lang="en-GB" sz="1400" b="1" dirty="0" smtClean="0"/>
              <a:t>,</a:t>
            </a:r>
          </a:p>
          <a:p>
            <a:r>
              <a:rPr lang="en-GB" sz="1400" b="1" dirty="0" smtClean="0"/>
              <a:t>  Oxford Post Office,</a:t>
            </a:r>
          </a:p>
          <a:p>
            <a:r>
              <a:rPr lang="en-GB" sz="1400" b="1" dirty="0" smtClean="0"/>
              <a:t>  Wellington Square,</a:t>
            </a:r>
          </a:p>
          <a:p>
            <a:r>
              <a:rPr lang="en-GB" sz="1400" b="1" dirty="0" smtClean="0"/>
              <a:t>  Oxford,</a:t>
            </a:r>
          </a:p>
          <a:p>
            <a:r>
              <a:rPr lang="en-GB" sz="1400" b="1" dirty="0" smtClean="0"/>
              <a:t>  OX1 2JD</a:t>
            </a:r>
          </a:p>
          <a:p>
            <a:endParaRPr lang="en-GB" sz="1400" dirty="0"/>
          </a:p>
          <a:p>
            <a:endParaRPr lang="en-GB" sz="1400" dirty="0" smtClean="0"/>
          </a:p>
          <a:p>
            <a:r>
              <a:rPr lang="en-GB" sz="1400" dirty="0" smtClean="0"/>
              <a:t>  </a:t>
            </a:r>
            <a:r>
              <a:rPr lang="en-GB" sz="1400" b="1" dirty="0" smtClean="0"/>
              <a:t>Dear </a:t>
            </a:r>
            <a:r>
              <a:rPr lang="en-GB" sz="1400" b="1" dirty="0" smtClean="0">
                <a:solidFill>
                  <a:schemeClr val="accent6">
                    <a:lumMod val="75000"/>
                  </a:schemeClr>
                </a:solidFill>
              </a:rPr>
              <a:t>Mrs Burton</a:t>
            </a:r>
            <a:r>
              <a:rPr lang="en-GB" sz="1400" dirty="0" smtClean="0"/>
              <a:t>, </a:t>
            </a:r>
          </a:p>
          <a:p>
            <a:endParaRPr lang="en-GB" sz="1400" dirty="0"/>
          </a:p>
          <a:p>
            <a:r>
              <a:rPr lang="en-GB" sz="1400" dirty="0" smtClean="0"/>
              <a:t>  I would like to apply for a job as a newspaper boy. </a:t>
            </a:r>
          </a:p>
          <a:p>
            <a:r>
              <a:rPr lang="en-GB" sz="1400" dirty="0" smtClean="0"/>
              <a:t>  I am sixteen years old. I would prefer to work in </a:t>
            </a:r>
          </a:p>
          <a:p>
            <a:r>
              <a:rPr lang="en-GB" sz="1400" dirty="0"/>
              <a:t> </a:t>
            </a:r>
            <a:r>
              <a:rPr lang="en-GB" sz="1400" dirty="0" smtClean="0"/>
              <a:t> the afternoons, because I go to school.</a:t>
            </a:r>
          </a:p>
          <a:p>
            <a:endParaRPr lang="en-GB" sz="1400" dirty="0"/>
          </a:p>
          <a:p>
            <a:r>
              <a:rPr lang="en-GB" sz="1400" b="1" dirty="0"/>
              <a:t> </a:t>
            </a:r>
            <a:r>
              <a:rPr lang="en-GB" sz="1400" b="1" dirty="0" smtClean="0"/>
              <a:t>                     Yours </a:t>
            </a:r>
            <a:r>
              <a:rPr lang="en-GB" sz="1400" b="1" dirty="0" smtClean="0">
                <a:solidFill>
                  <a:schemeClr val="accent6">
                    <a:lumMod val="75000"/>
                  </a:schemeClr>
                </a:solidFill>
              </a:rPr>
              <a:t>sincerely</a:t>
            </a:r>
            <a:r>
              <a:rPr lang="en-GB" sz="1400" dirty="0" smtClean="0"/>
              <a:t>,</a:t>
            </a:r>
          </a:p>
          <a:p>
            <a:endParaRPr lang="en-GB" sz="1400" dirty="0"/>
          </a:p>
          <a:p>
            <a:r>
              <a:rPr lang="en-GB" sz="1400" dirty="0" smtClean="0"/>
              <a:t> 	               </a:t>
            </a:r>
            <a:r>
              <a:rPr lang="en-GB" sz="1400" dirty="0" smtClean="0">
                <a:latin typeface="Brush Script MT" pitchFamily="66" charset="0"/>
              </a:rPr>
              <a:t>Peter Robinson</a:t>
            </a:r>
            <a:endParaRPr lang="en-GB" sz="1400" dirty="0" smtClean="0"/>
          </a:p>
          <a:p>
            <a:r>
              <a:rPr lang="en-GB" sz="1400" dirty="0"/>
              <a:t>	 </a:t>
            </a:r>
            <a:r>
              <a:rPr lang="en-GB" sz="1400" dirty="0" smtClean="0"/>
              <a:t>              Peter Robinson </a:t>
            </a:r>
            <a:endParaRPr lang="en-GB" sz="1400" dirty="0"/>
          </a:p>
        </p:txBody>
      </p:sp>
      <p:sp>
        <p:nvSpPr>
          <p:cNvPr id="8" name="Zaoblený obdélník 7"/>
          <p:cNvSpPr/>
          <p:nvPr/>
        </p:nvSpPr>
        <p:spPr>
          <a:xfrm>
            <a:off x="6228184" y="476672"/>
            <a:ext cx="2371063" cy="576064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800" b="1" dirty="0"/>
              <a:t>t</a:t>
            </a:r>
            <a:r>
              <a:rPr lang="en-GB" sz="1800" b="1" dirty="0" smtClean="0"/>
              <a:t>he sender’s address</a:t>
            </a:r>
            <a:endParaRPr lang="en-GB" sz="1800" b="1" dirty="0"/>
          </a:p>
        </p:txBody>
      </p:sp>
      <p:sp>
        <p:nvSpPr>
          <p:cNvPr id="10" name="Zaoblený obdélník 9"/>
          <p:cNvSpPr/>
          <p:nvPr/>
        </p:nvSpPr>
        <p:spPr>
          <a:xfrm>
            <a:off x="123112" y="3789040"/>
            <a:ext cx="2371063" cy="576064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800" b="1" dirty="0"/>
              <a:t>t</a:t>
            </a:r>
            <a:r>
              <a:rPr lang="en-GB" sz="1800" b="1" dirty="0" smtClean="0"/>
              <a:t>he receiver’s name</a:t>
            </a:r>
            <a:endParaRPr lang="en-GB" sz="1800" b="1" dirty="0"/>
          </a:p>
        </p:txBody>
      </p:sp>
      <p:sp>
        <p:nvSpPr>
          <p:cNvPr id="11" name="Zaoblený obdélník 10"/>
          <p:cNvSpPr/>
          <p:nvPr/>
        </p:nvSpPr>
        <p:spPr>
          <a:xfrm>
            <a:off x="7202893" y="1793376"/>
            <a:ext cx="1185531" cy="576064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800" b="1" dirty="0"/>
              <a:t>t</a:t>
            </a:r>
            <a:r>
              <a:rPr lang="en-GB" sz="1800" b="1" dirty="0" smtClean="0"/>
              <a:t>he date</a:t>
            </a:r>
            <a:endParaRPr lang="en-GB" sz="1800" b="1" dirty="0"/>
          </a:p>
        </p:txBody>
      </p:sp>
      <p:sp>
        <p:nvSpPr>
          <p:cNvPr id="12" name="Zaoblený obdélník 11"/>
          <p:cNvSpPr/>
          <p:nvPr/>
        </p:nvSpPr>
        <p:spPr>
          <a:xfrm>
            <a:off x="61512" y="1772816"/>
            <a:ext cx="2494261" cy="576064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800" b="1" dirty="0"/>
              <a:t>t</a:t>
            </a:r>
            <a:r>
              <a:rPr lang="en-GB" sz="1800" b="1" dirty="0" smtClean="0"/>
              <a:t>he receiver’s address</a:t>
            </a:r>
            <a:endParaRPr lang="en-GB" sz="1800" b="1" dirty="0"/>
          </a:p>
        </p:txBody>
      </p:sp>
      <p:sp>
        <p:nvSpPr>
          <p:cNvPr id="13" name="Zaoblený obdélník 12"/>
          <p:cNvSpPr/>
          <p:nvPr/>
        </p:nvSpPr>
        <p:spPr>
          <a:xfrm>
            <a:off x="5690724" y="5517232"/>
            <a:ext cx="2697700" cy="576064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800" b="1" dirty="0"/>
              <a:t>t</a:t>
            </a:r>
            <a:r>
              <a:rPr lang="en-GB" sz="1800" b="1" dirty="0" smtClean="0"/>
              <a:t>he sender’s signature</a:t>
            </a:r>
            <a:endParaRPr lang="en-GB" sz="1800" b="1" dirty="0"/>
          </a:p>
        </p:txBody>
      </p:sp>
    </p:spTree>
    <p:extLst>
      <p:ext uri="{BB962C8B-B14F-4D97-AF65-F5344CB8AC3E}">
        <p14:creationId xmlns:p14="http://schemas.microsoft.com/office/powerpoint/2010/main" xmlns="" val="1558160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152405"/>
            <a:ext cx="4896544" cy="822034"/>
          </a:xfrm>
        </p:spPr>
        <p:txBody>
          <a:bodyPr>
            <a:normAutofit/>
          </a:bodyPr>
          <a:lstStyle/>
          <a:p>
            <a:r>
              <a:rPr lang="cs-CZ" sz="28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A</a:t>
            </a:r>
            <a:r>
              <a:rPr lang="en-GB" sz="28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cs-CZ" sz="28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FORMAL LETTER</a:t>
            </a:r>
            <a:endParaRPr lang="en-GB" sz="28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323528" y="6127778"/>
            <a:ext cx="3816424" cy="657046"/>
          </a:xfrm>
        </p:spPr>
        <p:txBody>
          <a:bodyPr/>
          <a:lstStyle/>
          <a:p>
            <a:pPr algn="l">
              <a:defRPr/>
            </a:pPr>
            <a:r>
              <a:rPr lang="cs-CZ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Autorem materiálu a všech jeho částí, není-li uvedeno jinak, je Mgr. Hana Syrovátková</a:t>
            </a:r>
            <a:endParaRPr lang="cs-CZ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2411760" y="938666"/>
            <a:ext cx="4464496" cy="532859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GB" dirty="0" smtClean="0"/>
              <a:t>			</a:t>
            </a:r>
          </a:p>
          <a:p>
            <a:r>
              <a:rPr lang="en-GB" dirty="0"/>
              <a:t>	</a:t>
            </a:r>
            <a:r>
              <a:rPr lang="en-GB" dirty="0" smtClean="0"/>
              <a:t>	                       </a:t>
            </a:r>
            <a:r>
              <a:rPr lang="en-GB" sz="1400" b="1" dirty="0" smtClean="0"/>
              <a:t>37 Mansfield Road, </a:t>
            </a:r>
          </a:p>
          <a:p>
            <a:r>
              <a:rPr lang="en-GB" sz="1400" b="1" dirty="0"/>
              <a:t>	</a:t>
            </a:r>
            <a:r>
              <a:rPr lang="en-GB" sz="1400" b="1" dirty="0" smtClean="0"/>
              <a:t>		                    Oxford,</a:t>
            </a:r>
          </a:p>
          <a:p>
            <a:r>
              <a:rPr lang="en-GB" sz="1400" b="1" dirty="0"/>
              <a:t>	</a:t>
            </a:r>
            <a:r>
              <a:rPr lang="en-GB" sz="1400" b="1" dirty="0" smtClean="0"/>
              <a:t>		              OX6  OX50</a:t>
            </a:r>
          </a:p>
          <a:p>
            <a:endParaRPr lang="en-GB" sz="1400" dirty="0"/>
          </a:p>
          <a:p>
            <a:r>
              <a:rPr lang="en-GB" sz="1400" dirty="0" smtClean="0"/>
              <a:t>			                </a:t>
            </a:r>
            <a:r>
              <a:rPr lang="en-GB" sz="1400" b="1" dirty="0" smtClean="0"/>
              <a:t>25  March</a:t>
            </a:r>
          </a:p>
          <a:p>
            <a:endParaRPr lang="en-GB" sz="1400" dirty="0" smtClean="0"/>
          </a:p>
          <a:p>
            <a:r>
              <a:rPr lang="en-GB" sz="1400" dirty="0" smtClean="0"/>
              <a:t>  </a:t>
            </a:r>
            <a:r>
              <a:rPr lang="en-GB" sz="1400" b="1" dirty="0" smtClean="0"/>
              <a:t>The </a:t>
            </a:r>
            <a:r>
              <a:rPr lang="en-GB" sz="1400" b="1" dirty="0" smtClean="0">
                <a:solidFill>
                  <a:schemeClr val="accent6">
                    <a:lumMod val="75000"/>
                  </a:schemeClr>
                </a:solidFill>
              </a:rPr>
              <a:t>Secretary</a:t>
            </a:r>
            <a:r>
              <a:rPr lang="en-GB" sz="1400" b="1" dirty="0" smtClean="0"/>
              <a:t>,</a:t>
            </a:r>
          </a:p>
          <a:p>
            <a:r>
              <a:rPr lang="en-GB" sz="1400" b="1" dirty="0" smtClean="0"/>
              <a:t>  Oxford Post Office,</a:t>
            </a:r>
          </a:p>
          <a:p>
            <a:r>
              <a:rPr lang="en-GB" sz="1400" b="1" dirty="0" smtClean="0"/>
              <a:t>  Wellington Square,</a:t>
            </a:r>
          </a:p>
          <a:p>
            <a:r>
              <a:rPr lang="en-GB" sz="1400" b="1" dirty="0" smtClean="0"/>
              <a:t>  Oxford,</a:t>
            </a:r>
          </a:p>
          <a:p>
            <a:r>
              <a:rPr lang="en-GB" sz="1400" b="1" dirty="0" smtClean="0"/>
              <a:t>  OX1 2JD</a:t>
            </a:r>
          </a:p>
          <a:p>
            <a:endParaRPr lang="en-GB" sz="1400" dirty="0"/>
          </a:p>
          <a:p>
            <a:endParaRPr lang="en-GB" sz="1400" dirty="0" smtClean="0"/>
          </a:p>
          <a:p>
            <a:r>
              <a:rPr lang="en-GB" sz="1400" dirty="0" smtClean="0"/>
              <a:t>  </a:t>
            </a:r>
            <a:r>
              <a:rPr lang="en-GB" sz="1400" b="1" dirty="0" smtClean="0"/>
              <a:t>Dear </a:t>
            </a:r>
            <a:r>
              <a:rPr lang="en-GB" sz="1400" b="1" dirty="0" smtClean="0">
                <a:solidFill>
                  <a:schemeClr val="accent6">
                    <a:lumMod val="75000"/>
                  </a:schemeClr>
                </a:solidFill>
              </a:rPr>
              <a:t>Sir or Madam</a:t>
            </a:r>
            <a:r>
              <a:rPr lang="en-GB" sz="1400" dirty="0" smtClean="0"/>
              <a:t>, </a:t>
            </a:r>
          </a:p>
          <a:p>
            <a:endParaRPr lang="en-GB" sz="1400" dirty="0"/>
          </a:p>
          <a:p>
            <a:r>
              <a:rPr lang="en-GB" sz="1400" dirty="0" smtClean="0"/>
              <a:t>  I would like to apply for a job as a newspaper boy. </a:t>
            </a:r>
          </a:p>
          <a:p>
            <a:r>
              <a:rPr lang="en-GB" sz="1400" dirty="0" smtClean="0"/>
              <a:t>  I am sixteen years old. I would prefer to work in </a:t>
            </a:r>
          </a:p>
          <a:p>
            <a:r>
              <a:rPr lang="en-GB" sz="1400" dirty="0"/>
              <a:t> </a:t>
            </a:r>
            <a:r>
              <a:rPr lang="en-GB" sz="1400" dirty="0" smtClean="0"/>
              <a:t> the afternoons, because I go to school.</a:t>
            </a:r>
          </a:p>
          <a:p>
            <a:endParaRPr lang="en-GB" sz="1400" dirty="0"/>
          </a:p>
          <a:p>
            <a:r>
              <a:rPr lang="en-GB" sz="1400" b="1" dirty="0"/>
              <a:t> </a:t>
            </a:r>
            <a:r>
              <a:rPr lang="en-GB" sz="1400" b="1" dirty="0" smtClean="0"/>
              <a:t>                     Yours </a:t>
            </a:r>
            <a:r>
              <a:rPr lang="en-GB" sz="1400" b="1" dirty="0" smtClean="0">
                <a:solidFill>
                  <a:schemeClr val="accent6">
                    <a:lumMod val="75000"/>
                  </a:schemeClr>
                </a:solidFill>
              </a:rPr>
              <a:t>faithfully</a:t>
            </a:r>
            <a:r>
              <a:rPr lang="en-GB" sz="1400" dirty="0" smtClean="0"/>
              <a:t>,</a:t>
            </a:r>
          </a:p>
          <a:p>
            <a:endParaRPr lang="en-GB" sz="1400" dirty="0"/>
          </a:p>
          <a:p>
            <a:r>
              <a:rPr lang="en-GB" sz="1400" dirty="0" smtClean="0"/>
              <a:t> 	               </a:t>
            </a:r>
            <a:r>
              <a:rPr lang="en-GB" sz="1400" dirty="0" smtClean="0">
                <a:latin typeface="Brush Script MT" pitchFamily="66" charset="0"/>
              </a:rPr>
              <a:t>Peter Robinson</a:t>
            </a:r>
            <a:endParaRPr lang="en-GB" sz="1400" dirty="0" smtClean="0"/>
          </a:p>
          <a:p>
            <a:r>
              <a:rPr lang="en-GB" sz="1400" dirty="0"/>
              <a:t>	 </a:t>
            </a:r>
            <a:r>
              <a:rPr lang="en-GB" sz="1400" dirty="0" smtClean="0"/>
              <a:t>              Peter Robinson </a:t>
            </a:r>
            <a:endParaRPr lang="en-GB" sz="1400" dirty="0"/>
          </a:p>
        </p:txBody>
      </p:sp>
      <p:sp>
        <p:nvSpPr>
          <p:cNvPr id="8" name="Zaoblený obdélník 7"/>
          <p:cNvSpPr/>
          <p:nvPr/>
        </p:nvSpPr>
        <p:spPr>
          <a:xfrm>
            <a:off x="6228184" y="476672"/>
            <a:ext cx="2371063" cy="576064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800" b="1" dirty="0"/>
              <a:t>t</a:t>
            </a:r>
            <a:r>
              <a:rPr lang="en-GB" sz="1800" b="1" dirty="0" smtClean="0"/>
              <a:t>he sender’s address</a:t>
            </a:r>
            <a:endParaRPr lang="en-GB" sz="1800" b="1" dirty="0"/>
          </a:p>
        </p:txBody>
      </p:sp>
      <p:sp>
        <p:nvSpPr>
          <p:cNvPr id="10" name="Zaoblený obdélník 9"/>
          <p:cNvSpPr/>
          <p:nvPr/>
        </p:nvSpPr>
        <p:spPr>
          <a:xfrm>
            <a:off x="123112" y="3789040"/>
            <a:ext cx="2371063" cy="576064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800" b="1" dirty="0"/>
              <a:t>t</a:t>
            </a:r>
            <a:r>
              <a:rPr lang="en-GB" sz="1800" b="1" dirty="0" smtClean="0"/>
              <a:t>he receiver’s name</a:t>
            </a:r>
            <a:endParaRPr lang="en-GB" sz="1800" b="1" dirty="0"/>
          </a:p>
        </p:txBody>
      </p:sp>
      <p:sp>
        <p:nvSpPr>
          <p:cNvPr id="11" name="Zaoblený obdélník 10"/>
          <p:cNvSpPr/>
          <p:nvPr/>
        </p:nvSpPr>
        <p:spPr>
          <a:xfrm>
            <a:off x="7202893" y="1793376"/>
            <a:ext cx="1185531" cy="576064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800" b="1" dirty="0"/>
              <a:t>t</a:t>
            </a:r>
            <a:r>
              <a:rPr lang="en-GB" sz="1800" b="1" dirty="0" smtClean="0"/>
              <a:t>he date</a:t>
            </a:r>
            <a:endParaRPr lang="en-GB" sz="1800" b="1" dirty="0"/>
          </a:p>
        </p:txBody>
      </p:sp>
      <p:sp>
        <p:nvSpPr>
          <p:cNvPr id="12" name="Zaoblený obdélník 11"/>
          <p:cNvSpPr/>
          <p:nvPr/>
        </p:nvSpPr>
        <p:spPr>
          <a:xfrm>
            <a:off x="61512" y="1772816"/>
            <a:ext cx="2494261" cy="576064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800" b="1" dirty="0"/>
              <a:t>t</a:t>
            </a:r>
            <a:r>
              <a:rPr lang="en-GB" sz="1800" b="1" dirty="0" smtClean="0"/>
              <a:t>he receiver’s address</a:t>
            </a:r>
            <a:endParaRPr lang="en-GB" sz="1800" b="1" dirty="0"/>
          </a:p>
        </p:txBody>
      </p:sp>
      <p:sp>
        <p:nvSpPr>
          <p:cNvPr id="13" name="Zaoblený obdélník 12"/>
          <p:cNvSpPr/>
          <p:nvPr/>
        </p:nvSpPr>
        <p:spPr>
          <a:xfrm>
            <a:off x="5690724" y="5517232"/>
            <a:ext cx="2697700" cy="576064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800" b="1" dirty="0"/>
              <a:t>t</a:t>
            </a:r>
            <a:r>
              <a:rPr lang="en-GB" sz="1800" b="1" dirty="0" smtClean="0"/>
              <a:t>he sender’s signature</a:t>
            </a:r>
            <a:endParaRPr lang="en-GB" sz="1800" b="1" dirty="0"/>
          </a:p>
        </p:txBody>
      </p:sp>
    </p:spTree>
    <p:extLst>
      <p:ext uri="{BB962C8B-B14F-4D97-AF65-F5344CB8AC3E}">
        <p14:creationId xmlns:p14="http://schemas.microsoft.com/office/powerpoint/2010/main" xmlns="" val="3899487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152405"/>
            <a:ext cx="4896544" cy="822034"/>
          </a:xfrm>
        </p:spPr>
        <p:txBody>
          <a:bodyPr>
            <a:norm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cs-CZ" sz="28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A</a:t>
            </a:r>
            <a:r>
              <a:rPr lang="en-GB" sz="28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N IN</a:t>
            </a:r>
            <a:r>
              <a:rPr lang="cs-CZ" sz="28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FORMAL LETTER</a:t>
            </a:r>
            <a:endParaRPr lang="en-GB" sz="28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323528" y="6127778"/>
            <a:ext cx="3816424" cy="657046"/>
          </a:xfrm>
        </p:spPr>
        <p:txBody>
          <a:bodyPr/>
          <a:lstStyle/>
          <a:p>
            <a:pPr algn="l">
              <a:defRPr/>
            </a:pPr>
            <a:r>
              <a:rPr lang="cs-CZ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Autorem materiálu a všech jeho částí, není-li uvedeno jinak, je Mgr. Hana Syrovátková</a:t>
            </a:r>
            <a:endParaRPr lang="cs-CZ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2411760" y="938666"/>
            <a:ext cx="4627814" cy="532859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GB" dirty="0" smtClean="0"/>
              <a:t>			</a:t>
            </a:r>
          </a:p>
          <a:p>
            <a:r>
              <a:rPr lang="en-GB" dirty="0"/>
              <a:t>	</a:t>
            </a:r>
            <a:r>
              <a:rPr lang="en-GB" dirty="0" smtClean="0"/>
              <a:t>	                             </a:t>
            </a:r>
            <a:r>
              <a:rPr lang="en-GB" sz="1400" b="1" dirty="0" smtClean="0"/>
              <a:t>18 Green Street, </a:t>
            </a:r>
          </a:p>
          <a:p>
            <a:r>
              <a:rPr lang="en-GB" sz="1400" b="1" dirty="0"/>
              <a:t>	</a:t>
            </a:r>
            <a:r>
              <a:rPr lang="en-GB" sz="1400" b="1" dirty="0" smtClean="0"/>
              <a:t>		                   London,</a:t>
            </a:r>
          </a:p>
          <a:p>
            <a:r>
              <a:rPr lang="en-GB" sz="1400" b="1" dirty="0"/>
              <a:t>	</a:t>
            </a:r>
            <a:r>
              <a:rPr lang="en-GB" sz="1400" b="1" dirty="0" smtClean="0"/>
              <a:t>		              WIB 4DH</a:t>
            </a:r>
          </a:p>
          <a:p>
            <a:endParaRPr lang="en-GB" sz="1400" dirty="0"/>
          </a:p>
          <a:p>
            <a:r>
              <a:rPr lang="en-GB" sz="1400" dirty="0" smtClean="0"/>
              <a:t>			           </a:t>
            </a:r>
            <a:r>
              <a:rPr lang="en-GB" sz="1400" b="1" dirty="0" smtClean="0"/>
              <a:t>14  February</a:t>
            </a:r>
          </a:p>
          <a:p>
            <a:endParaRPr lang="en-GB" sz="1400" dirty="0" smtClean="0"/>
          </a:p>
          <a:p>
            <a:r>
              <a:rPr lang="en-GB" sz="1400" dirty="0" smtClean="0"/>
              <a:t>   </a:t>
            </a:r>
            <a:r>
              <a:rPr lang="en-GB" sz="1800" b="1" dirty="0" smtClean="0"/>
              <a:t>Dear Kate</a:t>
            </a:r>
            <a:r>
              <a:rPr lang="en-GB" sz="1800" dirty="0" smtClean="0"/>
              <a:t>, </a:t>
            </a:r>
          </a:p>
          <a:p>
            <a:endParaRPr lang="en-GB" sz="1800" dirty="0"/>
          </a:p>
          <a:p>
            <a:r>
              <a:rPr lang="en-GB" sz="1800" dirty="0" smtClean="0"/>
              <a:t>  Thanks a lot for a great weekend. We </a:t>
            </a:r>
          </a:p>
          <a:p>
            <a:r>
              <a:rPr lang="en-GB" sz="1800" dirty="0"/>
              <a:t> </a:t>
            </a:r>
            <a:r>
              <a:rPr lang="en-GB" sz="1800" dirty="0" smtClean="0"/>
              <a:t> really enjoyed it.</a:t>
            </a:r>
          </a:p>
          <a:p>
            <a:endParaRPr lang="en-GB" sz="1800" dirty="0"/>
          </a:p>
          <a:p>
            <a:r>
              <a:rPr lang="en-GB" sz="1800" dirty="0" smtClean="0"/>
              <a:t>  Joe and I were talking about the holidays. </a:t>
            </a:r>
          </a:p>
          <a:p>
            <a:r>
              <a:rPr lang="en-GB" sz="1800" dirty="0"/>
              <a:t> </a:t>
            </a:r>
            <a:r>
              <a:rPr lang="en-GB" sz="1800" dirty="0" smtClean="0"/>
              <a:t> We thought it would be nice to go  </a:t>
            </a:r>
          </a:p>
          <a:p>
            <a:r>
              <a:rPr lang="en-GB" sz="1800" dirty="0"/>
              <a:t> </a:t>
            </a:r>
            <a:r>
              <a:rPr lang="en-GB" sz="1800" dirty="0" smtClean="0"/>
              <a:t> camping in Ireland. Let me know if you </a:t>
            </a:r>
          </a:p>
          <a:p>
            <a:r>
              <a:rPr lang="en-GB" sz="1800" dirty="0"/>
              <a:t> </a:t>
            </a:r>
            <a:r>
              <a:rPr lang="en-GB" sz="1800" dirty="0" smtClean="0"/>
              <a:t> are interested and we can talk about dates.</a:t>
            </a:r>
          </a:p>
          <a:p>
            <a:endParaRPr lang="en-GB" sz="1800" dirty="0"/>
          </a:p>
          <a:p>
            <a:r>
              <a:rPr lang="en-GB" sz="1800" dirty="0" smtClean="0"/>
              <a:t>   See you soon.  </a:t>
            </a:r>
          </a:p>
          <a:p>
            <a:r>
              <a:rPr lang="en-GB" sz="1800" dirty="0" smtClean="0"/>
              <a:t>   </a:t>
            </a:r>
            <a:r>
              <a:rPr lang="en-GB" sz="1800" b="1" dirty="0" smtClean="0"/>
              <a:t>Love</a:t>
            </a:r>
          </a:p>
          <a:p>
            <a:r>
              <a:rPr lang="en-GB" sz="1800" b="1" dirty="0" smtClean="0">
                <a:latin typeface="Brush Script MT" pitchFamily="66" charset="0"/>
              </a:rPr>
              <a:t>     </a:t>
            </a:r>
            <a:r>
              <a:rPr lang="en-GB" sz="2000" b="1" dirty="0" smtClean="0">
                <a:latin typeface="Brush Script MT" pitchFamily="66" charset="0"/>
              </a:rPr>
              <a:t>Ann</a:t>
            </a:r>
          </a:p>
          <a:p>
            <a:endParaRPr lang="en-GB" sz="1400" dirty="0"/>
          </a:p>
          <a:p>
            <a:r>
              <a:rPr lang="en-GB" sz="1400" dirty="0" smtClean="0"/>
              <a:t> 	</a:t>
            </a:r>
            <a:endParaRPr lang="en-GB" sz="1400" dirty="0"/>
          </a:p>
        </p:txBody>
      </p:sp>
      <p:sp>
        <p:nvSpPr>
          <p:cNvPr id="8" name="Zaoblený obdélník 7"/>
          <p:cNvSpPr/>
          <p:nvPr/>
        </p:nvSpPr>
        <p:spPr>
          <a:xfrm>
            <a:off x="6228184" y="476672"/>
            <a:ext cx="2371063" cy="576064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800" b="1" dirty="0"/>
              <a:t>t</a:t>
            </a:r>
            <a:r>
              <a:rPr lang="en-GB" sz="1800" b="1" dirty="0" smtClean="0"/>
              <a:t>he sender’s address</a:t>
            </a:r>
            <a:endParaRPr lang="en-GB" sz="1800" b="1" dirty="0"/>
          </a:p>
        </p:txBody>
      </p:sp>
      <p:sp>
        <p:nvSpPr>
          <p:cNvPr id="10" name="Zaoblený obdélník 9"/>
          <p:cNvSpPr/>
          <p:nvPr/>
        </p:nvSpPr>
        <p:spPr>
          <a:xfrm>
            <a:off x="123112" y="2276872"/>
            <a:ext cx="2371063" cy="576064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800" b="1" dirty="0"/>
              <a:t>t</a:t>
            </a:r>
            <a:r>
              <a:rPr lang="en-GB" sz="1800" b="1" dirty="0" smtClean="0"/>
              <a:t>he receiver’s name</a:t>
            </a:r>
            <a:endParaRPr lang="en-GB" sz="1800" b="1" dirty="0"/>
          </a:p>
        </p:txBody>
      </p:sp>
      <p:sp>
        <p:nvSpPr>
          <p:cNvPr id="11" name="Zaoblený obdélník 10"/>
          <p:cNvSpPr/>
          <p:nvPr/>
        </p:nvSpPr>
        <p:spPr>
          <a:xfrm>
            <a:off x="7202893" y="1793376"/>
            <a:ext cx="1185531" cy="576064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800" b="1" dirty="0"/>
              <a:t>t</a:t>
            </a:r>
            <a:r>
              <a:rPr lang="en-GB" sz="1800" b="1" dirty="0" smtClean="0"/>
              <a:t>he date</a:t>
            </a:r>
            <a:endParaRPr lang="en-GB" sz="1800" b="1" dirty="0"/>
          </a:p>
        </p:txBody>
      </p:sp>
      <p:sp>
        <p:nvSpPr>
          <p:cNvPr id="13" name="Zaoblený obdélník 12"/>
          <p:cNvSpPr/>
          <p:nvPr/>
        </p:nvSpPr>
        <p:spPr>
          <a:xfrm>
            <a:off x="5436096" y="5476812"/>
            <a:ext cx="2697700" cy="576064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800" b="1" dirty="0"/>
              <a:t>t</a:t>
            </a:r>
            <a:r>
              <a:rPr lang="en-GB" sz="1800" b="1" dirty="0" smtClean="0"/>
              <a:t>he sender’s signature</a:t>
            </a:r>
            <a:endParaRPr lang="en-GB" sz="1800" b="1" dirty="0"/>
          </a:p>
        </p:txBody>
      </p:sp>
    </p:spTree>
    <p:extLst>
      <p:ext uri="{BB962C8B-B14F-4D97-AF65-F5344CB8AC3E}">
        <p14:creationId xmlns:p14="http://schemas.microsoft.com/office/powerpoint/2010/main" xmlns="" val="3005305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152405"/>
            <a:ext cx="4896544" cy="822034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GB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IN</a:t>
            </a:r>
            <a:r>
              <a:rPr lang="cs-CZ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FORMAL </a:t>
            </a:r>
            <a:r>
              <a:rPr lang="en-GB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EMAIL</a:t>
            </a:r>
            <a:endParaRPr lang="en-GB" sz="2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323528" y="6127778"/>
            <a:ext cx="3816424" cy="657046"/>
          </a:xfrm>
        </p:spPr>
        <p:txBody>
          <a:bodyPr/>
          <a:lstStyle/>
          <a:p>
            <a:pPr algn="l">
              <a:defRPr/>
            </a:pPr>
            <a:r>
              <a:rPr lang="cs-CZ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Autorem materiálu a všech jeho částí, není-li uvedeno jinak, je Mgr. Hana Syrovátková</a:t>
            </a:r>
            <a:endParaRPr lang="cs-CZ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2411760" y="938666"/>
            <a:ext cx="4627814" cy="532859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GB" dirty="0" smtClean="0"/>
              <a:t>			</a:t>
            </a:r>
          </a:p>
          <a:p>
            <a:r>
              <a:rPr lang="en-GB" dirty="0"/>
              <a:t>	</a:t>
            </a:r>
            <a:r>
              <a:rPr lang="en-GB" dirty="0" smtClean="0"/>
              <a:t>	</a:t>
            </a:r>
            <a:endParaRPr lang="en-GB" sz="1400" dirty="0" smtClean="0"/>
          </a:p>
          <a:p>
            <a:r>
              <a:rPr lang="en-GB" sz="1400" dirty="0" smtClean="0"/>
              <a:t>   </a:t>
            </a:r>
            <a:r>
              <a:rPr lang="en-GB" sz="1800" b="1" dirty="0" smtClean="0"/>
              <a:t>Hi Jane</a:t>
            </a:r>
            <a:r>
              <a:rPr lang="en-GB" sz="1800" dirty="0" smtClean="0"/>
              <a:t>, </a:t>
            </a:r>
          </a:p>
          <a:p>
            <a:endParaRPr lang="en-GB" sz="1800" dirty="0"/>
          </a:p>
          <a:p>
            <a:r>
              <a:rPr lang="en-GB" sz="1800" dirty="0" smtClean="0"/>
              <a:t>  Good to hear from you.</a:t>
            </a:r>
          </a:p>
          <a:p>
            <a:endParaRPr lang="en-GB" sz="1800" dirty="0"/>
          </a:p>
          <a:p>
            <a:r>
              <a:rPr lang="en-GB" sz="1800" dirty="0" smtClean="0"/>
              <a:t>  How about 14 or 15 August?</a:t>
            </a:r>
          </a:p>
          <a:p>
            <a:endParaRPr lang="en-GB" sz="1800" dirty="0"/>
          </a:p>
          <a:p>
            <a:r>
              <a:rPr lang="en-GB" sz="1800" dirty="0" smtClean="0"/>
              <a:t>  I am learning English all the days. I hope </a:t>
            </a:r>
          </a:p>
          <a:p>
            <a:r>
              <a:rPr lang="en-GB" sz="1800" dirty="0"/>
              <a:t> </a:t>
            </a:r>
            <a:r>
              <a:rPr lang="en-GB" sz="1800" dirty="0" smtClean="0"/>
              <a:t> my exam will be OK. </a:t>
            </a:r>
          </a:p>
          <a:p>
            <a:endParaRPr lang="en-GB" sz="1800" dirty="0"/>
          </a:p>
          <a:p>
            <a:r>
              <a:rPr lang="en-GB" sz="1800" dirty="0" smtClean="0"/>
              <a:t>  Let me know about your plans for </a:t>
            </a:r>
          </a:p>
          <a:p>
            <a:r>
              <a:rPr lang="en-GB" sz="1800" dirty="0"/>
              <a:t> </a:t>
            </a:r>
            <a:r>
              <a:rPr lang="en-GB" sz="1800" dirty="0" smtClean="0"/>
              <a:t> summer. </a:t>
            </a:r>
            <a:endParaRPr lang="en-GB" sz="1800" dirty="0"/>
          </a:p>
          <a:p>
            <a:r>
              <a:rPr lang="en-GB" sz="1800" dirty="0" smtClean="0"/>
              <a:t>   </a:t>
            </a:r>
          </a:p>
          <a:p>
            <a:r>
              <a:rPr lang="en-GB" sz="1800" dirty="0"/>
              <a:t> </a:t>
            </a:r>
            <a:r>
              <a:rPr lang="en-GB" sz="1800" dirty="0" smtClean="0"/>
              <a:t> </a:t>
            </a:r>
            <a:r>
              <a:rPr lang="en-GB" sz="1800" b="1" dirty="0" smtClean="0"/>
              <a:t>Yours </a:t>
            </a:r>
          </a:p>
          <a:p>
            <a:r>
              <a:rPr lang="en-GB" sz="1800" dirty="0" smtClean="0"/>
              <a:t>   </a:t>
            </a:r>
          </a:p>
          <a:p>
            <a:r>
              <a:rPr lang="en-GB" sz="1800" b="1" dirty="0"/>
              <a:t> </a:t>
            </a:r>
            <a:r>
              <a:rPr lang="en-GB" sz="1800" b="1" dirty="0" smtClean="0"/>
              <a:t> Robin</a:t>
            </a:r>
            <a:endParaRPr lang="en-GB" sz="2000" b="1" dirty="0" smtClean="0">
              <a:latin typeface="Brush Script MT" pitchFamily="66" charset="0"/>
            </a:endParaRPr>
          </a:p>
          <a:p>
            <a:endParaRPr lang="en-GB" sz="1400" dirty="0"/>
          </a:p>
          <a:p>
            <a:r>
              <a:rPr lang="en-GB" sz="1400" dirty="0" smtClean="0"/>
              <a:t> 	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xmlns="" val="2948644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4896544" cy="633394"/>
          </a:xfrm>
        </p:spPr>
        <p:txBody>
          <a:bodyPr>
            <a:normAutofit/>
          </a:bodyPr>
          <a:lstStyle/>
          <a:p>
            <a:r>
              <a:rPr lang="en-GB" sz="2400" b="1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Complete the missing words.</a:t>
            </a:r>
            <a:endParaRPr lang="en-GB" sz="2400" b="1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323528" y="6127778"/>
            <a:ext cx="3816424" cy="657046"/>
          </a:xfrm>
        </p:spPr>
        <p:txBody>
          <a:bodyPr/>
          <a:lstStyle/>
          <a:p>
            <a:pPr algn="l">
              <a:defRPr/>
            </a:pPr>
            <a:r>
              <a:rPr lang="cs-CZ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Autorem materiálu a všech jeho částí, není-li uvedeno jinak, je Mgr. Hana Syrovátková</a:t>
            </a:r>
            <a:endParaRPr lang="cs-CZ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2411760" y="938666"/>
            <a:ext cx="4464496" cy="532859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GB" dirty="0" smtClean="0"/>
              <a:t>			</a:t>
            </a:r>
          </a:p>
          <a:p>
            <a:r>
              <a:rPr lang="en-GB" dirty="0"/>
              <a:t>	</a:t>
            </a:r>
            <a:r>
              <a:rPr lang="en-GB" dirty="0" smtClean="0"/>
              <a:t>	                       </a:t>
            </a:r>
            <a:r>
              <a:rPr lang="en-GB" sz="1400" dirty="0" smtClean="0"/>
              <a:t>37 Mansfield Road, </a:t>
            </a:r>
          </a:p>
          <a:p>
            <a:r>
              <a:rPr lang="en-GB" sz="1400" dirty="0"/>
              <a:t>	</a:t>
            </a:r>
            <a:r>
              <a:rPr lang="en-GB" sz="1400" dirty="0" smtClean="0"/>
              <a:t>		                    Oxford,</a:t>
            </a:r>
          </a:p>
          <a:p>
            <a:r>
              <a:rPr lang="en-GB" sz="1400" dirty="0"/>
              <a:t>	</a:t>
            </a:r>
            <a:r>
              <a:rPr lang="en-GB" sz="1400" dirty="0" smtClean="0"/>
              <a:t>		              OX6  OX50</a:t>
            </a:r>
          </a:p>
          <a:p>
            <a:endParaRPr lang="en-GB" sz="1400" dirty="0"/>
          </a:p>
          <a:p>
            <a:r>
              <a:rPr lang="en-GB" sz="1400" dirty="0" smtClean="0"/>
              <a:t>			                25  March</a:t>
            </a:r>
          </a:p>
          <a:p>
            <a:endParaRPr lang="en-GB" sz="1400" dirty="0" smtClean="0"/>
          </a:p>
          <a:p>
            <a:r>
              <a:rPr lang="en-GB" sz="1400" dirty="0" smtClean="0"/>
              <a:t>  Helen Burton,</a:t>
            </a:r>
          </a:p>
          <a:p>
            <a:r>
              <a:rPr lang="en-GB" sz="1400" dirty="0" smtClean="0"/>
              <a:t>  Oxford Post Office,</a:t>
            </a:r>
          </a:p>
          <a:p>
            <a:r>
              <a:rPr lang="en-GB" sz="1400" dirty="0" smtClean="0"/>
              <a:t>  Wellington Square,</a:t>
            </a:r>
          </a:p>
          <a:p>
            <a:r>
              <a:rPr lang="en-GB" sz="1400" dirty="0" smtClean="0"/>
              <a:t>  Oxford,</a:t>
            </a:r>
          </a:p>
          <a:p>
            <a:r>
              <a:rPr lang="en-GB" sz="1400" dirty="0" smtClean="0"/>
              <a:t>  OX1 2JD</a:t>
            </a:r>
          </a:p>
          <a:p>
            <a:endParaRPr lang="en-GB" sz="1400" dirty="0"/>
          </a:p>
          <a:p>
            <a:endParaRPr lang="en-GB" sz="1400" dirty="0" smtClean="0"/>
          </a:p>
          <a:p>
            <a:r>
              <a:rPr lang="en-GB" sz="1400" dirty="0" smtClean="0"/>
              <a:t>  Dear Mrs Burton, </a:t>
            </a:r>
          </a:p>
          <a:p>
            <a:endParaRPr lang="en-GB" sz="1400" dirty="0"/>
          </a:p>
          <a:p>
            <a:r>
              <a:rPr lang="en-GB" sz="1400" dirty="0" smtClean="0"/>
              <a:t>  I would like to apply for a job as a newspaper boy. </a:t>
            </a:r>
          </a:p>
          <a:p>
            <a:r>
              <a:rPr lang="en-GB" sz="1400" dirty="0" smtClean="0"/>
              <a:t>  I am sixteen years old. I would prefer to work in </a:t>
            </a:r>
          </a:p>
          <a:p>
            <a:r>
              <a:rPr lang="en-GB" sz="1400" dirty="0"/>
              <a:t> </a:t>
            </a:r>
            <a:r>
              <a:rPr lang="en-GB" sz="1400" dirty="0" smtClean="0"/>
              <a:t> the afternoons, because I go to school.</a:t>
            </a:r>
          </a:p>
          <a:p>
            <a:endParaRPr lang="en-GB" sz="1400" dirty="0"/>
          </a:p>
          <a:p>
            <a:r>
              <a:rPr lang="en-GB" sz="1400" dirty="0"/>
              <a:t> </a:t>
            </a:r>
            <a:r>
              <a:rPr lang="en-GB" sz="1400" dirty="0" smtClean="0"/>
              <a:t>                     Yours sincerely,</a:t>
            </a:r>
          </a:p>
          <a:p>
            <a:endParaRPr lang="en-GB" sz="1400" dirty="0"/>
          </a:p>
          <a:p>
            <a:r>
              <a:rPr lang="en-GB" sz="1400" dirty="0" smtClean="0"/>
              <a:t> 	               </a:t>
            </a:r>
            <a:r>
              <a:rPr lang="en-GB" sz="1400" dirty="0" smtClean="0">
                <a:latin typeface="Brush Script MT" pitchFamily="66" charset="0"/>
              </a:rPr>
              <a:t>Peter Robinson</a:t>
            </a:r>
            <a:endParaRPr lang="en-GB" sz="1400" dirty="0" smtClean="0"/>
          </a:p>
          <a:p>
            <a:r>
              <a:rPr lang="en-GB" sz="1400" dirty="0"/>
              <a:t>	 </a:t>
            </a:r>
            <a:r>
              <a:rPr lang="en-GB" sz="1400" dirty="0" smtClean="0"/>
              <a:t>              Peter Robinson </a:t>
            </a:r>
            <a:endParaRPr lang="en-GB" sz="1400" dirty="0"/>
          </a:p>
        </p:txBody>
      </p:sp>
      <p:sp>
        <p:nvSpPr>
          <p:cNvPr id="8" name="Zaoblený obdélník 7"/>
          <p:cNvSpPr/>
          <p:nvPr/>
        </p:nvSpPr>
        <p:spPr>
          <a:xfrm>
            <a:off x="6228184" y="476672"/>
            <a:ext cx="2371063" cy="576064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800" b="1" dirty="0" smtClean="0"/>
              <a:t>…………………….</a:t>
            </a:r>
            <a:endParaRPr lang="en-GB" sz="1800" b="1" dirty="0"/>
          </a:p>
        </p:txBody>
      </p:sp>
      <p:sp>
        <p:nvSpPr>
          <p:cNvPr id="10" name="Zaoblený obdélník 9"/>
          <p:cNvSpPr/>
          <p:nvPr/>
        </p:nvSpPr>
        <p:spPr>
          <a:xfrm>
            <a:off x="123112" y="3789040"/>
            <a:ext cx="2371063" cy="576064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800" b="1" dirty="0" smtClean="0"/>
              <a:t>……………………</a:t>
            </a:r>
            <a:endParaRPr lang="en-GB" sz="1800" b="1" dirty="0"/>
          </a:p>
        </p:txBody>
      </p:sp>
      <p:sp>
        <p:nvSpPr>
          <p:cNvPr id="11" name="Zaoblený obdélník 10"/>
          <p:cNvSpPr/>
          <p:nvPr/>
        </p:nvSpPr>
        <p:spPr>
          <a:xfrm>
            <a:off x="7202893" y="1793376"/>
            <a:ext cx="1185531" cy="576064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800" b="1" dirty="0" smtClean="0"/>
              <a:t>…………</a:t>
            </a:r>
            <a:endParaRPr lang="en-GB" sz="1800" b="1" dirty="0"/>
          </a:p>
        </p:txBody>
      </p:sp>
      <p:sp>
        <p:nvSpPr>
          <p:cNvPr id="12" name="Zaoblený obdélník 11"/>
          <p:cNvSpPr/>
          <p:nvPr/>
        </p:nvSpPr>
        <p:spPr>
          <a:xfrm>
            <a:off x="61512" y="1772816"/>
            <a:ext cx="2494261" cy="576064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800" b="1" dirty="0" smtClean="0"/>
              <a:t>……………………..</a:t>
            </a:r>
            <a:endParaRPr lang="en-GB" sz="1800" b="1" dirty="0"/>
          </a:p>
        </p:txBody>
      </p:sp>
      <p:sp>
        <p:nvSpPr>
          <p:cNvPr id="13" name="Zaoblený obdélník 12"/>
          <p:cNvSpPr/>
          <p:nvPr/>
        </p:nvSpPr>
        <p:spPr>
          <a:xfrm>
            <a:off x="5690724" y="5517232"/>
            <a:ext cx="2697700" cy="576064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800" b="1" dirty="0" smtClean="0"/>
              <a:t>………………………….</a:t>
            </a:r>
            <a:endParaRPr lang="en-GB" sz="1800" b="1" dirty="0"/>
          </a:p>
        </p:txBody>
      </p:sp>
    </p:spTree>
    <p:extLst>
      <p:ext uri="{BB962C8B-B14F-4D97-AF65-F5344CB8AC3E}">
        <p14:creationId xmlns:p14="http://schemas.microsoft.com/office/powerpoint/2010/main" xmlns="" val="1579279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2414028" y="836712"/>
            <a:ext cx="4464496" cy="532859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GB" dirty="0" smtClean="0"/>
              <a:t>			</a:t>
            </a:r>
          </a:p>
          <a:p>
            <a:r>
              <a:rPr lang="en-GB" dirty="0"/>
              <a:t>	</a:t>
            </a:r>
            <a:r>
              <a:rPr lang="en-GB" dirty="0" smtClean="0"/>
              <a:t>	                       </a:t>
            </a:r>
            <a:r>
              <a:rPr lang="en-GB" sz="1400" dirty="0" smtClean="0"/>
              <a:t>37 Mansfield Road, </a:t>
            </a:r>
          </a:p>
          <a:p>
            <a:r>
              <a:rPr lang="en-GB" sz="1400" dirty="0"/>
              <a:t>	</a:t>
            </a:r>
            <a:r>
              <a:rPr lang="en-GB" sz="1400" dirty="0" smtClean="0"/>
              <a:t>		                    Oxford,</a:t>
            </a:r>
          </a:p>
          <a:p>
            <a:r>
              <a:rPr lang="en-GB" sz="1400" dirty="0"/>
              <a:t>	</a:t>
            </a:r>
            <a:r>
              <a:rPr lang="en-GB" sz="1400" dirty="0" smtClean="0"/>
              <a:t>		              OX6  OX50</a:t>
            </a:r>
          </a:p>
          <a:p>
            <a:endParaRPr lang="en-GB" sz="1400" dirty="0"/>
          </a:p>
          <a:p>
            <a:r>
              <a:rPr lang="en-GB" sz="1400" dirty="0" smtClean="0"/>
              <a:t>			…………………..</a:t>
            </a:r>
          </a:p>
          <a:p>
            <a:endParaRPr lang="en-GB" sz="1400" dirty="0" smtClean="0"/>
          </a:p>
          <a:p>
            <a:r>
              <a:rPr lang="en-GB" sz="1400" dirty="0" smtClean="0"/>
              <a:t>  Helen Burton,</a:t>
            </a:r>
          </a:p>
          <a:p>
            <a:r>
              <a:rPr lang="en-GB" sz="1400" dirty="0" smtClean="0"/>
              <a:t>  Oxford Post Office,</a:t>
            </a:r>
          </a:p>
          <a:p>
            <a:r>
              <a:rPr lang="en-GB" sz="1400" dirty="0" smtClean="0"/>
              <a:t>  Wellington Square,</a:t>
            </a:r>
          </a:p>
          <a:p>
            <a:r>
              <a:rPr lang="en-GB" sz="1400" dirty="0" smtClean="0"/>
              <a:t>  Oxford,</a:t>
            </a:r>
          </a:p>
          <a:p>
            <a:r>
              <a:rPr lang="en-GB" sz="1400" dirty="0" smtClean="0"/>
              <a:t>  OX1 2JD</a:t>
            </a:r>
          </a:p>
          <a:p>
            <a:endParaRPr lang="en-GB" sz="1400" dirty="0"/>
          </a:p>
          <a:p>
            <a:endParaRPr lang="en-GB" sz="1400" dirty="0" smtClean="0"/>
          </a:p>
          <a:p>
            <a:r>
              <a:rPr lang="en-GB" sz="1400" dirty="0" smtClean="0"/>
              <a:t>  ………….. Mrs Burton, </a:t>
            </a:r>
          </a:p>
          <a:p>
            <a:endParaRPr lang="en-GB" sz="1400" dirty="0"/>
          </a:p>
          <a:p>
            <a:r>
              <a:rPr lang="en-GB" sz="1400" dirty="0" smtClean="0"/>
              <a:t>  I would like to apply for a job as a newspaper boy. </a:t>
            </a:r>
          </a:p>
          <a:p>
            <a:r>
              <a:rPr lang="en-GB" sz="1400" dirty="0" smtClean="0"/>
              <a:t>  I am sixteen years old. I would prefer to work in </a:t>
            </a:r>
          </a:p>
          <a:p>
            <a:r>
              <a:rPr lang="en-GB" sz="1400" dirty="0"/>
              <a:t> </a:t>
            </a:r>
            <a:r>
              <a:rPr lang="en-GB" sz="1400" dirty="0" smtClean="0"/>
              <a:t> the afternoons, because I go to school.</a:t>
            </a:r>
          </a:p>
          <a:p>
            <a:endParaRPr lang="en-GB" sz="1400" dirty="0"/>
          </a:p>
          <a:p>
            <a:r>
              <a:rPr lang="en-GB" sz="1400" dirty="0"/>
              <a:t> </a:t>
            </a:r>
            <a:r>
              <a:rPr lang="en-GB" sz="1400" dirty="0" smtClean="0"/>
              <a:t>                     ………………………….. ,</a:t>
            </a:r>
          </a:p>
          <a:p>
            <a:endParaRPr lang="en-GB" sz="1400" dirty="0"/>
          </a:p>
          <a:p>
            <a:r>
              <a:rPr lang="en-GB" sz="1400" dirty="0" smtClean="0"/>
              <a:t> 	               </a:t>
            </a:r>
            <a:r>
              <a:rPr lang="en-GB" sz="1400" dirty="0" smtClean="0">
                <a:latin typeface="Brush Script MT" pitchFamily="66" charset="0"/>
              </a:rPr>
              <a:t>Peter Robinson</a:t>
            </a:r>
            <a:endParaRPr lang="en-GB" sz="1400" dirty="0" smtClean="0"/>
          </a:p>
          <a:p>
            <a:r>
              <a:rPr lang="en-GB" sz="1400" dirty="0"/>
              <a:t>	 </a:t>
            </a:r>
            <a:r>
              <a:rPr lang="en-GB" sz="1400" dirty="0" smtClean="0"/>
              <a:t>              Peter Robinson </a:t>
            </a:r>
            <a:endParaRPr lang="en-GB" sz="1400" dirty="0"/>
          </a:p>
        </p:txBody>
      </p:sp>
      <p:sp>
        <p:nvSpPr>
          <p:cNvPr id="4" name="Nadpis 1"/>
          <p:cNvSpPr txBox="1">
            <a:spLocks/>
          </p:cNvSpPr>
          <p:nvPr/>
        </p:nvSpPr>
        <p:spPr>
          <a:xfrm>
            <a:off x="313478" y="307909"/>
            <a:ext cx="4896544" cy="633394"/>
          </a:xfrm>
          <a:prstGeom prst="rect">
            <a:avLst/>
          </a:prstGeom>
        </p:spPr>
        <p:txBody>
          <a:bodyPr>
            <a:norm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4100" b="1" kern="1200" cap="none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GB" sz="240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Complete the missing words.</a:t>
            </a:r>
            <a:endParaRPr lang="en-GB" sz="240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323528" y="6127778"/>
            <a:ext cx="3816424" cy="657046"/>
          </a:xfrm>
        </p:spPr>
        <p:txBody>
          <a:bodyPr/>
          <a:lstStyle/>
          <a:p>
            <a:pPr algn="l">
              <a:defRPr/>
            </a:pPr>
            <a:r>
              <a:rPr lang="cs-CZ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Autorem materiálu a všech jeho částí, není-li uvedeno jinak, je Mgr. Hana Syrovátková</a:t>
            </a:r>
            <a:endParaRPr lang="cs-CZ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62182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2339752" y="836712"/>
            <a:ext cx="4464496" cy="532859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GB" dirty="0" smtClean="0"/>
              <a:t>			</a:t>
            </a:r>
          </a:p>
          <a:p>
            <a:r>
              <a:rPr lang="en-GB" dirty="0"/>
              <a:t>	</a:t>
            </a:r>
            <a:r>
              <a:rPr lang="en-GB" dirty="0" smtClean="0"/>
              <a:t>	                       </a:t>
            </a:r>
            <a:r>
              <a:rPr lang="en-GB" sz="1400" dirty="0" smtClean="0"/>
              <a:t>37 Mansfield Road, </a:t>
            </a:r>
          </a:p>
          <a:p>
            <a:r>
              <a:rPr lang="en-GB" sz="1400" dirty="0"/>
              <a:t>	</a:t>
            </a:r>
            <a:r>
              <a:rPr lang="en-GB" sz="1400" dirty="0" smtClean="0"/>
              <a:t>		                    Oxford,</a:t>
            </a:r>
          </a:p>
          <a:p>
            <a:r>
              <a:rPr lang="en-GB" sz="1400" dirty="0"/>
              <a:t>	</a:t>
            </a:r>
            <a:r>
              <a:rPr lang="en-GB" sz="1400" dirty="0" smtClean="0"/>
              <a:t>		              OX6  OX50</a:t>
            </a:r>
          </a:p>
          <a:p>
            <a:endParaRPr lang="en-GB" sz="1400" dirty="0"/>
          </a:p>
          <a:p>
            <a:r>
              <a:rPr lang="en-GB" sz="1400" dirty="0" smtClean="0"/>
              <a:t>			                ………….</a:t>
            </a:r>
          </a:p>
          <a:p>
            <a:endParaRPr lang="en-GB" sz="1400" dirty="0" smtClean="0"/>
          </a:p>
          <a:p>
            <a:r>
              <a:rPr lang="en-GB" sz="1400" dirty="0" smtClean="0"/>
              <a:t>  The Secretary,</a:t>
            </a:r>
          </a:p>
          <a:p>
            <a:r>
              <a:rPr lang="en-GB" sz="1400" dirty="0" smtClean="0"/>
              <a:t>  Oxford Post Office,</a:t>
            </a:r>
          </a:p>
          <a:p>
            <a:r>
              <a:rPr lang="en-GB" sz="1400" dirty="0" smtClean="0"/>
              <a:t>  Wellington Square,</a:t>
            </a:r>
          </a:p>
          <a:p>
            <a:r>
              <a:rPr lang="en-GB" sz="1400" dirty="0" smtClean="0"/>
              <a:t>  Oxford,</a:t>
            </a:r>
          </a:p>
          <a:p>
            <a:r>
              <a:rPr lang="en-GB" sz="1400" dirty="0" smtClean="0"/>
              <a:t>  OX1 2JD</a:t>
            </a:r>
          </a:p>
          <a:p>
            <a:endParaRPr lang="en-GB" sz="1400" dirty="0"/>
          </a:p>
          <a:p>
            <a:endParaRPr lang="en-GB" sz="1400" dirty="0" smtClean="0"/>
          </a:p>
          <a:p>
            <a:r>
              <a:rPr lang="en-GB" sz="1400" dirty="0" smtClean="0"/>
              <a:t>  ………………………….  , </a:t>
            </a:r>
          </a:p>
          <a:p>
            <a:endParaRPr lang="en-GB" sz="1400" dirty="0"/>
          </a:p>
          <a:p>
            <a:r>
              <a:rPr lang="en-GB" sz="1400" dirty="0" smtClean="0"/>
              <a:t>  I would like to apply for a job as a newspaper boy. </a:t>
            </a:r>
          </a:p>
          <a:p>
            <a:r>
              <a:rPr lang="en-GB" sz="1400" dirty="0" smtClean="0"/>
              <a:t>  I am sixteen years old. I would prefer to work in </a:t>
            </a:r>
          </a:p>
          <a:p>
            <a:r>
              <a:rPr lang="en-GB" sz="1400" dirty="0"/>
              <a:t> </a:t>
            </a:r>
            <a:r>
              <a:rPr lang="en-GB" sz="1400" dirty="0" smtClean="0"/>
              <a:t> the afternoons, because I go to school.</a:t>
            </a:r>
          </a:p>
          <a:p>
            <a:endParaRPr lang="en-GB" sz="1400" dirty="0"/>
          </a:p>
          <a:p>
            <a:r>
              <a:rPr lang="en-GB" sz="1400" dirty="0"/>
              <a:t> </a:t>
            </a:r>
            <a:r>
              <a:rPr lang="en-GB" sz="1400" dirty="0" smtClean="0"/>
              <a:t>                     …………………………..  ,</a:t>
            </a:r>
          </a:p>
          <a:p>
            <a:endParaRPr lang="en-GB" sz="1400" dirty="0"/>
          </a:p>
          <a:p>
            <a:r>
              <a:rPr lang="en-GB" sz="1400" dirty="0" smtClean="0"/>
              <a:t> 	               </a:t>
            </a:r>
            <a:r>
              <a:rPr lang="en-GB" sz="1400" dirty="0" smtClean="0">
                <a:latin typeface="Brush Script MT" pitchFamily="66" charset="0"/>
              </a:rPr>
              <a:t>Peter Robinson</a:t>
            </a:r>
            <a:endParaRPr lang="en-GB" sz="1400" dirty="0" smtClean="0"/>
          </a:p>
          <a:p>
            <a:r>
              <a:rPr lang="en-GB" sz="1400" dirty="0"/>
              <a:t>	 </a:t>
            </a:r>
            <a:r>
              <a:rPr lang="en-GB" sz="1400" dirty="0" smtClean="0"/>
              <a:t>              Peter Robinson </a:t>
            </a:r>
            <a:endParaRPr lang="en-GB" sz="14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323528" y="6127778"/>
            <a:ext cx="3816424" cy="657046"/>
          </a:xfrm>
        </p:spPr>
        <p:txBody>
          <a:bodyPr/>
          <a:lstStyle/>
          <a:p>
            <a:pPr algn="l">
              <a:defRPr/>
            </a:pPr>
            <a:r>
              <a:rPr lang="cs-CZ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Autorem materiálu a všech jeho částí, není-li uvedeno jinak, je Mgr. Hana Syrovátková</a:t>
            </a:r>
            <a:endParaRPr lang="cs-CZ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313478" y="307909"/>
            <a:ext cx="4896544" cy="633394"/>
          </a:xfrm>
          <a:prstGeom prst="rect">
            <a:avLst/>
          </a:prstGeom>
        </p:spPr>
        <p:txBody>
          <a:bodyPr>
            <a:norm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4100" b="1" kern="1200" cap="none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GB" sz="240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Complete the missing words.</a:t>
            </a:r>
            <a:endParaRPr lang="en-GB" sz="240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88035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Vrchol">
  <a:themeElements>
    <a:clrScheme name="Vrchol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Vrchol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Vrchol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802</TotalTime>
  <Words>508</Words>
  <Application>Microsoft Office PowerPoint</Application>
  <PresentationFormat>Předvádění na obrazovce (4:3)</PresentationFormat>
  <Paragraphs>252</Paragraphs>
  <Slides>9</Slides>
  <Notes>9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9</vt:i4>
      </vt:variant>
    </vt:vector>
  </HeadingPairs>
  <TitlesOfParts>
    <vt:vector size="11" baseType="lpstr">
      <vt:lpstr>Výchozí návrh</vt:lpstr>
      <vt:lpstr>Vrchol</vt:lpstr>
      <vt:lpstr>Snímek 1</vt:lpstr>
      <vt:lpstr>  WRITING A LETTER </vt:lpstr>
      <vt:lpstr>A FORMAL LETTER</vt:lpstr>
      <vt:lpstr>A FORMAL LETTER</vt:lpstr>
      <vt:lpstr>AN INFORMAL LETTER</vt:lpstr>
      <vt:lpstr>INFORMAL EMAIL</vt:lpstr>
      <vt:lpstr>Complete the missing words.</vt:lpstr>
      <vt:lpstr>Snímek 8</vt:lpstr>
      <vt:lpstr>Snímek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Nejedlá</dc:creator>
  <cp:lastModifiedBy>Uživatel</cp:lastModifiedBy>
  <cp:revision>90</cp:revision>
  <dcterms:created xsi:type="dcterms:W3CDTF">2011-05-03T09:55:49Z</dcterms:created>
  <dcterms:modified xsi:type="dcterms:W3CDTF">2012-05-07T10:21:05Z</dcterms:modified>
</cp:coreProperties>
</file>