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71" r:id="rId2"/>
    <p:sldId id="268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5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49B28-E273-477B-9FD2-7BD81D2A5C1E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436BA-38B6-4D40-B402-4917C8FD83F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75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436BA-38B6-4D40-B402-4917C8FD83F2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438635-7FEB-478F-AC5A-B39E049BA52F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5DDE9F-1F7E-4F7B-A166-BB67FA0104CF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Tn_pWzJx6S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A629ApKZFn8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Ji%C5%99%C3%AD-Such%C3%BD--Jitka-Molavcov%C3%A1--Michal-Hor%C3%A1%C4%8Dek--Brno2011za.jp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.wikipedia.org/wiki/Soubor:Vobornikova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Divadlo_Semafor_v_pasazi_Alfa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2MLGxeohP" TargetMode="External"/><Relationship Id="rId4" Type="http://schemas.openxmlformats.org/officeDocument/2006/relationships/hyperlink" Target="http://www.youtube.com/watch?v=hJsJmbI6mY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XRl1zuvVqA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iOLG2Y0FMV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r0Y9Eac8mc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YB-tOHrJBc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PeqWBLvnv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cLYDFIWZzo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_fhiGPq2-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835696" y="1412776"/>
          <a:ext cx="5554980" cy="841248"/>
        </p:xfrm>
        <a:graphic>
          <a:graphicData uri="http://schemas.openxmlformats.org/drawingml/2006/table">
            <a:tbl>
              <a:tblPr/>
              <a:tblGrid>
                <a:gridCol w="2242820"/>
                <a:gridCol w="3312160"/>
              </a:tblGrid>
              <a:tr h="41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Projekt MŠMT ČR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EU PENÍZE ŠKOLÁM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9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Číslo projektu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CZ.1.07/1.4.00/21.2146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5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Garamond"/>
                          <a:ea typeface="Calibri"/>
                          <a:cs typeface="Times New Roman"/>
                        </a:rPr>
                        <a:t>Název projektu školy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>
                          <a:latin typeface="Garamond"/>
                          <a:ea typeface="Calibri"/>
                          <a:cs typeface="Times New Roman"/>
                        </a:rPr>
                        <a:t>Inovace ve vzdělávání na naší škole ZŠ Studánka</a:t>
                      </a:r>
                      <a:endParaRPr lang="cs-C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Šablona  III/2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dirty="0">
                          <a:latin typeface="Garamond"/>
                          <a:ea typeface="Calibri"/>
                          <a:cs typeface="Times New Roman"/>
                        </a:rPr>
                        <a:t>Inovace a zkvalitnění výuky prostřednictvím ICT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60648"/>
            <a:ext cx="657225" cy="657225"/>
          </a:xfrm>
          <a:prstGeom prst="rect">
            <a:avLst/>
          </a:prstGeom>
          <a:noFill/>
        </p:spPr>
      </p:pic>
      <p:pic>
        <p:nvPicPr>
          <p:cNvPr id="6" name="Obrázek 1" descr="logolinkII_bar.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4869160"/>
            <a:ext cx="5762625" cy="1647825"/>
          </a:xfrm>
          <a:prstGeom prst="rect">
            <a:avLst/>
          </a:prstGeom>
          <a:noFill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504" y="40466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2348879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cs-CZ" sz="1400" b="1" dirty="0" smtClean="0"/>
              <a:t>Sada č. XII 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XII_ HV, DUM č.17 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Umění a kultura 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obor: Hudební výchova</a:t>
            </a:r>
            <a:endParaRPr lang="cs-CZ" sz="1400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25252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659639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1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Tento materiál byl vytvořen v rámci projektu  Operačního programu Vzdělávání pro konkurenceschopnost.</a:t>
            </a:r>
            <a:endParaRPr kumimoji="0" lang="cs-CZ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51520" y="3266400"/>
            <a:ext cx="874846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Název: Divadlo Semafor</a:t>
            </a:r>
            <a:endParaRPr lang="cs-CZ" sz="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Autor: Mgr. Ilona Jílková</a:t>
            </a:r>
            <a:endParaRPr lang="cs-CZ" sz="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Stručná anotace: Materiál slouží jako pomůcka při výkladu učiva. Byl použit v 9.ročníku v hodině hudební výchovy dne 8. 2 . 2012. </a:t>
            </a:r>
            <a:endParaRPr lang="cs-CZ" sz="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200" b="1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Metodické zhodnocení: Prostřednictvím tohoto materiálu vyučující s žáky probere učivo o historii divadla, jeho žánrovém zaměření, hlavních protagonistech. Výklad je doplněn hudebními ukázkami a fotografiemi hlavních představitelů divadla. Na závěr žáci vyplní doplňovací test, který ověří jejich nově získané poznatky.</a:t>
            </a:r>
            <a:endParaRPr lang="cs-CZ" sz="20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Nejznámější bývalí členové Semaforu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Herci a zpěváci:</a:t>
            </a:r>
          </a:p>
          <a:p>
            <a:r>
              <a:rPr lang="cs-CZ" dirty="0" smtClean="0"/>
              <a:t>Pavlína </a:t>
            </a:r>
            <a:r>
              <a:rPr lang="cs-CZ" dirty="0" err="1" smtClean="0"/>
              <a:t>Filipovská</a:t>
            </a:r>
            <a:r>
              <a:rPr lang="cs-CZ" dirty="0" smtClean="0"/>
              <a:t>, Eva </a:t>
            </a:r>
            <a:r>
              <a:rPr lang="cs-CZ" dirty="0" err="1" smtClean="0"/>
              <a:t>Pilarová</a:t>
            </a:r>
            <a:r>
              <a:rPr lang="cs-CZ" dirty="0" smtClean="0"/>
              <a:t>, Naďa Urbánková, Miluše Voborníková, Hana Hegerová, Zuzana Burianová, Waldemar Matuška, Karel </a:t>
            </a:r>
            <a:r>
              <a:rPr lang="cs-CZ" dirty="0" err="1" smtClean="0"/>
              <a:t>Gott</a:t>
            </a:r>
            <a:r>
              <a:rPr lang="cs-CZ" dirty="0" smtClean="0"/>
              <a:t>, Karel Štědrý …</a:t>
            </a:r>
          </a:p>
          <a:p>
            <a:endParaRPr lang="cs-CZ" dirty="0" smtClean="0"/>
          </a:p>
          <a:p>
            <a:r>
              <a:rPr lang="cs-CZ" dirty="0" smtClean="0"/>
              <a:t>Dirigent divadelního orchestru: </a:t>
            </a:r>
          </a:p>
          <a:p>
            <a:r>
              <a:rPr lang="cs-CZ" dirty="0" smtClean="0"/>
              <a:t>Ferdinand Havlík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Režiséři:</a:t>
            </a:r>
          </a:p>
          <a:p>
            <a:r>
              <a:rPr lang="cs-CZ" dirty="0" smtClean="0"/>
              <a:t>Ján Roháč, Vladimír </a:t>
            </a:r>
            <a:r>
              <a:rPr lang="cs-CZ" dirty="0" err="1" smtClean="0"/>
              <a:t>Svitáček</a:t>
            </a:r>
            <a:r>
              <a:rPr lang="cs-CZ" dirty="0" smtClean="0"/>
              <a:t>, Miloš Forman</a:t>
            </a:r>
          </a:p>
        </p:txBody>
      </p:sp>
      <p:pic>
        <p:nvPicPr>
          <p:cNvPr id="4" name="Obrázek 3" descr="220px-Vobornikov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2924944"/>
            <a:ext cx="1008112" cy="1152128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116632"/>
            <a:ext cx="903649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umělecké skupiny v Semaforu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37444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Nejznámější </a:t>
            </a:r>
            <a:r>
              <a:rPr lang="cs-CZ" dirty="0" smtClean="0"/>
              <a:t>představení: </a:t>
            </a:r>
            <a:r>
              <a:rPr lang="cs-CZ" dirty="0" smtClean="0">
                <a:solidFill>
                  <a:srgbClr val="00B0F0"/>
                </a:solidFill>
              </a:rPr>
              <a:t>Návštěvní dny</a:t>
            </a:r>
          </a:p>
          <a:p>
            <a:r>
              <a:rPr lang="cs-CZ" dirty="0" smtClean="0"/>
              <a:t>Ukázka č.11:</a:t>
            </a:r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youtube.com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watch</a:t>
            </a:r>
            <a:r>
              <a:rPr lang="cs-CZ" dirty="0" smtClean="0">
                <a:hlinkClick r:id="rId3"/>
              </a:rPr>
              <a:t>?v=</a:t>
            </a:r>
            <a:r>
              <a:rPr lang="cs-CZ" dirty="0" err="1" smtClean="0">
                <a:hlinkClick r:id="rId3"/>
              </a:rPr>
              <a:t>Tn</a:t>
            </a:r>
            <a:r>
              <a:rPr lang="cs-CZ" dirty="0" smtClean="0">
                <a:hlinkClick r:id="rId3"/>
              </a:rPr>
              <a:t>_pWzJx6SI</a:t>
            </a:r>
            <a:endParaRPr lang="cs-CZ" dirty="0" smtClean="0"/>
          </a:p>
          <a:p>
            <a:r>
              <a:rPr lang="cs-CZ" dirty="0" smtClean="0"/>
              <a:t>Po smrti J. Grossmanna spolupráce M. Šimka s L. Sobotou a J. </a:t>
            </a:r>
            <a:r>
              <a:rPr lang="cs-CZ" dirty="0" err="1" smtClean="0"/>
              <a:t>Krampolem</a:t>
            </a:r>
            <a:endParaRPr lang="cs-CZ" dirty="0" smtClean="0"/>
          </a:p>
          <a:p>
            <a:r>
              <a:rPr lang="cs-CZ" dirty="0" smtClean="0"/>
              <a:t>Josef Dvořák</a:t>
            </a:r>
          </a:p>
          <a:p>
            <a:r>
              <a:rPr lang="cs-CZ" dirty="0" smtClean="0"/>
              <a:t>Ukázka č. 12: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?v=A629ApKZFn8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sz="9600" dirty="0" smtClean="0">
              <a:latin typeface="Arial" pitchFamily="34" charset="0"/>
            </a:endParaRPr>
          </a:p>
          <a:p>
            <a:pPr>
              <a:buNone/>
            </a:pPr>
            <a:endParaRPr lang="cs-CZ" sz="6600" dirty="0" smtClean="0">
              <a:latin typeface="Arial" pitchFamily="34" charset="0"/>
            </a:endParaRPr>
          </a:p>
          <a:p>
            <a:pPr lvl="0">
              <a:buNone/>
            </a:pPr>
            <a:endParaRPr lang="cs-CZ" sz="4400" dirty="0" smtClean="0">
              <a:latin typeface="Arial" pitchFamily="34" charset="0"/>
            </a:endParaRP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Doplňovací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Divadlo Semafor vzniklo v roce _______. Jeho vznik je spojen se jmény ___________ a _______________. Název divadla je vytvořen z počátečních písmen tří slov _________ 	__________	___________. První hra, která byla v divadle uvedena nesla název ___________.V současné době  je uměleckou partnerkou Jiřího Suchého herečka a zpěvačka ________________. Mezi nejznámější hry divadla patří (  alespoň 2) _________ __________.Další známé osobnosti, které v Semaforu působily ( alespoň 5 jmen) ___________ ________ __________ __________ __________.Mezi nejznámější písně ze Semaforu patří ( alespoň 3) ___________	_____________  _____________.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1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1000" dirty="0" smtClean="0">
                <a:solidFill>
                  <a:srgbClr val="808080"/>
                </a:solidFill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lang="cs-CZ" sz="1000" dirty="0" smtClean="0"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000" dirty="0" smtClean="0">
                <a:solidFill>
                  <a:srgbClr val="808080"/>
                </a:solidFill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lang="cs-CZ" sz="1000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testu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1959, Jiří Suchý, Jiří </a:t>
            </a:r>
            <a:r>
              <a:rPr lang="cs-CZ" dirty="0" err="1" smtClean="0"/>
              <a:t>Šlitr</a:t>
            </a:r>
            <a:r>
              <a:rPr lang="cs-CZ" dirty="0" smtClean="0"/>
              <a:t>, Sedm malých forem, Člověk z půdy, Jitka </a:t>
            </a:r>
            <a:r>
              <a:rPr lang="cs-CZ" dirty="0" err="1" smtClean="0"/>
              <a:t>Molavcová</a:t>
            </a:r>
            <a:r>
              <a:rPr lang="cs-CZ" dirty="0" smtClean="0"/>
              <a:t>, Jonáš a </a:t>
            </a:r>
            <a:r>
              <a:rPr lang="cs-CZ" dirty="0" err="1" smtClean="0"/>
              <a:t>tingl</a:t>
            </a:r>
            <a:r>
              <a:rPr lang="cs-CZ" dirty="0" smtClean="0"/>
              <a:t>-</a:t>
            </a:r>
            <a:r>
              <a:rPr lang="cs-CZ" dirty="0" err="1" smtClean="0"/>
              <a:t>tangl</a:t>
            </a:r>
            <a:r>
              <a:rPr lang="cs-CZ" dirty="0" smtClean="0"/>
              <a:t>, Zuzana je sama doma…,W. Matuška, N. Urbánková, P. </a:t>
            </a:r>
            <a:r>
              <a:rPr lang="cs-CZ" dirty="0" err="1" smtClean="0"/>
              <a:t>Filipovská</a:t>
            </a:r>
            <a:r>
              <a:rPr lang="cs-CZ" dirty="0" smtClean="0"/>
              <a:t>, E. </a:t>
            </a:r>
            <a:r>
              <a:rPr lang="cs-CZ" dirty="0" err="1" smtClean="0"/>
              <a:t>Pilarová</a:t>
            </a:r>
            <a:r>
              <a:rPr lang="cs-CZ" dirty="0" smtClean="0"/>
              <a:t>, K. Štědrý …,Pramínek vlasů, Včera neděle byla, To jsem ještě žil, Dítě školou povinné …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1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dirty="0" smtClean="0">
                <a:solidFill>
                  <a:srgbClr val="808080"/>
                </a:solidFill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lang="cs-CZ" dirty="0" smtClean="0"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000" dirty="0" smtClean="0">
                <a:solidFill>
                  <a:srgbClr val="808080"/>
                </a:solidFill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lang="cs-CZ" sz="1000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Obr. č.1:[cit. 2012-01-05].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http://cs.wikipedia.org/wiki/Soubor:Divadlo_Semafor_v_pasazi_Alfa.jpg</a:t>
            </a:r>
          </a:p>
          <a:p>
            <a:r>
              <a:rPr lang="cs-CZ" dirty="0" smtClean="0"/>
              <a:t>Obr.č.2: :[cit. 2012-01-05].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</a:t>
            </a:r>
          </a:p>
          <a:p>
            <a:r>
              <a:rPr lang="cs-CZ" dirty="0" smtClean="0"/>
              <a:t>http://cs.wikipedia.org/wiki/Soubor:Jiri_Suchy_KVIFF.jpg</a:t>
            </a:r>
          </a:p>
          <a:p>
            <a:r>
              <a:rPr lang="cs-CZ" dirty="0" smtClean="0"/>
              <a:t>Obr. č.3: :[cit. 2012-01-05].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</a:t>
            </a:r>
          </a:p>
          <a:p>
            <a:r>
              <a:rPr lang="cs-CZ" dirty="0" smtClean="0">
                <a:hlinkClick r:id="rId3"/>
              </a:rPr>
              <a:t>http://cs.wikipedia.org/wiki/Soubor:Ji%C5%99%C3%AD-Such%C3%BD--Jitka-Molavcov%C3%A1--Michal-Hor%C3%A1%C4%8Dek--Brno2011za.jpg</a:t>
            </a:r>
            <a:endParaRPr lang="cs-CZ" dirty="0" smtClean="0"/>
          </a:p>
          <a:p>
            <a:r>
              <a:rPr lang="cs-CZ" dirty="0" smtClean="0"/>
              <a:t>Obr.č.4 :[cit. 2012-01-05].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</a:t>
            </a:r>
          </a:p>
          <a:p>
            <a:r>
              <a:rPr lang="cs-CZ" dirty="0" smtClean="0">
                <a:hlinkClick r:id="rId4"/>
              </a:rPr>
              <a:t>http://cs.wikipedia.org/wiki/Soubor:Vobornikova.jpg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28288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Divadlo Semafor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438912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Založeno roku 1959</a:t>
            </a:r>
          </a:p>
          <a:p>
            <a:r>
              <a:rPr lang="cs-CZ" dirty="0" smtClean="0"/>
              <a:t>Jiří Suchý ( 1923), Jiří </a:t>
            </a:r>
            <a:r>
              <a:rPr lang="cs-CZ" dirty="0" err="1" smtClean="0"/>
              <a:t>Šlitr</a:t>
            </a:r>
            <a:r>
              <a:rPr lang="cs-CZ" dirty="0" smtClean="0"/>
              <a:t> (1924 – 1969)</a:t>
            </a:r>
          </a:p>
          <a:p>
            <a:r>
              <a:rPr lang="cs-CZ" dirty="0" smtClean="0"/>
              <a:t>Název odvozen od slov </a:t>
            </a:r>
            <a:r>
              <a:rPr lang="cs-CZ" dirty="0" err="1" smtClean="0">
                <a:solidFill>
                  <a:srgbClr val="00B0F0"/>
                </a:solidFill>
              </a:rPr>
              <a:t>SED</a:t>
            </a:r>
            <a:r>
              <a:rPr lang="cs-CZ" dirty="0" err="1" smtClean="0"/>
              <a:t>m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00B0F0"/>
                </a:solidFill>
              </a:rPr>
              <a:t>MA</a:t>
            </a:r>
            <a:r>
              <a:rPr lang="cs-CZ" dirty="0" err="1" smtClean="0"/>
              <a:t>lých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00B0F0"/>
                </a:solidFill>
              </a:rPr>
              <a:t>FOR</a:t>
            </a:r>
            <a:r>
              <a:rPr lang="cs-CZ" dirty="0" err="1" smtClean="0"/>
              <a:t>em</a:t>
            </a:r>
            <a:endParaRPr lang="cs-CZ" dirty="0" smtClean="0"/>
          </a:p>
          <a:p>
            <a:r>
              <a:rPr lang="cs-CZ" dirty="0" smtClean="0"/>
              <a:t>Záměr divadla: věnovat se co nejvíce druhům uměleckých žánrů ( písně, poezie, pantomima, výtvarné umění, loutky a hry pro děti, hudební komedie, experimentální film)</a:t>
            </a:r>
            <a:endParaRPr lang="cs-CZ" dirty="0"/>
          </a:p>
        </p:txBody>
      </p:sp>
      <p:pic>
        <p:nvPicPr>
          <p:cNvPr id="4" name="Obrázek 3" descr="220px-Divadlo_Semafor_v_pasazi_Alf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1052736"/>
            <a:ext cx="2361952" cy="1584176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Repertoár do roku 1969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cs-CZ" dirty="0" smtClean="0"/>
              <a:t>První hra: </a:t>
            </a:r>
            <a:r>
              <a:rPr lang="cs-CZ" dirty="0" smtClean="0">
                <a:solidFill>
                  <a:srgbClr val="00B0F0"/>
                </a:solidFill>
              </a:rPr>
              <a:t>Člověk z půdy </a:t>
            </a:r>
            <a:r>
              <a:rPr lang="cs-CZ" dirty="0" smtClean="0"/>
              <a:t>( premiéra 1959)</a:t>
            </a:r>
          </a:p>
          <a:p>
            <a:r>
              <a:rPr lang="cs-CZ" dirty="0" smtClean="0"/>
              <a:t>Ukázka č.1: Dítě školou povinné</a:t>
            </a:r>
          </a:p>
          <a:p>
            <a:r>
              <a:rPr lang="cs-CZ" dirty="0" smtClean="0">
                <a:hlinkClick r:id="rId3"/>
              </a:rPr>
              <a:t>http://cs.wikipedia.org/wiki/Soubor:Divadlo_Semafor_v_pasazi_Alfa.jpg</a:t>
            </a:r>
            <a:endParaRPr lang="cs-CZ" dirty="0" smtClean="0"/>
          </a:p>
          <a:p>
            <a:r>
              <a:rPr lang="cs-CZ" dirty="0" smtClean="0"/>
              <a:t>Ukázka č.2: Včera neděle byla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?v=hJsJmbI6mYc</a:t>
            </a:r>
            <a:endParaRPr lang="cs-CZ" dirty="0" smtClean="0"/>
          </a:p>
          <a:p>
            <a:r>
              <a:rPr lang="cs-CZ" dirty="0" smtClean="0"/>
              <a:t>Ukázka č.3:</a:t>
            </a:r>
          </a:p>
          <a:p>
            <a:r>
              <a:rPr lang="cs-CZ" dirty="0" smtClean="0">
                <a:hlinkClick r:id="rId5"/>
              </a:rPr>
              <a:t>http://www.</a:t>
            </a:r>
            <a:r>
              <a:rPr lang="cs-CZ" dirty="0" err="1" smtClean="0">
                <a:hlinkClick r:id="rId5"/>
              </a:rPr>
              <a:t>youtube.com</a:t>
            </a:r>
            <a:r>
              <a:rPr lang="cs-CZ" dirty="0" smtClean="0">
                <a:hlinkClick r:id="rId5"/>
              </a:rPr>
              <a:t>/</a:t>
            </a:r>
            <a:r>
              <a:rPr lang="cs-CZ" dirty="0" err="1" smtClean="0">
                <a:hlinkClick r:id="rId5"/>
              </a:rPr>
              <a:t>watch</a:t>
            </a:r>
            <a:r>
              <a:rPr lang="cs-CZ" dirty="0" smtClean="0">
                <a:hlinkClick r:id="rId5"/>
              </a:rPr>
              <a:t>?v=2MLGxeohP</a:t>
            </a:r>
            <a:endParaRPr lang="cs-CZ" dirty="0" smtClean="0"/>
          </a:p>
          <a:p>
            <a:pPr>
              <a:buNone/>
            </a:pPr>
            <a:endParaRPr lang="cs-CZ" sz="4400" dirty="0" smtClean="0">
              <a:latin typeface="Arial" pitchFamily="34" charset="0"/>
            </a:endParaRP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Repertoár do roku 1969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988840"/>
            <a:ext cx="8229600" cy="4389120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Zuzana je sama doma </a:t>
            </a:r>
            <a:r>
              <a:rPr lang="cs-CZ" dirty="0" smtClean="0"/>
              <a:t>( pásmo písniček) 1960</a:t>
            </a:r>
          </a:p>
          <a:p>
            <a:r>
              <a:rPr lang="cs-CZ" dirty="0" smtClean="0"/>
              <a:t>Ukázka č.4: Kočka na okně</a:t>
            </a:r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youtube.com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watch</a:t>
            </a:r>
            <a:r>
              <a:rPr lang="cs-CZ" dirty="0" smtClean="0">
                <a:hlinkClick r:id="rId3"/>
              </a:rPr>
              <a:t>?v=XRl1zuvVqAE</a:t>
            </a:r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Zuzana je zase sama doma </a:t>
            </a:r>
            <a:r>
              <a:rPr lang="cs-CZ" dirty="0" smtClean="0"/>
              <a:t>-  1961</a:t>
            </a:r>
          </a:p>
          <a:p>
            <a:r>
              <a:rPr lang="cs-CZ" dirty="0" smtClean="0"/>
              <a:t>Ukázka č.5: Árie měsíce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?v=iOLG2Y0FMV8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Repertoár do roku 1969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389120"/>
          </a:xfrm>
        </p:spPr>
        <p:txBody>
          <a:bodyPr/>
          <a:lstStyle/>
          <a:p>
            <a:r>
              <a:rPr lang="cs-CZ" dirty="0" smtClean="0"/>
              <a:t>kabaret </a:t>
            </a:r>
            <a:r>
              <a:rPr lang="cs-CZ" dirty="0" smtClean="0">
                <a:solidFill>
                  <a:srgbClr val="00B0F0"/>
                </a:solidFill>
              </a:rPr>
              <a:t>Jonáš a </a:t>
            </a:r>
            <a:r>
              <a:rPr lang="cs-CZ" dirty="0" err="1" smtClean="0">
                <a:solidFill>
                  <a:srgbClr val="00B0F0"/>
                </a:solidFill>
              </a:rPr>
              <a:t>tingl</a:t>
            </a:r>
            <a:r>
              <a:rPr lang="cs-CZ" dirty="0" smtClean="0">
                <a:solidFill>
                  <a:srgbClr val="00B0F0"/>
                </a:solidFill>
              </a:rPr>
              <a:t>-</a:t>
            </a:r>
            <a:r>
              <a:rPr lang="cs-CZ" dirty="0" err="1" smtClean="0">
                <a:solidFill>
                  <a:srgbClr val="00B0F0"/>
                </a:solidFill>
              </a:rPr>
              <a:t>tangl</a:t>
            </a:r>
            <a:r>
              <a:rPr lang="cs-CZ" dirty="0" smtClean="0">
                <a:solidFill>
                  <a:srgbClr val="00B0F0"/>
                </a:solidFill>
              </a:rPr>
              <a:t>  </a:t>
            </a:r>
            <a:r>
              <a:rPr lang="cs-CZ" dirty="0" smtClean="0"/>
              <a:t>- 1962</a:t>
            </a:r>
          </a:p>
          <a:p>
            <a:endParaRPr lang="cs-CZ" dirty="0" smtClean="0"/>
          </a:p>
          <a:p>
            <a:r>
              <a:rPr lang="cs-CZ" dirty="0" smtClean="0"/>
              <a:t>Ukázka č.6: </a:t>
            </a:r>
            <a:r>
              <a:rPr lang="cs-CZ" dirty="0" err="1" smtClean="0"/>
              <a:t>Honky</a:t>
            </a:r>
            <a:r>
              <a:rPr lang="cs-CZ" dirty="0" smtClean="0"/>
              <a:t> Tonky Blues</a:t>
            </a:r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youtube.com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watch</a:t>
            </a:r>
            <a:r>
              <a:rPr lang="cs-CZ" dirty="0" smtClean="0">
                <a:hlinkClick r:id="rId3"/>
              </a:rPr>
              <a:t>?v=r0Y9Eac8mcI</a:t>
            </a:r>
            <a:endParaRPr lang="cs-CZ" dirty="0" smtClean="0"/>
          </a:p>
          <a:p>
            <a:r>
              <a:rPr lang="cs-CZ" dirty="0" smtClean="0"/>
              <a:t>Ukázka č. 7: Chybí mi ta jistota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?v=YB-</a:t>
            </a:r>
            <a:r>
              <a:rPr lang="cs-CZ" dirty="0" err="1" smtClean="0">
                <a:hlinkClick r:id="rId4"/>
              </a:rPr>
              <a:t>tOHrJBcg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11668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Repertoár do roku 1969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Opera </a:t>
            </a:r>
            <a:r>
              <a:rPr lang="cs-CZ" dirty="0" smtClean="0">
                <a:solidFill>
                  <a:srgbClr val="00B0F0"/>
                </a:solidFill>
              </a:rPr>
              <a:t>Dobře placená procházka </a:t>
            </a:r>
            <a:r>
              <a:rPr lang="cs-CZ" dirty="0" smtClean="0"/>
              <a:t>- 1965</a:t>
            </a:r>
          </a:p>
          <a:p>
            <a:endParaRPr lang="cs-CZ" dirty="0" smtClean="0"/>
          </a:p>
          <a:p>
            <a:r>
              <a:rPr lang="cs-CZ" dirty="0" smtClean="0"/>
              <a:t>Ukázka č.8: </a:t>
            </a:r>
            <a:r>
              <a:rPr lang="cs-CZ" dirty="0" err="1" smtClean="0"/>
              <a:t>Haleluja</a:t>
            </a:r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  <a:hlinkClick r:id="rId3"/>
              </a:rPr>
              <a:t>http://www.</a:t>
            </a:r>
            <a:r>
              <a:rPr lang="cs-CZ" dirty="0" err="1" smtClean="0">
                <a:solidFill>
                  <a:srgbClr val="00B0F0"/>
                </a:solidFill>
                <a:hlinkClick r:id="rId3"/>
              </a:rPr>
              <a:t>youtube.com</a:t>
            </a:r>
            <a:r>
              <a:rPr lang="cs-CZ" dirty="0" smtClean="0">
                <a:solidFill>
                  <a:srgbClr val="00B0F0"/>
                </a:solidFill>
                <a:hlinkClick r:id="rId3"/>
              </a:rPr>
              <a:t>/</a:t>
            </a:r>
            <a:r>
              <a:rPr lang="cs-CZ" dirty="0" err="1" smtClean="0">
                <a:solidFill>
                  <a:srgbClr val="00B0F0"/>
                </a:solidFill>
                <a:hlinkClick r:id="rId3"/>
              </a:rPr>
              <a:t>watch</a:t>
            </a:r>
            <a:r>
              <a:rPr lang="cs-CZ" dirty="0" smtClean="0">
                <a:solidFill>
                  <a:srgbClr val="00B0F0"/>
                </a:solidFill>
                <a:hlinkClick r:id="rId3"/>
              </a:rPr>
              <a:t>?v=PPeqWBLvnv4</a:t>
            </a:r>
            <a:endParaRPr lang="cs-CZ" dirty="0" smtClean="0">
              <a:solidFill>
                <a:srgbClr val="00B0F0"/>
              </a:solidFill>
            </a:endParaRPr>
          </a:p>
          <a:p>
            <a:endParaRPr lang="cs-CZ" dirty="0" smtClean="0">
              <a:solidFill>
                <a:srgbClr val="00B0F0"/>
              </a:solidFill>
            </a:endParaRPr>
          </a:p>
          <a:p>
            <a:r>
              <a:rPr lang="cs-CZ" dirty="0" smtClean="0">
                <a:solidFill>
                  <a:srgbClr val="00B0F0"/>
                </a:solidFill>
              </a:rPr>
              <a:t>Benefice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Ďábel z Vinohrad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Jonáš a dr. Matrace</a:t>
            </a:r>
          </a:p>
          <a:p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Protagonisté divadla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Jiří Suchý ( textař, básník, spisovatel, výtvarník, hudebník, herec, zpěvák )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Jiří </a:t>
            </a:r>
            <a:r>
              <a:rPr lang="cs-CZ" dirty="0" err="1" smtClean="0"/>
              <a:t>Šlitr</a:t>
            </a:r>
            <a:r>
              <a:rPr lang="cs-CZ" dirty="0" smtClean="0"/>
              <a:t> - zemřel 1969( klavírista, skladatel, herec, zpěvák, malíř)</a:t>
            </a:r>
          </a:p>
          <a:p>
            <a:endParaRPr lang="cs-CZ" dirty="0" smtClean="0"/>
          </a:p>
          <a:p>
            <a:r>
              <a:rPr lang="cs-CZ" dirty="0" smtClean="0"/>
              <a:t>Jitka </a:t>
            </a:r>
            <a:r>
              <a:rPr lang="cs-CZ" dirty="0" err="1" smtClean="0"/>
              <a:t>Molavcová</a:t>
            </a:r>
            <a:r>
              <a:rPr lang="cs-CZ" dirty="0" smtClean="0"/>
              <a:t> (1950) – od roku 1985 postava Žofie Melicharové</a:t>
            </a:r>
            <a:endParaRPr lang="cs-CZ" dirty="0"/>
          </a:p>
        </p:txBody>
      </p:sp>
      <p:pic>
        <p:nvPicPr>
          <p:cNvPr id="4" name="Obrázek 3" descr="220px-Jiri_Suchy_KVIF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2420888"/>
            <a:ext cx="1425848" cy="1368152"/>
          </a:xfrm>
          <a:prstGeom prst="rect">
            <a:avLst/>
          </a:prstGeom>
        </p:spPr>
      </p:pic>
      <p:pic>
        <p:nvPicPr>
          <p:cNvPr id="5" name="Obrázek 4" descr="223C96~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5489848"/>
            <a:ext cx="1584176" cy="136815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 po roce 1969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Hra </a:t>
            </a:r>
            <a:r>
              <a:rPr lang="cs-CZ" dirty="0" smtClean="0">
                <a:solidFill>
                  <a:srgbClr val="00B0F0"/>
                </a:solidFill>
              </a:rPr>
              <a:t>Kytice </a:t>
            </a:r>
            <a:r>
              <a:rPr lang="cs-CZ" dirty="0" smtClean="0"/>
              <a:t>– 1972 – nejhranější hra Semaforu</a:t>
            </a:r>
          </a:p>
          <a:p>
            <a:r>
              <a:rPr lang="cs-CZ" dirty="0" smtClean="0"/>
              <a:t>Ukázka č. 9: </a:t>
            </a:r>
          </a:p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youtube.com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watch</a:t>
            </a:r>
            <a:r>
              <a:rPr lang="cs-CZ" dirty="0" smtClean="0">
                <a:hlinkClick r:id="rId3"/>
              </a:rPr>
              <a:t>?v=</a:t>
            </a:r>
            <a:r>
              <a:rPr lang="cs-CZ" dirty="0" err="1" smtClean="0">
                <a:hlinkClick r:id="rId3"/>
              </a:rPr>
              <a:t>wcLYDFIWZzo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Hra </a:t>
            </a:r>
            <a:r>
              <a:rPr lang="cs-CZ" dirty="0" smtClean="0">
                <a:solidFill>
                  <a:srgbClr val="00B0F0"/>
                </a:solidFill>
              </a:rPr>
              <a:t>Jonáš dejme tomu v úterý</a:t>
            </a:r>
            <a:r>
              <a:rPr lang="cs-CZ" dirty="0" smtClean="0"/>
              <a:t>  - 1985</a:t>
            </a:r>
          </a:p>
          <a:p>
            <a:r>
              <a:rPr lang="cs-CZ" dirty="0" smtClean="0"/>
              <a:t>Ukázka č. 10:</a:t>
            </a:r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youtube.com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watch</a:t>
            </a:r>
            <a:r>
              <a:rPr lang="cs-CZ" dirty="0" smtClean="0">
                <a:hlinkClick r:id="rId4"/>
              </a:rPr>
              <a:t>?v=_fhiGPq2-</a:t>
            </a:r>
            <a:r>
              <a:rPr lang="cs-CZ" dirty="0" err="1" smtClean="0">
                <a:hlinkClick r:id="rId4"/>
              </a:rPr>
              <a:t>iA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11669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Arial" pitchFamily="34" charset="0"/>
              </a:rPr>
              <a:t>Autorem materiálu a všech jeho částí, není-li uvedeno jinak, je Mgr. Ilona Jílková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0"/>
            <a:ext cx="914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cs-CZ" sz="10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Garamond" pitchFamily="18" charset="0"/>
                <a:ea typeface="Calibri" pitchFamily="34" charset="0"/>
                <a:cs typeface="Times New Roman" pitchFamily="18" charset="0"/>
              </a:rPr>
              <a:t>EU Peníze školám	                                                         			Inovace ve vzdělávání na naší škole ZŠ Studánka</a:t>
            </a:r>
            <a:endParaRPr kumimoji="0" lang="cs-CZ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543</TotalTime>
  <Words>892</Words>
  <Application>Microsoft Office PowerPoint</Application>
  <PresentationFormat>Předvádění na obrazovce (4:3)</PresentationFormat>
  <Paragraphs>149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Tok</vt:lpstr>
      <vt:lpstr>Prezentace aplikace PowerPoint</vt:lpstr>
      <vt:lpstr>Divadlo Semafor</vt:lpstr>
      <vt:lpstr>Vznik</vt:lpstr>
      <vt:lpstr>Repertoár do roku 1969</vt:lpstr>
      <vt:lpstr>Repertoár do roku 1969</vt:lpstr>
      <vt:lpstr>Repertoár do roku 1969</vt:lpstr>
      <vt:lpstr>Repertoár do roku 1969</vt:lpstr>
      <vt:lpstr>Protagonisté divadla</vt:lpstr>
      <vt:lpstr>Tvorba po roce 1969</vt:lpstr>
      <vt:lpstr>Nejznámější bývalí členové Semaforu</vt:lpstr>
      <vt:lpstr>Další umělecké skupiny v Semaforu</vt:lpstr>
      <vt:lpstr>Doplňovací test</vt:lpstr>
      <vt:lpstr>Řešení testu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Divadlo SEMAFOR</dc:title>
  <dc:creator>Ing. Michal Jílek</dc:creator>
  <cp:lastModifiedBy>Jan Hladěna</cp:lastModifiedBy>
  <cp:revision>58</cp:revision>
  <dcterms:created xsi:type="dcterms:W3CDTF">2012-04-23T13:48:10Z</dcterms:created>
  <dcterms:modified xsi:type="dcterms:W3CDTF">2015-02-26T10:24:49Z</dcterms:modified>
</cp:coreProperties>
</file>