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3"/>
  </p:notesMasterIdLst>
  <p:sldIdLst>
    <p:sldId id="274" r:id="rId3"/>
    <p:sldId id="275" r:id="rId4"/>
    <p:sldId id="256" r:id="rId5"/>
    <p:sldId id="267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9" r:id="rId16"/>
    <p:sldId id="266" r:id="rId17"/>
    <p:sldId id="268" r:id="rId18"/>
    <p:sldId id="270" r:id="rId19"/>
    <p:sldId id="271" r:id="rId20"/>
    <p:sldId id="272" r:id="rId21"/>
    <p:sldId id="273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3CFF1-D776-4C28-9084-1401B451CB0A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A0C16-2681-40A1-9DC4-410510D6F56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2051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mtClean="0">
                <a:latin typeface="Arial" charset="0"/>
              </a:rPr>
              <a:t>EU Peníze školám	                                       Inovace ve vzdělávání na naší škole ZŠ Studánka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EB075B-213E-4F97-B4E3-7C725BE67883}" type="datetime1">
              <a:rPr lang="cs-CZ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7.5.2012</a:t>
            </a:fld>
            <a:endParaRPr lang="cs-CZ" smtClean="0">
              <a:latin typeface="Arial" charset="0"/>
            </a:endParaRPr>
          </a:p>
        </p:txBody>
      </p:sp>
      <p:sp>
        <p:nvSpPr>
          <p:cNvPr id="2765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mtClean="0">
                <a:latin typeface="Arial" charset="0"/>
              </a:rPr>
              <a:t>Autorem materiálu a všech jeho částí, není-li uvedeno jinak, je</a:t>
            </a:r>
          </a:p>
        </p:txBody>
      </p:sp>
      <p:sp>
        <p:nvSpPr>
          <p:cNvPr id="286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19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022F5E-1331-4864-B85E-FCEC8FB1F031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20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A0C16-2681-40A1-9DC4-410510D6F561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365911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97352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6982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0942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510542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066638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5286467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56413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618385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60035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21662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AD9C2-0151-4810-A4DF-8900EED47BCE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BFFC3-A6FB-4BCE-B575-F53E7E4DFCC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14205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wmf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wmf"/><Relationship Id="rId5" Type="http://schemas.openxmlformats.org/officeDocument/2006/relationships/image" Target="../media/image11.jpeg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Obrázek 1" descr="logolinkII_bar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1750" y="4795838"/>
            <a:ext cx="5476875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971600" y="1718142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cs-CZ">
              <a:latin typeface="Constantia" pitchFamily="18" charset="0"/>
            </a:endParaRPr>
          </a:p>
        </p:txBody>
      </p:sp>
      <p:sp>
        <p:nvSpPr>
          <p:cNvPr id="5124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>
              <a:latin typeface="Constantia" pitchFamily="18" charset="0"/>
            </a:endParaRPr>
          </a:p>
        </p:txBody>
      </p:sp>
      <p:sp>
        <p:nvSpPr>
          <p:cNvPr id="5125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cs-CZ">
              <a:latin typeface="Constantia" pitchFamily="18" charset="0"/>
            </a:endParaRPr>
          </a:p>
        </p:txBody>
      </p:sp>
      <p:pic>
        <p:nvPicPr>
          <p:cNvPr id="5126" name="Picture 63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>
                <a:latin typeface="Constantia" pitchFamily="18" charset="0"/>
              </a:rPr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/>
        </p:nvGraphicFramePr>
        <p:xfrm>
          <a:off x="611188" y="1700213"/>
          <a:ext cx="6837362" cy="1097176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45" name="Rectangle 116"/>
          <p:cNvSpPr>
            <a:spLocks noChangeArrowheads="1"/>
          </p:cNvSpPr>
          <p:nvPr/>
        </p:nvSpPr>
        <p:spPr bwMode="auto">
          <a:xfrm>
            <a:off x="395288" y="2759046"/>
            <a:ext cx="8497887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200" b="1" dirty="0" smtClean="0"/>
              <a:t>Sada č. XIII </a:t>
            </a:r>
            <a:endParaRPr lang="cs-CZ" sz="1200" dirty="0" smtClean="0"/>
          </a:p>
          <a:p>
            <a:pPr algn="ctr"/>
            <a:r>
              <a:rPr lang="cs-CZ" sz="1200" b="1" dirty="0" smtClean="0"/>
              <a:t>Identifikátor sady: VY_32_INOVACE_Sada XIII _ </a:t>
            </a:r>
            <a:r>
              <a:rPr lang="cs-CZ" sz="1200" b="1" dirty="0" err="1" smtClean="0"/>
              <a:t>SPř</a:t>
            </a:r>
            <a:r>
              <a:rPr lang="cs-CZ" sz="1200" b="1" dirty="0" smtClean="0"/>
              <a:t>, DUM </a:t>
            </a:r>
            <a:r>
              <a:rPr lang="cs-CZ" sz="1200" b="1" dirty="0" smtClean="0"/>
              <a:t>č.10</a:t>
            </a:r>
            <a:endParaRPr lang="cs-CZ" sz="1200" dirty="0" smtClean="0"/>
          </a:p>
          <a:p>
            <a:pPr algn="ctr"/>
            <a:r>
              <a:rPr lang="cs-CZ" sz="1200" b="1" dirty="0" smtClean="0"/>
              <a:t>Vzdělávací oblast: Člověk a příroda </a:t>
            </a:r>
            <a:endParaRPr lang="cs-CZ" sz="1200" dirty="0" smtClean="0"/>
          </a:p>
          <a:p>
            <a:pPr algn="ctr"/>
            <a:r>
              <a:rPr lang="cs-CZ" sz="1200" b="1" dirty="0" smtClean="0"/>
              <a:t>Vzdělávací obor: Přírodovědný seminář</a:t>
            </a:r>
            <a:endParaRPr lang="cs-CZ" sz="1200" dirty="0" smtClean="0"/>
          </a:p>
          <a:p>
            <a:pPr algn="ctr"/>
            <a:endParaRPr lang="cs-CZ" dirty="0">
              <a:latin typeface="Constantia" pitchFamily="18" charset="0"/>
            </a:endParaRPr>
          </a:p>
          <a:p>
            <a:r>
              <a:rPr lang="cs-CZ" sz="1200" b="1" dirty="0"/>
              <a:t>Název:  </a:t>
            </a:r>
            <a:r>
              <a:rPr lang="cs-CZ" sz="1200" b="1" dirty="0" smtClean="0"/>
              <a:t>Semena a plody</a:t>
            </a:r>
            <a:endParaRPr lang="cs-CZ" sz="1200" dirty="0"/>
          </a:p>
          <a:p>
            <a:r>
              <a:rPr lang="cs-CZ" sz="1200" b="1" dirty="0"/>
              <a:t>Autor</a:t>
            </a:r>
            <a:r>
              <a:rPr lang="cs-CZ" sz="1200" b="1" dirty="0" smtClean="0"/>
              <a:t>:  Ing. Andrea </a:t>
            </a:r>
            <a:r>
              <a:rPr lang="cs-CZ" sz="1200" b="1" dirty="0" err="1" smtClean="0"/>
              <a:t>Hojková</a:t>
            </a:r>
            <a:endParaRPr lang="cs-CZ" sz="1200" dirty="0"/>
          </a:p>
          <a:p>
            <a:endParaRPr lang="cs-CZ" b="1" dirty="0">
              <a:latin typeface="Constantia" pitchFamily="18" charset="0"/>
            </a:endParaRPr>
          </a:p>
          <a:p>
            <a:endParaRPr lang="cs-CZ" b="1" dirty="0">
              <a:latin typeface="Constantia" pitchFamily="18" charset="0"/>
            </a:endParaRPr>
          </a:p>
          <a:p>
            <a:endParaRPr lang="cs-CZ" b="1" dirty="0">
              <a:latin typeface="Constantia" pitchFamily="18" charset="0"/>
            </a:endParaRPr>
          </a:p>
          <a:p>
            <a:endParaRPr lang="cs-CZ" b="1" dirty="0">
              <a:latin typeface="Constantia" pitchFamily="18" charset="0"/>
            </a:endParaRPr>
          </a:p>
          <a:p>
            <a:endParaRPr lang="cs-CZ" b="1" dirty="0">
              <a:latin typeface="Constantia" pitchFamily="18" charset="0"/>
            </a:endParaRPr>
          </a:p>
        </p:txBody>
      </p:sp>
      <p:sp>
        <p:nvSpPr>
          <p:cNvPr id="5146" name="Obdélník 11"/>
          <p:cNvSpPr>
            <a:spLocks noChangeArrowheads="1"/>
          </p:cNvSpPr>
          <p:nvPr/>
        </p:nvSpPr>
        <p:spPr bwMode="auto">
          <a:xfrm>
            <a:off x="2714625" y="6396038"/>
            <a:ext cx="3500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cs-CZ" sz="1200" dirty="0"/>
              <a:t>Autorem materiálu a všech jeho částí, není-li uvedeno jinak, je </a:t>
            </a:r>
            <a:r>
              <a:rPr lang="cs-CZ" sz="1200" dirty="0" smtClean="0"/>
              <a:t>Ing. Andrea </a:t>
            </a:r>
            <a:r>
              <a:rPr lang="cs-CZ" sz="1200" dirty="0" err="1" smtClean="0"/>
              <a:t>Hojková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xmlns="" val="1657688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SUCHÉ PUKAVÉ PLODY </a:t>
            </a:r>
            <a:r>
              <a:rPr lang="cs-CZ" dirty="0" smtClean="0"/>
              <a:t>– VÍCESEMENNÉ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LUSK (HRÁCH, FAZOL)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MĚCHÝŘEK (Z KVĚTŮ BLATOUCHU)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TOBOLKA (MÁK SETÝ – MAKOVICE)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ŠEŠULE (BRUKEV ŘEPKA OLEJKA)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ŠEŠULKA (KOKOŠKA PASTUŠÍ TOBOLKA)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TVRDKA(HLUCHAVKA)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1114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SUCHÉ NEPUKAVÉ PLODY </a:t>
            </a:r>
            <a:r>
              <a:rPr lang="cs-CZ" dirty="0" smtClean="0"/>
              <a:t>– JEDNOSEMENNÉ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NAŽKA (SLUNEČNICE, JASAN)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OBILKA (TRAVINY – OBILNINY- PŠENICE,..)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OŘÍŠEK ( Z KVĚTŮ LÍSKY OBECNÉ)</a:t>
            </a:r>
            <a:endParaRPr lang="cs-CZ" dirty="0"/>
          </a:p>
        </p:txBody>
      </p:sp>
      <p:pic>
        <p:nvPicPr>
          <p:cNvPr id="4100" name="Picture 4" descr="C:\Users\ucitel\AppData\Local\Microsoft\Windows\Temporary Internet Files\Content.IE5\ZQ8KMDWA\MP90043854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005064"/>
            <a:ext cx="640080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984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25963"/>
          </a:xfrm>
        </p:spPr>
        <p:txBody>
          <a:bodyPr/>
          <a:lstStyle/>
          <a:p>
            <a:r>
              <a:rPr lang="cs-CZ" b="1" dirty="0" smtClean="0"/>
              <a:t>PLODY</a:t>
            </a:r>
            <a:r>
              <a:rPr lang="cs-CZ" dirty="0" smtClean="0"/>
              <a:t> MOHOU NA ROSTLINĚ VYRŮSTAT </a:t>
            </a:r>
            <a:r>
              <a:rPr lang="cs-CZ" i="1" dirty="0" smtClean="0"/>
              <a:t>SAMOSTATNĚ </a:t>
            </a:r>
            <a:r>
              <a:rPr lang="cs-CZ" dirty="0" smtClean="0"/>
              <a:t>NEBO VYTVÁŘÍ </a:t>
            </a:r>
            <a:r>
              <a:rPr lang="cs-CZ" i="1" dirty="0" smtClean="0"/>
              <a:t>SOUBORY</a:t>
            </a:r>
          </a:p>
          <a:p>
            <a:r>
              <a:rPr lang="cs-CZ" i="1" dirty="0" smtClean="0"/>
              <a:t>PLODENSTVÍ = </a:t>
            </a:r>
            <a:r>
              <a:rPr lang="cs-CZ" dirty="0" smtClean="0"/>
              <a:t>SOUBOR PLODŮ  Z KVĚTENSTVÍ (FÍKY, RÉVA VINNÁ)</a:t>
            </a:r>
            <a:endParaRPr lang="cs-CZ" i="1" dirty="0"/>
          </a:p>
        </p:txBody>
      </p:sp>
      <p:pic>
        <p:nvPicPr>
          <p:cNvPr id="5122" name="Picture 2" descr="C:\Users\ucitel\AppData\Local\Microsoft\Windows\Temporary Internet Files\Content.IE5\383DM8U6\MP900426625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45024"/>
            <a:ext cx="338437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citel\AppData\Local\Microsoft\Windows\Temporary Internet Files\Content.IE5\7F43O0X3\MP900426537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5024"/>
            <a:ext cx="396044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795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SOUPLODÍ</a:t>
            </a:r>
            <a:r>
              <a:rPr lang="cs-CZ" dirty="0" smtClean="0"/>
              <a:t> = SOUBOR PLODŮ Z JEDNOHO KVĚTU (MĚL VÍCE PESTÍKŮ)</a:t>
            </a:r>
          </a:p>
          <a:p>
            <a:r>
              <a:rPr lang="cs-CZ" dirty="0" smtClean="0"/>
              <a:t>SOUPLODÍ PECKOVIČEK (MALINÍK, OSTRUŽINÍK)</a:t>
            </a:r>
          </a:p>
          <a:p>
            <a:r>
              <a:rPr lang="cs-CZ" dirty="0" smtClean="0"/>
              <a:t>SOUPLODÍ NAŽEK (JAHODNÍK)</a:t>
            </a:r>
            <a:endParaRPr lang="cs-CZ" dirty="0"/>
          </a:p>
        </p:txBody>
      </p:sp>
      <p:pic>
        <p:nvPicPr>
          <p:cNvPr id="6146" name="Picture 2" descr="C:\Users\ucitel\AppData\Local\Microsoft\Windows\Temporary Internet Files\Content.IE5\7F43O0X3\MP90031373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30976" y="3538176"/>
            <a:ext cx="295465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citel\AppData\Local\Microsoft\Windows\Temporary Internet Files\Content.IE5\1XP9QPT6\MP900400614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39752" y="3980676"/>
            <a:ext cx="2352296" cy="312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022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ROZŠIŘOVÁNÍ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VĚTREM (CHMÝR U PAMPELIŠKY, KŘÍDLA U JAVORU)</a:t>
            </a:r>
          </a:p>
          <a:p>
            <a:r>
              <a:rPr lang="cs-CZ" dirty="0" smtClean="0"/>
              <a:t>PŘICHYCENÍ NA TĚLE ŽIVOČICHŮ (HÁČKY LOPUCHU)</a:t>
            </a:r>
          </a:p>
          <a:p>
            <a:r>
              <a:rPr lang="cs-CZ" dirty="0" smtClean="0"/>
              <a:t>JAKO POTRAVA PŘES ZAŽÍVACÍ TRAKT (DUŽNATÉ PLODY)</a:t>
            </a:r>
          </a:p>
          <a:p>
            <a:r>
              <a:rPr lang="cs-CZ" dirty="0" smtClean="0"/>
              <a:t>ČLOVĚK</a:t>
            </a:r>
          </a:p>
          <a:p>
            <a:endParaRPr lang="cs-CZ" dirty="0"/>
          </a:p>
        </p:txBody>
      </p:sp>
      <p:pic>
        <p:nvPicPr>
          <p:cNvPr id="10242" name="Picture 2" descr="C:\Users\ucitel\AppData\Local\Microsoft\Windows\Temporary Internet Files\Content.IE5\ZQ8KMDWA\MP90042307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509120"/>
            <a:ext cx="4032448" cy="188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403604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VÝZNAM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VELKÝ HOSPODÁŘSKÝ VÝZNAM – KONZUMACE PLODŮ JAKO OVOCE A ZELENINA</a:t>
            </a:r>
          </a:p>
          <a:p>
            <a:r>
              <a:rPr lang="cs-CZ" dirty="0" smtClean="0"/>
              <a:t>ZDROJ OLEJE (OLIVOVÝ, ŘEPKOVÝ, SLUNEČNICOVÝ,…)</a:t>
            </a:r>
          </a:p>
          <a:p>
            <a:r>
              <a:rPr lang="cs-CZ" dirty="0" smtClean="0"/>
              <a:t>TEXTILNÍ PRŮMYSL  (BAVLNÍK)</a:t>
            </a:r>
          </a:p>
          <a:p>
            <a:r>
              <a:rPr lang="cs-CZ" dirty="0" smtClean="0"/>
              <a:t>VÝROBA NÁPOJŮ (KÁVOVNÍK, KAKAOVNÍK, CHMEL)</a:t>
            </a:r>
            <a:endParaRPr lang="cs-CZ" dirty="0"/>
          </a:p>
        </p:txBody>
      </p:sp>
      <p:pic>
        <p:nvPicPr>
          <p:cNvPr id="7171" name="Picture 3" descr="C:\Users\ucitel\AppData\Local\Microsoft\Windows\Temporary Internet Files\Content.IE5\1XP9QPT6\MP90043343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204864"/>
            <a:ext cx="194421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6332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VÍŠ, ŽE…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ANANAS JE PLODENSTVÍ, VZNIKLÉ Z MNOHOKVĚTÉHO KVĚTENSTVÍ. NA JEHO STAVBĚ SE KROMĚ SEMENÍKŮ PODÍLEJÍ TAKÉ OKVĚTNÍ OBALY, LISTENY A HLAVNÍ STONEK KVĚTENSTVÍ.</a:t>
            </a:r>
          </a:p>
          <a:p>
            <a:r>
              <a:rPr lang="cs-CZ" dirty="0" smtClean="0"/>
              <a:t>„VLAŠSKÉ OŘECHY“, PLODY OŘEŠÁKU KRÁLOVSKÉHO, NEJSOU VE SKUTEČNOSTI OŘÍŠKY, ALE PECKOVICE.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65254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MEZI NEJTĚŽŠÍ PLODY PATŘÍ PLODY TYKVÍ – NEJVĚTŠÍ „DÝNĚ“ VÁŽÍ I PŘES 200 KG.</a:t>
            </a:r>
          </a:p>
          <a:p>
            <a:r>
              <a:rPr lang="cs-CZ" dirty="0" smtClean="0"/>
              <a:t>ZAJÍMAVÝ ZPŮSOB ŠÍŘENÍ MAJÍ NETÝKAVKY. DOTKNE-LI SE HMYZ NEBO NĚKDO JEJICH ZRALÝCH PLODŮ (TOBOLEK), DÍKY VNITŘNÍMU NAPĚTÍ PRASKAJÍ A SEMENA JSOU „VYSTŘELENA“ AŽ DO METROVÉ VZDÁLENOSTI.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7488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ZAŘADÍŠ PLODY?!</a:t>
            </a:r>
            <a:endParaRPr lang="cs-CZ" dirty="0"/>
          </a:p>
        </p:txBody>
      </p:sp>
      <p:pic>
        <p:nvPicPr>
          <p:cNvPr id="8195" name="Picture 3" descr="C:\Users\ucitel\AppData\Local\Microsoft\Windows\Temporary Internet Files\Content.IE5\ZQ8KMDWA\MP900402107[2]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1" y="1412776"/>
            <a:ext cx="266429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citel\AppData\Local\Microsoft\Windows\Temporary Internet Files\Content.IE5\1XP9QPT6\MP900406557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412776"/>
            <a:ext cx="273630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ucitel\AppData\Local\Microsoft\Windows\Temporary Internet Files\Content.IE5\1XP9QPT6\MP900422958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412776"/>
            <a:ext cx="252028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7584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ZAŘADÍŠ PLODY?!</a:t>
            </a:r>
            <a:endParaRPr lang="cs-CZ" dirty="0"/>
          </a:p>
        </p:txBody>
      </p:sp>
      <p:pic>
        <p:nvPicPr>
          <p:cNvPr id="9222" name="Picture 6" descr="C:\Users\ucitel\AppData\Local\Microsoft\Windows\Temporary Internet Files\Content.IE5\ZQ8KMDWA\MP900402166[1]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268760"/>
            <a:ext cx="244827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citel\AppData\Local\Microsoft\Windows\Temporary Internet Files\Content.IE5\1XP9QPT6\MP900401203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85920"/>
            <a:ext cx="249631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ucitel\AppData\Local\Microsoft\Windows\Temporary Internet Files\Content.IE5\1XP9QPT6\MP900423700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68760"/>
            <a:ext cx="237626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ucitel\AppData\Local\Microsoft\Windows\Temporary Internet Files\Content.IE5\ZQ8KMDWA\MC900423880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4337050"/>
            <a:ext cx="1765300" cy="18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Users\ucitel\AppData\Local\Microsoft\Windows\Temporary Internet Files\Content.IE5\ZQ8KMDWA\MC900436899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4750" y="428625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 descr="C:\Users\ucitel\AppData\Local\Microsoft\Windows\Temporary Internet Files\Content.IE5\383DM8U6\MC900338164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346600"/>
            <a:ext cx="1298448" cy="183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5557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1600" b="1" dirty="0" smtClean="0"/>
              <a:t>Název: Semena a plody</a:t>
            </a:r>
            <a:endParaRPr lang="cs-CZ" sz="1600" dirty="0" smtClean="0"/>
          </a:p>
          <a:p>
            <a:pPr eaLnBrk="1" hangingPunct="1"/>
            <a:r>
              <a:rPr lang="cs-CZ" sz="1600" b="1" dirty="0" smtClean="0"/>
              <a:t>Autor: Ing. Andrea </a:t>
            </a:r>
            <a:r>
              <a:rPr lang="cs-CZ" sz="1600" b="1" dirty="0" err="1" smtClean="0"/>
              <a:t>Hojková</a:t>
            </a:r>
            <a:r>
              <a:rPr lang="cs-CZ" sz="1600" b="1" dirty="0" smtClean="0"/>
              <a:t> </a:t>
            </a:r>
          </a:p>
          <a:p>
            <a:pPr eaLnBrk="1" hangingPunct="1"/>
            <a:endParaRPr lang="cs-CZ" sz="1600" dirty="0" smtClean="0"/>
          </a:p>
          <a:p>
            <a:pPr eaLnBrk="1" hangingPunct="1"/>
            <a:r>
              <a:rPr lang="cs-CZ" sz="1600" b="1" dirty="0" smtClean="0"/>
              <a:t>Stručná anotace: </a:t>
            </a:r>
          </a:p>
          <a:p>
            <a:r>
              <a:rPr lang="cs-CZ" sz="1600" b="1" dirty="0" smtClean="0"/>
              <a:t>Prezentace je určená k výkladu</a:t>
            </a:r>
            <a:r>
              <a:rPr lang="cs-CZ" sz="1600" b="1" dirty="0"/>
              <a:t> </a:t>
            </a:r>
            <a:r>
              <a:rPr lang="cs-CZ" sz="1600" b="1" dirty="0" smtClean="0"/>
              <a:t>učiva, vysvětluje žákům základní rozdělení semen a plodů, jejich rozšiřování a význam pro člověka.  </a:t>
            </a:r>
          </a:p>
          <a:p>
            <a:pPr eaLnBrk="1" hangingPunct="1"/>
            <a:r>
              <a:rPr lang="cs-CZ" sz="1600" b="1" dirty="0" smtClean="0"/>
              <a:t>Metodické zhodnocení: </a:t>
            </a:r>
          </a:p>
          <a:p>
            <a:pPr eaLnBrk="1" hangingPunct="1"/>
            <a:r>
              <a:rPr lang="cs-CZ" sz="1600" b="1" dirty="0" smtClean="0"/>
              <a:t>Prezentace byla </a:t>
            </a:r>
            <a:r>
              <a:rPr lang="cs-CZ" sz="1600" b="1" dirty="0" err="1" smtClean="0"/>
              <a:t>odpilotována</a:t>
            </a:r>
            <a:r>
              <a:rPr lang="cs-CZ" sz="1600" b="1" dirty="0" smtClean="0"/>
              <a:t>  16.2.2012 v přírodovědném semináři pro 8. a 9. třídy. Časová dotace materiálu je 1 vyučovací hodina  a  je vhodný i pro žáky s SVP. Formu zápisu lze v prezentaci vyznačit změnou řezu písma.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4141522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POUŽITÁ LITERATURA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 smtClean="0"/>
              <a:t>ČABRADOVÁ, V. </a:t>
            </a:r>
            <a:r>
              <a:rPr lang="cs-CZ" sz="1600" i="1" dirty="0" smtClean="0"/>
              <a:t>Přírodopis 7 učebnice pro základní školy a víceletá gymnázia. </a:t>
            </a:r>
            <a:r>
              <a:rPr lang="cs-CZ" sz="1600" dirty="0" smtClean="0"/>
              <a:t>1. vyd. Plzeň : Nakladatelství Fraus, 2005. ISBN 80-7238-424-4. s. 78 - 79.</a:t>
            </a:r>
          </a:p>
          <a:p>
            <a:r>
              <a:rPr lang="cs-CZ" sz="1600" dirty="0" smtClean="0"/>
              <a:t>Obrázky poskytl Microsoft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xmlns="" val="26905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SEMENA A PLODY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06873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OSNOVA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ÚVOD</a:t>
            </a:r>
          </a:p>
          <a:p>
            <a:r>
              <a:rPr lang="cs-CZ" dirty="0" smtClean="0"/>
              <a:t>DĚLENÍ PLODŮ</a:t>
            </a:r>
          </a:p>
          <a:p>
            <a:r>
              <a:rPr lang="cs-CZ" dirty="0" smtClean="0"/>
              <a:t>ROZŠIŘOVÁNÍ PLODŮ A SEMEN</a:t>
            </a:r>
          </a:p>
          <a:p>
            <a:r>
              <a:rPr lang="cs-CZ" dirty="0" smtClean="0"/>
              <a:t>VÝZNAM SEMEN A PLODŮ PRO ČLOVĚKA</a:t>
            </a:r>
          </a:p>
          <a:p>
            <a:r>
              <a:rPr lang="cs-CZ" dirty="0" smtClean="0"/>
              <a:t>VÍŠ, ŽE….</a:t>
            </a:r>
          </a:p>
          <a:p>
            <a:r>
              <a:rPr lang="cs-CZ" dirty="0" smtClean="0"/>
              <a:t>ZAŘADÍŠ PLODY?!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90216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SEMENA </a:t>
            </a:r>
            <a:r>
              <a:rPr lang="cs-CZ" dirty="0" smtClean="0"/>
              <a:t>JSOU VOLNÁ NEBO ULOŽENÁ V DUŽNATÝCH NEBO SUCHÝCH PLODECH</a:t>
            </a:r>
          </a:p>
          <a:p>
            <a:r>
              <a:rPr lang="cs-CZ" b="1" dirty="0" smtClean="0"/>
              <a:t>PLOD</a:t>
            </a:r>
            <a:r>
              <a:rPr lang="cs-CZ" dirty="0" smtClean="0"/>
              <a:t> VZNIKÁ PŘEMĚNOU SEMENÍKU (PESTÍKU)</a:t>
            </a:r>
          </a:p>
          <a:p>
            <a:r>
              <a:rPr lang="cs-CZ" b="1" dirty="0" smtClean="0"/>
              <a:t>OPLODÍ</a:t>
            </a:r>
            <a:r>
              <a:rPr lang="cs-CZ" dirty="0" smtClean="0"/>
              <a:t> VZNIKÁ ZE STĚNY SEMENÍKU A JE NA POVRCHU PLODU</a:t>
            </a:r>
          </a:p>
          <a:p>
            <a:r>
              <a:rPr lang="cs-CZ" dirty="0" smtClean="0"/>
              <a:t>PODLE TYPU OPLODÍ MÁME PLODY DUŽNATÉ A SUCHÉ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255770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PLODY DUŽNATÉ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MAJÍ </a:t>
            </a:r>
            <a:r>
              <a:rPr lang="cs-CZ" i="1" dirty="0" smtClean="0"/>
              <a:t>MĚKKÉ OPLODÍ</a:t>
            </a:r>
            <a:r>
              <a:rPr lang="cs-CZ" dirty="0" smtClean="0"/>
              <a:t>, VĚTŠINOU TROJVRSTVÉ (VNĚJŠÍ TENKÁ VRSTVA, STŘEDNÍ DUŽNATÁ A VNITŘNÍ BLANITÁ NEBO ZTVRDLÁ)</a:t>
            </a:r>
          </a:p>
          <a:p>
            <a:r>
              <a:rPr lang="cs-CZ" b="1" dirty="0" smtClean="0"/>
              <a:t>MALVICE </a:t>
            </a:r>
            <a:r>
              <a:rPr lang="cs-CZ" dirty="0" smtClean="0"/>
              <a:t>– JABLKO, HRUŠEŇ</a:t>
            </a:r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1026" name="Picture 2" descr="C:\Users\ucitel\AppData\Local\Microsoft\Windows\Temporary Internet Files\Content.IE5\383DM8U6\MP90038785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89480"/>
            <a:ext cx="3657600" cy="260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citel\AppData\Local\Microsoft\Windows\Temporary Internet Files\Content.IE5\7F43O0X3\MP900430948[2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89480"/>
            <a:ext cx="3168352" cy="260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965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PECKOVICE</a:t>
            </a:r>
            <a:r>
              <a:rPr lang="cs-CZ" dirty="0" smtClean="0"/>
              <a:t> – „PECKOVINY“ – TŘEŠEŇ, ŠVESTKA, MERUŇKA, BROSKEV, VIŠEŇ,….</a:t>
            </a:r>
            <a:endParaRPr lang="cs-CZ" b="1" dirty="0"/>
          </a:p>
        </p:txBody>
      </p:sp>
      <p:pic>
        <p:nvPicPr>
          <p:cNvPr id="2050" name="Picture 2" descr="C:\Users\ucitel\AppData\Local\Microsoft\Windows\Temporary Internet Files\Content.IE5\7F43O0X3\MP90018266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08920"/>
            <a:ext cx="2420112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citel\AppData\Local\Microsoft\Windows\Temporary Internet Files\Content.IE5\1XP9QPT6\MC900193406[2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983542"/>
            <a:ext cx="4671588" cy="310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882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BOBULE</a:t>
            </a:r>
            <a:r>
              <a:rPr lang="cs-CZ" dirty="0" smtClean="0"/>
              <a:t> – MNOHOSEMENNÉ PLODY RYBÍZU, ANGREŠTU, RAJČE, PAPRIKA,…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074" name="Picture 2" descr="C:\Users\ucitel\AppData\Local\Microsoft\Windows\Temporary Internet Files\Content.IE5\ZQ8KMDWA\MC90042387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08920"/>
            <a:ext cx="1466850" cy="184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citel\AppData\Local\Microsoft\Windows\Temporary Internet Files\Content.IE5\7F43O0X3\MC90033126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240" y="4653136"/>
            <a:ext cx="1812202" cy="167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citel\AppData\Local\Microsoft\Windows\Temporary Internet Files\Content.IE5\7F43O0X3\MP900387862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674954"/>
            <a:ext cx="260908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ucitel\AppData\Local\Microsoft\Windows\Temporary Internet Files\Content.IE5\7F43O0X3\MC900358677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7282" y="2492896"/>
            <a:ext cx="1832458" cy="165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ucitel\AppData\Local\Microsoft\Windows\Temporary Internet Files\Content.IE5\383DM8U6\MC900246135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365103"/>
            <a:ext cx="2664296" cy="158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1391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PLODY SUCHÉ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MAJÍ </a:t>
            </a:r>
            <a:r>
              <a:rPr lang="cs-CZ" i="1" dirty="0" smtClean="0"/>
              <a:t>TVRDÉ OPLODÍ </a:t>
            </a:r>
            <a:r>
              <a:rPr lang="cs-CZ" dirty="0" smtClean="0"/>
              <a:t>, KOŽOVITÉ NEBO DŘEVNATÉ</a:t>
            </a:r>
          </a:p>
          <a:p>
            <a:r>
              <a:rPr lang="cs-CZ" dirty="0" smtClean="0"/>
              <a:t>SUCHÉ PLODY DĚLÍME NA </a:t>
            </a:r>
            <a:r>
              <a:rPr lang="cs-CZ" b="1" i="1" dirty="0" smtClean="0"/>
              <a:t>PUKAVÉ</a:t>
            </a:r>
            <a:r>
              <a:rPr lang="cs-CZ" dirty="0" smtClean="0"/>
              <a:t> – JEJICHŽ OPLODÍ PO DOZRÁNÍ  SAMOVOLNĚ PRASKÁ A SEMENA (VÍCESEMENNÉ) SE UVOLŇUJÍ A </a:t>
            </a:r>
            <a:r>
              <a:rPr lang="cs-CZ" b="1" i="1" dirty="0" smtClean="0"/>
              <a:t>NEPUKAVÉ </a:t>
            </a:r>
            <a:r>
              <a:rPr lang="cs-CZ" dirty="0" smtClean="0"/>
              <a:t> - JEDNOSEMENNÉ, PO DOZRÁNÍ ZŮSTAVAJÍ V OPLODÍ </a:t>
            </a:r>
            <a:endParaRPr lang="cs-CZ" b="1" i="1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136586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124</TotalTime>
  <Words>667</Words>
  <Application>Microsoft Office PowerPoint</Application>
  <PresentationFormat>Předvádění na obrazovce (4:3)</PresentationFormat>
  <Paragraphs>105</Paragraphs>
  <Slides>20</Slides>
  <Notes>20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20</vt:i4>
      </vt:variant>
    </vt:vector>
  </HeadingPairs>
  <TitlesOfParts>
    <vt:vector size="22" baseType="lpstr">
      <vt:lpstr>Cesta</vt:lpstr>
      <vt:lpstr>Motiv systému Office</vt:lpstr>
      <vt:lpstr>Snímek 1</vt:lpstr>
      <vt:lpstr>Snímek 2</vt:lpstr>
      <vt:lpstr>SEMENA A PLODY</vt:lpstr>
      <vt:lpstr>OSNOVA</vt:lpstr>
      <vt:lpstr>Snímek 5</vt:lpstr>
      <vt:lpstr>PLODY DUŽNATÉ</vt:lpstr>
      <vt:lpstr>Snímek 7</vt:lpstr>
      <vt:lpstr>Snímek 8</vt:lpstr>
      <vt:lpstr>PLODY SUCHÉ</vt:lpstr>
      <vt:lpstr>Snímek 10</vt:lpstr>
      <vt:lpstr>Snímek 11</vt:lpstr>
      <vt:lpstr>Snímek 12</vt:lpstr>
      <vt:lpstr>Snímek 13</vt:lpstr>
      <vt:lpstr>ROZŠIŘOVÁNÍ</vt:lpstr>
      <vt:lpstr>VÝZNAM</vt:lpstr>
      <vt:lpstr>VÍŠ, ŽE…</vt:lpstr>
      <vt:lpstr>Snímek 17</vt:lpstr>
      <vt:lpstr>ZAŘADÍŠ PLODY?!</vt:lpstr>
      <vt:lpstr>ZAŘADÍŠ PLODY?!</vt:lpstr>
      <vt:lpstr>POUŽITÁ LITERATURA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SEMENA A PLODY</dc:title>
  <dc:creator>ucitel</dc:creator>
  <cp:lastModifiedBy>Uživatel</cp:lastModifiedBy>
  <cp:revision>15</cp:revision>
  <dcterms:created xsi:type="dcterms:W3CDTF">2012-03-28T12:00:08Z</dcterms:created>
  <dcterms:modified xsi:type="dcterms:W3CDTF">2012-05-07T10:51:11Z</dcterms:modified>
</cp:coreProperties>
</file>