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74" r:id="rId3"/>
    <p:sldId id="275" r:id="rId4"/>
    <p:sldId id="25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66" r:id="rId17"/>
    <p:sldId id="268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3CFF1-D776-4C28-9084-1401B451CB0A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A0C16-2681-40A1-9DC4-410510D6F56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05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B075B-213E-4F97-B4E3-7C725BE67883}" type="datetime1">
              <a:rPr lang="cs-CZ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7.5.2012</a:t>
            </a:fld>
            <a:endParaRPr lang="cs-CZ" smtClean="0">
              <a:latin typeface="Arial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Autorem materiálu a všech jeho částí, není-li uvedeno jinak, je</a:t>
            </a: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22F5E-1331-4864-B85E-FCEC8FB1F03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0C16-2681-40A1-9DC4-410510D6F56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6591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97352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98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94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0542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6663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28646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641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61838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0035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2166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D9C2-0151-4810-A4DF-8900EED47BCE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BFFC3-A6FB-4BCE-B575-F53E7E4DFC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1420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795838"/>
            <a:ext cx="54768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971600" y="171814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5124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>
              <a:latin typeface="Constantia" pitchFamily="18" charset="0"/>
            </a:endParaRPr>
          </a:p>
        </p:txBody>
      </p:sp>
      <p:sp>
        <p:nvSpPr>
          <p:cNvPr id="5125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pic>
        <p:nvPicPr>
          <p:cNvPr id="5126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>
                <a:latin typeface="Constantia" pitchFamily="18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5" name="Rectangle 116"/>
          <p:cNvSpPr>
            <a:spLocks noChangeArrowheads="1"/>
          </p:cNvSpPr>
          <p:nvPr/>
        </p:nvSpPr>
        <p:spPr bwMode="auto">
          <a:xfrm>
            <a:off x="395288" y="2759046"/>
            <a:ext cx="84978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 smtClean="0"/>
              <a:t>Sada č. XIII </a:t>
            </a:r>
            <a:endParaRPr lang="cs-CZ" sz="1200" dirty="0" smtClean="0"/>
          </a:p>
          <a:p>
            <a:pPr algn="ctr"/>
            <a:r>
              <a:rPr lang="cs-CZ" sz="1200" b="1" dirty="0" smtClean="0"/>
              <a:t>Identifikátor sady: VY_32_INOVACE_Sada XIII _ </a:t>
            </a:r>
            <a:r>
              <a:rPr lang="cs-CZ" sz="1200" b="1" dirty="0" err="1" smtClean="0"/>
              <a:t>SPř</a:t>
            </a:r>
            <a:r>
              <a:rPr lang="cs-CZ" sz="1200" b="1" dirty="0" smtClean="0"/>
              <a:t>, DUM </a:t>
            </a:r>
            <a:r>
              <a:rPr lang="cs-CZ" sz="1200" b="1" dirty="0" smtClean="0"/>
              <a:t>č.10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oblast: Člověk a příroda 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obor: Přírodovědný seminář</a:t>
            </a:r>
            <a:endParaRPr lang="cs-CZ" sz="1200" dirty="0" smtClean="0"/>
          </a:p>
          <a:p>
            <a:pPr algn="ctr"/>
            <a:endParaRPr lang="cs-CZ" dirty="0">
              <a:latin typeface="Constantia" pitchFamily="18" charset="0"/>
            </a:endParaRPr>
          </a:p>
          <a:p>
            <a:r>
              <a:rPr lang="cs-CZ" sz="1200" b="1" dirty="0"/>
              <a:t>Název:  </a:t>
            </a:r>
            <a:r>
              <a:rPr lang="cs-CZ" sz="1200" b="1" dirty="0" smtClean="0"/>
              <a:t>Semena a plody</a:t>
            </a:r>
            <a:endParaRPr lang="cs-CZ" sz="1200" dirty="0"/>
          </a:p>
          <a:p>
            <a:r>
              <a:rPr lang="cs-CZ" sz="1200" b="1" dirty="0"/>
              <a:t>Autor</a:t>
            </a:r>
            <a:r>
              <a:rPr lang="cs-CZ" sz="1200" b="1" dirty="0" smtClean="0"/>
              <a:t>:  Ing. Andrea </a:t>
            </a:r>
            <a:r>
              <a:rPr lang="cs-CZ" sz="1200" b="1" dirty="0" err="1" smtClean="0"/>
              <a:t>Hojková</a:t>
            </a:r>
            <a:endParaRPr lang="cs-CZ" sz="1200" dirty="0"/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</p:txBody>
      </p:sp>
      <p:sp>
        <p:nvSpPr>
          <p:cNvPr id="5146" name="Obdélník 11"/>
          <p:cNvSpPr>
            <a:spLocks noChangeArrowheads="1"/>
          </p:cNvSpPr>
          <p:nvPr/>
        </p:nvSpPr>
        <p:spPr bwMode="auto">
          <a:xfrm>
            <a:off x="2714625" y="6396038"/>
            <a:ext cx="3500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200" dirty="0"/>
              <a:t>Autorem materiálu a všech jeho částí, není-li uvedeno jinak, je </a:t>
            </a:r>
            <a:r>
              <a:rPr lang="cs-CZ" sz="1200" dirty="0" smtClean="0"/>
              <a:t>Ing. Andrea </a:t>
            </a:r>
            <a:r>
              <a:rPr lang="cs-CZ" sz="1200" dirty="0" err="1" smtClean="0"/>
              <a:t>Hojková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65768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SUCHÉ PUKAVÉ PLODY </a:t>
            </a:r>
            <a:r>
              <a:rPr lang="cs-CZ" dirty="0" smtClean="0"/>
              <a:t>– VÍCESEMENNÉ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LUSK (HRÁCH, FAZOL)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MĚCHÝŘEK (Z KVĚTŮ BLATOUCHU)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TOBOLKA (MÁK SETÝ – MAKOVICE)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ŠEŠULE (BRUKEV ŘEPKA OLEJKA)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ŠEŠULKA (KOKOŠKA PASTUŠÍ TOBOLKA)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TVRDKA(HLUCHAVKA)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114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SUCHÉ NEPUKAVÉ PLODY </a:t>
            </a:r>
            <a:r>
              <a:rPr lang="cs-CZ" dirty="0" smtClean="0"/>
              <a:t>– JEDNOSEMENNÉ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NAŽKA (SLUNEČNICE, JASAN)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OBILKA (TRAVINY – OBILNINY- PŠENICE,..)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OŘÍŠEK ( Z KVĚTŮ LÍSKY OBECNÉ)</a:t>
            </a:r>
            <a:endParaRPr lang="cs-CZ" dirty="0"/>
          </a:p>
        </p:txBody>
      </p:sp>
      <p:pic>
        <p:nvPicPr>
          <p:cNvPr id="4100" name="Picture 4" descr="C:\Users\ucitel\AppData\Local\Microsoft\Windows\Temporary Internet Files\Content.IE5\ZQ8KMDWA\MP9004385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05064"/>
            <a:ext cx="64008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98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cs-CZ" b="1" dirty="0" smtClean="0"/>
              <a:t>PLODY</a:t>
            </a:r>
            <a:r>
              <a:rPr lang="cs-CZ" dirty="0" smtClean="0"/>
              <a:t> MOHOU NA ROSTLINĚ VYRŮSTAT </a:t>
            </a:r>
            <a:r>
              <a:rPr lang="cs-CZ" i="1" dirty="0" smtClean="0"/>
              <a:t>SAMOSTATNĚ </a:t>
            </a:r>
            <a:r>
              <a:rPr lang="cs-CZ" dirty="0" smtClean="0"/>
              <a:t>NEBO VYTVÁŘÍ </a:t>
            </a:r>
            <a:r>
              <a:rPr lang="cs-CZ" i="1" dirty="0" smtClean="0"/>
              <a:t>SOUBORY</a:t>
            </a:r>
          </a:p>
          <a:p>
            <a:r>
              <a:rPr lang="cs-CZ" i="1" dirty="0" smtClean="0"/>
              <a:t>PLODENSTVÍ = </a:t>
            </a:r>
            <a:r>
              <a:rPr lang="cs-CZ" dirty="0" smtClean="0"/>
              <a:t>SOUBOR PLODŮ  Z KVĚTENSTVÍ (FÍKY, RÉVA VINNÁ)</a:t>
            </a:r>
            <a:endParaRPr lang="cs-CZ" i="1" dirty="0"/>
          </a:p>
        </p:txBody>
      </p:sp>
      <p:pic>
        <p:nvPicPr>
          <p:cNvPr id="5122" name="Picture 2" descr="C:\Users\ucitel\AppData\Local\Microsoft\Windows\Temporary Internet Files\Content.IE5\383DM8U6\MP90042662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3843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citel\AppData\Local\Microsoft\Windows\Temporary Internet Files\Content.IE5\7F43O0X3\MP90042653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9604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79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SOUPLODÍ</a:t>
            </a:r>
            <a:r>
              <a:rPr lang="cs-CZ" dirty="0" smtClean="0"/>
              <a:t> = SOUBOR PLODŮ Z JEDNOHO KVĚTU (MĚL VÍCE PESTÍKŮ)</a:t>
            </a:r>
          </a:p>
          <a:p>
            <a:r>
              <a:rPr lang="cs-CZ" dirty="0" smtClean="0"/>
              <a:t>SOUPLODÍ PECKOVIČEK (MALINÍK, OSTRUŽINÍK)</a:t>
            </a:r>
          </a:p>
          <a:p>
            <a:r>
              <a:rPr lang="cs-CZ" dirty="0" smtClean="0"/>
              <a:t>SOUPLODÍ NAŽEK (JAHODNÍK)</a:t>
            </a:r>
            <a:endParaRPr lang="cs-CZ" dirty="0"/>
          </a:p>
        </p:txBody>
      </p:sp>
      <p:pic>
        <p:nvPicPr>
          <p:cNvPr id="6146" name="Picture 2" descr="C:\Users\ucitel\AppData\Local\Microsoft\Windows\Temporary Internet Files\Content.IE5\7F43O0X3\MP9003137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0976" y="3538176"/>
            <a:ext cx="29546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citel\AppData\Local\Microsoft\Windows\Temporary Internet Files\Content.IE5\1XP9QPT6\MP90040061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9752" y="3980676"/>
            <a:ext cx="2352296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02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ROZŠIŘOVÁNÍ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VĚTREM (CHMÝR U PAMPELIŠKY, KŘÍDLA U JAVORU)</a:t>
            </a:r>
          </a:p>
          <a:p>
            <a:r>
              <a:rPr lang="cs-CZ" dirty="0" smtClean="0"/>
              <a:t>PŘICHYCENÍ NA TĚLE ŽIVOČICHŮ (HÁČKY LOPUCHU)</a:t>
            </a:r>
          </a:p>
          <a:p>
            <a:r>
              <a:rPr lang="cs-CZ" dirty="0" smtClean="0"/>
              <a:t>JAKO POTRAVA PŘES ZAŽÍVACÍ TRAKT (DUŽNATÉ PLODY)</a:t>
            </a:r>
          </a:p>
          <a:p>
            <a:r>
              <a:rPr lang="cs-CZ" dirty="0" smtClean="0"/>
              <a:t>ČLOVĚK</a:t>
            </a:r>
          </a:p>
          <a:p>
            <a:endParaRPr lang="cs-CZ" dirty="0"/>
          </a:p>
        </p:txBody>
      </p:sp>
      <p:pic>
        <p:nvPicPr>
          <p:cNvPr id="10242" name="Picture 2" descr="C:\Users\ucitel\AppData\Local\Microsoft\Windows\Temporary Internet Files\Content.IE5\ZQ8KMDWA\MP90042307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4032448" cy="188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3604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VELKÝ HOSPODÁŘSKÝ VÝZNAM – KONZUMACE PLODŮ JAKO OVOCE A ZELENINA</a:t>
            </a:r>
          </a:p>
          <a:p>
            <a:r>
              <a:rPr lang="cs-CZ" dirty="0" smtClean="0"/>
              <a:t>ZDROJ OLEJE (OLIVOVÝ, ŘEPKOVÝ, SLUNEČNICOVÝ,…)</a:t>
            </a:r>
          </a:p>
          <a:p>
            <a:r>
              <a:rPr lang="cs-CZ" dirty="0" smtClean="0"/>
              <a:t>TEXTILNÍ PRŮMYSL  (BAVLNÍK)</a:t>
            </a:r>
          </a:p>
          <a:p>
            <a:r>
              <a:rPr lang="cs-CZ" dirty="0" smtClean="0"/>
              <a:t>VÝROBA NÁPOJŮ (KÁVOVNÍK, KAKAOVNÍK, CHMEL)</a:t>
            </a:r>
            <a:endParaRPr lang="cs-CZ" dirty="0"/>
          </a:p>
        </p:txBody>
      </p:sp>
      <p:pic>
        <p:nvPicPr>
          <p:cNvPr id="7171" name="Picture 3" descr="C:\Users\ucitel\AppData\Local\Microsoft\Windows\Temporary Internet Files\Content.IE5\1XP9QPT6\MP90043343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19442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3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VÍŠ, ŽE…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ANANAS JE PLODENSTVÍ, VZNIKLÉ Z MNOHOKVĚTÉHO KVĚTENSTVÍ. NA JEHO STAVBĚ SE KROMĚ SEMENÍKŮ PODÍLEJÍ TAKÉ OKVĚTNÍ OBALY, LISTENY A HLAVNÍ STONEK KVĚTENSTVÍ.</a:t>
            </a:r>
          </a:p>
          <a:p>
            <a:r>
              <a:rPr lang="cs-CZ" dirty="0" smtClean="0"/>
              <a:t>„VLAŠSKÉ OŘECHY“, PLODY OŘEŠÁKU KRÁLOVSKÉHO, NEJSOU VE SKUTEČNOSTI OŘÍŠKY, ALE PECKOVICE.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5254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 NEJTĚŽŠÍ PLODY PATŘÍ PLODY TYKVÍ – NEJVĚTŠÍ „DÝNĚ“ VÁŽÍ I PŘES 200 KG.</a:t>
            </a:r>
          </a:p>
          <a:p>
            <a:r>
              <a:rPr lang="cs-CZ" dirty="0" smtClean="0"/>
              <a:t>ZAJÍMAVÝ ZPŮSOB ŠÍŘENÍ MAJÍ NETÝKAVKY. DOTKNE-LI SE HMYZ NEBO NĚKDO JEJICH ZRALÝCH PLODŮ (TOBOLEK), DÍKY VNITŘNÍMU NAPĚTÍ PRASKAJÍ A SEMENA JSOU „VYSTŘELENA“ AŽ DO METROVÉ VZDÁLENOSTI.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7488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ZAŘADÍŠ PLODY?!</a:t>
            </a:r>
            <a:endParaRPr lang="cs-CZ" dirty="0"/>
          </a:p>
        </p:txBody>
      </p:sp>
      <p:pic>
        <p:nvPicPr>
          <p:cNvPr id="8195" name="Picture 3" descr="C:\Users\ucitel\AppData\Local\Microsoft\Windows\Temporary Internet Files\Content.IE5\ZQ8KMDWA\MP900402107[2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12776"/>
            <a:ext cx="26642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citel\AppData\Local\Microsoft\Windows\Temporary Internet Files\Content.IE5\1XP9QPT6\MP9004065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7363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citel\AppData\Local\Microsoft\Windows\Temporary Internet Files\Content.IE5\1XP9QPT6\MP90042295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5202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58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ZAŘADÍŠ PLODY?!</a:t>
            </a:r>
            <a:endParaRPr lang="cs-CZ" dirty="0"/>
          </a:p>
        </p:txBody>
      </p:sp>
      <p:pic>
        <p:nvPicPr>
          <p:cNvPr id="9222" name="Picture 6" descr="C:\Users\ucitel\AppData\Local\Microsoft\Windows\Temporary Internet Files\Content.IE5\ZQ8KMDWA\MP900402166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4482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citel\AppData\Local\Microsoft\Windows\Temporary Internet Files\Content.IE5\1XP9QPT6\MP90040120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5920"/>
            <a:ext cx="24963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citel\AppData\Local\Microsoft\Windows\Temporary Internet Files\Content.IE5\1XP9QPT6\MP9004237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23762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citel\AppData\Local\Microsoft\Windows\Temporary Internet Files\Content.IE5\ZQ8KMDWA\MC90042388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37050"/>
            <a:ext cx="17653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ucitel\AppData\Local\Microsoft\Windows\Temporary Internet Files\Content.IE5\ZQ8KMDWA\MC900436899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2862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ucitel\AppData\Local\Microsoft\Windows\Temporary Internet Files\Content.IE5\383DM8U6\MC90033816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46600"/>
            <a:ext cx="1298448" cy="18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55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600" b="1" dirty="0" smtClean="0"/>
              <a:t>Název: Semena a plody</a:t>
            </a:r>
            <a:endParaRPr lang="cs-CZ" sz="1600" dirty="0" smtClean="0"/>
          </a:p>
          <a:p>
            <a:pPr eaLnBrk="1" hangingPunct="1"/>
            <a:r>
              <a:rPr lang="cs-CZ" sz="1600" b="1" dirty="0" smtClean="0"/>
              <a:t>Autor: Ing. Andrea </a:t>
            </a:r>
            <a:r>
              <a:rPr lang="cs-CZ" sz="1600" b="1" dirty="0" err="1" smtClean="0"/>
              <a:t>Hojková</a:t>
            </a:r>
            <a:r>
              <a:rPr lang="cs-CZ" sz="1600" b="1" dirty="0" smtClean="0"/>
              <a:t> </a:t>
            </a:r>
          </a:p>
          <a:p>
            <a:pPr eaLnBrk="1" hangingPunct="1"/>
            <a:endParaRPr lang="cs-CZ" sz="1600" dirty="0" smtClean="0"/>
          </a:p>
          <a:p>
            <a:pPr eaLnBrk="1" hangingPunct="1"/>
            <a:r>
              <a:rPr lang="cs-CZ" sz="1600" b="1" dirty="0" smtClean="0"/>
              <a:t>Stručná anotace: </a:t>
            </a:r>
          </a:p>
          <a:p>
            <a:r>
              <a:rPr lang="cs-CZ" sz="1600" b="1" dirty="0" smtClean="0"/>
              <a:t>Prezentace je určená k výkladu</a:t>
            </a:r>
            <a:r>
              <a:rPr lang="cs-CZ" sz="1600" b="1" dirty="0"/>
              <a:t> </a:t>
            </a:r>
            <a:r>
              <a:rPr lang="cs-CZ" sz="1600" b="1" dirty="0" smtClean="0"/>
              <a:t>učiva, vysvětluje žákům základní rozdělení semen a plodů, jejich rozšiřování a význam pro člověka.  </a:t>
            </a:r>
          </a:p>
          <a:p>
            <a:pPr eaLnBrk="1" hangingPunct="1"/>
            <a:r>
              <a:rPr lang="cs-CZ" sz="1600" b="1" dirty="0" smtClean="0"/>
              <a:t>Metodické zhodnocení: </a:t>
            </a:r>
          </a:p>
          <a:p>
            <a:pPr eaLnBrk="1" hangingPunct="1"/>
            <a:r>
              <a:rPr lang="cs-CZ" sz="1600" b="1" dirty="0" smtClean="0"/>
              <a:t>Prezentace byla </a:t>
            </a:r>
            <a:r>
              <a:rPr lang="cs-CZ" sz="1600" b="1" dirty="0" err="1" smtClean="0"/>
              <a:t>odpilotována</a:t>
            </a:r>
            <a:r>
              <a:rPr lang="cs-CZ" sz="1600" b="1" dirty="0" smtClean="0"/>
              <a:t>  16.2.2012 v přírodovědném semináři pro 8. a 9. třídy. Časová dotace materiálu je 1 vyučovací hodina  a  je vhodný i pro žáky s SVP. Formu zápisu lze v prezentaci vyznačit změnou řezu písma.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14152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POUŽITÁ LITERATURA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ČABRADOVÁ, V. </a:t>
            </a:r>
            <a:r>
              <a:rPr lang="cs-CZ" sz="1600" i="1" dirty="0" smtClean="0"/>
              <a:t>Přírodopis 7 učebnice pro základní školy a víceletá gymnázia. </a:t>
            </a:r>
            <a:r>
              <a:rPr lang="cs-CZ" sz="1600" dirty="0" smtClean="0"/>
              <a:t>1. vyd. Plzeň : Nakladatelství Fraus, 2005. ISBN 80-7238-424-4. s. 78 - 79.</a:t>
            </a:r>
          </a:p>
          <a:p>
            <a:r>
              <a:rPr lang="cs-CZ" sz="1600" dirty="0" smtClean="0"/>
              <a:t>Obrázky poskytl Microsoft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2690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SEMENA A PLODY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687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</a:p>
          <a:p>
            <a:r>
              <a:rPr lang="cs-CZ" dirty="0" smtClean="0"/>
              <a:t>DĚLENÍ PLODŮ</a:t>
            </a:r>
          </a:p>
          <a:p>
            <a:r>
              <a:rPr lang="cs-CZ" dirty="0" smtClean="0"/>
              <a:t>ROZŠIŘOVÁNÍ PLODŮ A SEMEN</a:t>
            </a:r>
          </a:p>
          <a:p>
            <a:r>
              <a:rPr lang="cs-CZ" dirty="0" smtClean="0"/>
              <a:t>VÝZNAM SEMEN A PLODŮ PRO ČLOVĚKA</a:t>
            </a:r>
          </a:p>
          <a:p>
            <a:r>
              <a:rPr lang="cs-CZ" dirty="0" smtClean="0"/>
              <a:t>VÍŠ, ŽE….</a:t>
            </a:r>
          </a:p>
          <a:p>
            <a:r>
              <a:rPr lang="cs-CZ" dirty="0" smtClean="0"/>
              <a:t>ZAŘADÍŠ PLODY?!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021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SEMENA </a:t>
            </a:r>
            <a:r>
              <a:rPr lang="cs-CZ" dirty="0" smtClean="0"/>
              <a:t>JSOU VOLNÁ NEBO ULOŽENÁ V DUŽNATÝCH NEBO SUCHÝCH PLODECH</a:t>
            </a:r>
          </a:p>
          <a:p>
            <a:r>
              <a:rPr lang="cs-CZ" b="1" dirty="0" smtClean="0"/>
              <a:t>PLOD</a:t>
            </a:r>
            <a:r>
              <a:rPr lang="cs-CZ" dirty="0" smtClean="0"/>
              <a:t> VZNIKÁ PŘEMĚNOU SEMENÍKU (PESTÍKU)</a:t>
            </a:r>
          </a:p>
          <a:p>
            <a:r>
              <a:rPr lang="cs-CZ" b="1" dirty="0" smtClean="0"/>
              <a:t>OPLODÍ</a:t>
            </a:r>
            <a:r>
              <a:rPr lang="cs-CZ" dirty="0" smtClean="0"/>
              <a:t> VZNIKÁ ZE STĚNY SEMENÍKU A JE NA POVRCHU PLODU</a:t>
            </a:r>
          </a:p>
          <a:p>
            <a:r>
              <a:rPr lang="cs-CZ" dirty="0" smtClean="0"/>
              <a:t>PODLE TYPU OPLODÍ MÁME PLODY DUŽNATÉ A SUCHÉ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5577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PLODY DUŽNATÉ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MAJÍ </a:t>
            </a:r>
            <a:r>
              <a:rPr lang="cs-CZ" i="1" dirty="0" smtClean="0"/>
              <a:t>MĚKKÉ OPLODÍ</a:t>
            </a:r>
            <a:r>
              <a:rPr lang="cs-CZ" dirty="0" smtClean="0"/>
              <a:t>, VĚTŠINOU TROJVRSTVÉ (VNĚJŠÍ TENKÁ VRSTVA, STŘEDNÍ DUŽNATÁ A VNITŘNÍ BLANITÁ NEBO ZTVRDLÁ)</a:t>
            </a:r>
          </a:p>
          <a:p>
            <a:r>
              <a:rPr lang="cs-CZ" b="1" dirty="0" smtClean="0"/>
              <a:t>MALVICE </a:t>
            </a:r>
            <a:r>
              <a:rPr lang="cs-CZ" dirty="0" smtClean="0"/>
              <a:t>– JABLKO, HRUŠEŇ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6" name="Picture 2" descr="C:\Users\ucitel\AppData\Local\Microsoft\Windows\Temporary Internet Files\Content.IE5\383DM8U6\MP90038785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48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citel\AppData\Local\Microsoft\Windows\Temporary Internet Files\Content.IE5\7F43O0X3\MP900430948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480"/>
            <a:ext cx="3168352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6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PECKOVICE</a:t>
            </a:r>
            <a:r>
              <a:rPr lang="cs-CZ" dirty="0" smtClean="0"/>
              <a:t> – „PECKOVINY“ – TŘEŠEŇ, ŠVESTKA, MERUŇKA, BROSKEV, VIŠEŇ,….</a:t>
            </a:r>
            <a:endParaRPr lang="cs-CZ" b="1" dirty="0"/>
          </a:p>
        </p:txBody>
      </p:sp>
      <p:pic>
        <p:nvPicPr>
          <p:cNvPr id="2050" name="Picture 2" descr="C:\Users\ucitel\AppData\Local\Microsoft\Windows\Temporary Internet Files\Content.IE5\7F43O0X3\MP9001826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4201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citel\AppData\Local\Microsoft\Windows\Temporary Internet Files\Content.IE5\1XP9QPT6\MC900193406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83542"/>
            <a:ext cx="4671588" cy="31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88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BOBULE</a:t>
            </a:r>
            <a:r>
              <a:rPr lang="cs-CZ" dirty="0" smtClean="0"/>
              <a:t> – MNOHOSEMENNÉ PLODY RYBÍZU, ANGREŠTU, RAJČE, PAPRIKA,…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C:\Users\ucitel\AppData\Local\Microsoft\Windows\Temporary Internet Files\Content.IE5\ZQ8KMDWA\MC9004238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146685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citel\AppData\Local\Microsoft\Windows\Temporary Internet Files\Content.IE5\7F43O0X3\MC9003312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40" y="4653136"/>
            <a:ext cx="1812202" cy="16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citel\AppData\Local\Microsoft\Windows\Temporary Internet Files\Content.IE5\7F43O0X3\MP90038786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74954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citel\AppData\Local\Microsoft\Windows\Temporary Internet Files\Content.IE5\7F43O0X3\MC90035867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282" y="2492896"/>
            <a:ext cx="1832458" cy="165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citel\AppData\Local\Microsoft\Windows\Temporary Internet Files\Content.IE5\383DM8U6\MC90024613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3"/>
            <a:ext cx="2664296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39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PLODY SUCHÉ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MAJÍ </a:t>
            </a:r>
            <a:r>
              <a:rPr lang="cs-CZ" i="1" dirty="0" smtClean="0"/>
              <a:t>TVRDÉ OPLODÍ </a:t>
            </a:r>
            <a:r>
              <a:rPr lang="cs-CZ" dirty="0" smtClean="0"/>
              <a:t>, KOŽOVITÉ NEBO DŘEVNATÉ</a:t>
            </a:r>
          </a:p>
          <a:p>
            <a:r>
              <a:rPr lang="cs-CZ" dirty="0" smtClean="0"/>
              <a:t>SUCHÉ PLODY DĚLÍME NA </a:t>
            </a:r>
            <a:r>
              <a:rPr lang="cs-CZ" b="1" i="1" dirty="0" smtClean="0"/>
              <a:t>PUKAVÉ</a:t>
            </a:r>
            <a:r>
              <a:rPr lang="cs-CZ" dirty="0" smtClean="0"/>
              <a:t> – JEJICHŽ OPLODÍ PO DOZRÁNÍ  SAMOVOLNĚ PRASKÁ A SEMENA (VÍCESEMENNÉ) SE UVOLŇUJÍ A </a:t>
            </a:r>
            <a:r>
              <a:rPr lang="cs-CZ" b="1" i="1" dirty="0" smtClean="0"/>
              <a:t>NEPUKAVÉ </a:t>
            </a:r>
            <a:r>
              <a:rPr lang="cs-CZ" dirty="0" smtClean="0"/>
              <a:t> - JEDNOSEMENNÉ, PO DOZRÁNÍ ZŮSTAVAJÍ V OPLODÍ </a:t>
            </a:r>
            <a:endParaRPr lang="cs-CZ" b="1" i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3658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667</Words>
  <Application>Microsoft Office PowerPoint</Application>
  <PresentationFormat>Předvádění na obrazovce (4:3)</PresentationFormat>
  <Paragraphs>105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Cesta</vt:lpstr>
      <vt:lpstr>Motiv systému Office</vt:lpstr>
      <vt:lpstr>Snímek 1</vt:lpstr>
      <vt:lpstr>Snímek 2</vt:lpstr>
      <vt:lpstr>SEMENA A PLODY</vt:lpstr>
      <vt:lpstr>OSNOVA</vt:lpstr>
      <vt:lpstr>Snímek 5</vt:lpstr>
      <vt:lpstr>PLODY DUŽNATÉ</vt:lpstr>
      <vt:lpstr>Snímek 7</vt:lpstr>
      <vt:lpstr>Snímek 8</vt:lpstr>
      <vt:lpstr>PLODY SUCHÉ</vt:lpstr>
      <vt:lpstr>Snímek 10</vt:lpstr>
      <vt:lpstr>Snímek 11</vt:lpstr>
      <vt:lpstr>Snímek 12</vt:lpstr>
      <vt:lpstr>Snímek 13</vt:lpstr>
      <vt:lpstr>ROZŠIŘOVÁNÍ</vt:lpstr>
      <vt:lpstr>VÝZNAM</vt:lpstr>
      <vt:lpstr>VÍŠ, ŽE…</vt:lpstr>
      <vt:lpstr>Snímek 17</vt:lpstr>
      <vt:lpstr>ZAŘADÍŠ PLODY?!</vt:lpstr>
      <vt:lpstr>ZAŘADÍŠ PLODY?!</vt:lpstr>
      <vt:lpstr>POUŽITÁ LITERATURA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SEMENA A PLODY</dc:title>
  <dc:creator>ucitel</dc:creator>
  <cp:lastModifiedBy>Uživatel</cp:lastModifiedBy>
  <cp:revision>15</cp:revision>
  <dcterms:created xsi:type="dcterms:W3CDTF">2012-03-28T12:00:08Z</dcterms:created>
  <dcterms:modified xsi:type="dcterms:W3CDTF">2012-05-07T10:51:11Z</dcterms:modified>
</cp:coreProperties>
</file>