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6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67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2FA76-6CE7-4DDA-903E-495815F3AA8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A0D53-6047-4918-9EAA-142C2312DF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65586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dirty="0" smtClean="0"/>
              <a:t>EU Peníze školám	                                       Inovace ve vzdělávání na naší škole ZŠ Studánka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05CF3A97-F386-436C-B8EC-1E65D957276F}" type="datetime1">
              <a:rPr lang="cs-CZ" smtClean="0"/>
              <a:pPr eaLnBrk="1" hangingPunct="1">
                <a:defRPr/>
              </a:pPr>
              <a:t>6.5.2012</a:t>
            </a:fld>
            <a:endParaRPr lang="cs-CZ" dirty="0" smtClean="0"/>
          </a:p>
        </p:txBody>
      </p:sp>
      <p:sp>
        <p:nvSpPr>
          <p:cNvPr id="24580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dirty="0" smtClean="0"/>
              <a:t>Autorem materiálu a všech jeho částí, není-li uvedeno jinak, je</a:t>
            </a:r>
          </a:p>
        </p:txBody>
      </p:sp>
      <p:sp>
        <p:nvSpPr>
          <p:cNvPr id="245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0017-6DF1-4FA1-898B-D9FAA915C00C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BF13-BB51-429E-9F39-3011B6581BA9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0409D65B-75B3-4884-8BE2-C03CA3286403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58B3-F700-468A-AB56-7BE6131E93C7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88082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B271-EBD8-41B5-AF97-480763C2CA5D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46554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5D0D-9328-4149-8425-067123729EA6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67119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C88A5-B351-44F9-9E9D-006435391815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617127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1352-82A0-4F10-9E9F-2DB472322BBB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36277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8497E-9F8A-4E08-B91B-BE66716B1F87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173922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B730-492A-4BC5-8C18-8474A2557C0D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113026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2D76-CB6B-4EAE-B9EA-69B943A2CFBE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31879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0154-2DDF-48CC-9929-07856DB40D09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B254-CBCF-436B-85F5-D39739D1EE01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973815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1DC0-B78E-4B42-B93B-736BDCD2F81E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101575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1904-1279-4445-8877-E6421823CFD9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244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7DEB8-53AE-445A-87AD-9796091F0A13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2C40C-68AF-43A6-8BC1-278F1DBCEFEF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9B30-9E64-4761-B59A-92155AC1A2A9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19CC-F2C6-42EB-B3B9-C6844B2AFB2A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B1D7-78C0-4706-BA6C-A25D1506B024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54E37-0D38-4A5C-92AE-5F0520E8A2E7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1685-8245-4E1F-98CC-C330E4EACD01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EF2FDAEA-F41C-448F-A9B5-1A85D62EF68C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5E417-4CB7-4C1C-8384-33853B78211C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02633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cs.wikipedia.org/wiki/%C4%8Clensk%C3%A9_st%C3%A1ty_Evropsk%C3%A9_unie" TargetMode="External"/><Relationship Id="rId3" Type="http://schemas.openxmlformats.org/officeDocument/2006/relationships/hyperlink" Target="http://cs.wikipedia.org/wiki/Evropsk%C3%A1_unie" TargetMode="External"/><Relationship Id="rId7" Type="http://schemas.openxmlformats.org/officeDocument/2006/relationships/hyperlink" Target="http://cs.wikipedia.org/wiki/Soubor:Flag_of_Europe.sv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uroaktiv.cz/" TargetMode="External"/><Relationship Id="rId5" Type="http://schemas.openxmlformats.org/officeDocument/2006/relationships/hyperlink" Target="http://www.evropska-unie.cz/" TargetMode="External"/><Relationship Id="rId4" Type="http://schemas.openxmlformats.org/officeDocument/2006/relationships/hyperlink" Target="http://www.euroskop.cz/" TargetMode="External"/><Relationship Id="rId9" Type="http://schemas.openxmlformats.org/officeDocument/2006/relationships/hyperlink" Target="http://cs.wikipedia.org/wiki/Soubor:Churchill_portrait_NYP_45063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hyperlink" Target="http://europa.eu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hyperlink" Target="http://europa.e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341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14342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14343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Rectangle 64"/>
          <p:cNvSpPr>
            <a:spLocks noChangeArrowheads="1"/>
          </p:cNvSpPr>
          <p:nvPr/>
        </p:nvSpPr>
        <p:spPr bwMode="auto">
          <a:xfrm>
            <a:off x="611188" y="1119516"/>
            <a:ext cx="69135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 dirty="0">
                <a:latin typeface="Arial" pitchFamily="34" charset="0"/>
                <a:cs typeface="Arial" pitchFamily="34" charset="0"/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024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62" name="Rectangle 116"/>
          <p:cNvSpPr>
            <a:spLocks noChangeArrowheads="1"/>
          </p:cNvSpPr>
          <p:nvPr/>
        </p:nvSpPr>
        <p:spPr bwMode="auto">
          <a:xfrm>
            <a:off x="395288" y="1312010"/>
            <a:ext cx="8497887" cy="572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endParaRPr lang="cs-CZ" b="1" dirty="0"/>
          </a:p>
          <a:p>
            <a:pPr algn="ctr"/>
            <a:endParaRPr lang="cs-CZ" b="1" dirty="0"/>
          </a:p>
          <a:p>
            <a:pPr algn="ctr"/>
            <a:endParaRPr lang="cs-CZ" b="1" dirty="0"/>
          </a:p>
          <a:p>
            <a:pPr algn="ctr"/>
            <a:endParaRPr lang="cs-CZ" b="1" dirty="0" smtClean="0"/>
          </a:p>
          <a:p>
            <a:pPr algn="ctr"/>
            <a:endParaRPr lang="cs-CZ" b="1" dirty="0"/>
          </a:p>
          <a:p>
            <a:pPr algn="ctr"/>
            <a:r>
              <a:rPr lang="cs-CZ" sz="1200" b="1" dirty="0" smtClean="0"/>
              <a:t>SADA č. XIII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Identifikátor: VY_32_INOVACE_SADA XIII_</a:t>
            </a:r>
            <a:r>
              <a:rPr lang="cs-CZ" sz="1200" b="1" dirty="0" err="1" smtClean="0"/>
              <a:t>SEk</a:t>
            </a:r>
            <a:r>
              <a:rPr lang="cs-CZ" sz="1200" b="1" dirty="0" smtClean="0"/>
              <a:t>, DUM  </a:t>
            </a:r>
            <a:r>
              <a:rPr lang="cs-CZ" sz="1200" b="1" dirty="0" smtClean="0"/>
              <a:t>č.14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Svět práce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obor: Ekonomický seminář</a:t>
            </a:r>
            <a:endParaRPr lang="cs-CZ" sz="1200" dirty="0" smtClean="0"/>
          </a:p>
          <a:p>
            <a:pPr algn="ctr"/>
            <a:endParaRPr lang="cs-CZ" sz="1200" dirty="0">
              <a:latin typeface="Arial" pitchFamily="34" charset="0"/>
              <a:cs typeface="Arial" pitchFamily="34" charset="0"/>
            </a:endParaRPr>
          </a:p>
          <a:p>
            <a:r>
              <a:rPr lang="cs-CZ" sz="1200" b="1" dirty="0">
                <a:latin typeface="Arial" pitchFamily="34" charset="0"/>
                <a:cs typeface="Arial" pitchFamily="34" charset="0"/>
              </a:rPr>
              <a:t>Název: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Základy Evropské unie</a:t>
            </a:r>
          </a:p>
          <a:p>
            <a:r>
              <a:rPr lang="cs-CZ" sz="1200" b="1" dirty="0" smtClean="0">
                <a:latin typeface="Arial" pitchFamily="34" charset="0"/>
                <a:cs typeface="Arial" pitchFamily="34" charset="0"/>
              </a:rPr>
              <a:t>Autor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: Ing. Petra Andrlová</a:t>
            </a:r>
          </a:p>
          <a:p>
            <a:r>
              <a:rPr lang="cs-CZ" sz="1200" b="1" dirty="0">
                <a:latin typeface="Arial" pitchFamily="34" charset="0"/>
                <a:cs typeface="Arial" pitchFamily="34" charset="0"/>
              </a:rPr>
              <a:t>Stručná anotace: Téma zaměřené na kapitolu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Evropská unie EU</a:t>
            </a:r>
          </a:p>
          <a:p>
            <a:r>
              <a:rPr lang="cs-CZ" sz="1200" b="1" dirty="0" smtClean="0">
                <a:latin typeface="Arial" pitchFamily="34" charset="0"/>
                <a:cs typeface="Arial" pitchFamily="34" charset="0"/>
              </a:rPr>
              <a:t>Metodické 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zhodnocení: Aktivita určená pro žáky devátých ročníků v rámci semináře Základy ekonomie,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forma prezentace – obecné informace, zakladatelé, symboly, úřední jazyky, demokratická spolupráce, Lisabonská smlouva, úkol s řešením, pilotáž 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dne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12.4.2012 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v 9. ročníku</a:t>
            </a:r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3851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0" indent="0">
              <a:buNone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800" dirty="0" smtClean="0">
                <a:latin typeface="Calibri" pitchFamily="34" charset="0"/>
                <a:cs typeface="Calibri" pitchFamily="34" charset="0"/>
              </a:rPr>
              <a:t>11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 Internetový zdroj </a:t>
            </a:r>
            <a:r>
              <a:rPr lang="cs-CZ" sz="1800" dirty="0" smtClean="0">
                <a:latin typeface="Calibri" pitchFamily="34" charset="0"/>
                <a:cs typeface="Calibri" pitchFamily="34" charset="0"/>
              </a:rPr>
              <a:t>Wikipedie</a:t>
            </a:r>
          </a:p>
          <a:p>
            <a:pPr marL="182880" indent="0">
              <a:buNone/>
            </a:pPr>
            <a:r>
              <a:rPr lang="cs-CZ" sz="1800" dirty="0">
                <a:latin typeface="Calibri" pitchFamily="34" charset="0"/>
                <a:cs typeface="Calibri" pitchFamily="34" charset="0"/>
                <a:hlinkClick r:id="rId3"/>
              </a:rPr>
              <a:t>http://cs.wikipedia.org/wiki/Evropsk%C3%A1_unie</a:t>
            </a:r>
            <a:endParaRPr lang="cs-CZ" sz="1800" dirty="0">
              <a:latin typeface="Calibri" pitchFamily="34" charset="0"/>
              <a:cs typeface="Calibri" pitchFamily="34" charset="0"/>
            </a:endParaRPr>
          </a:p>
          <a:p>
            <a:pPr marL="182880" indent="0">
              <a:buNone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800" dirty="0" smtClean="0">
                <a:latin typeface="Calibri" pitchFamily="34" charset="0"/>
                <a:cs typeface="Calibri" pitchFamily="34" charset="0"/>
              </a:rPr>
              <a:t>11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 Internetový zdroj </a:t>
            </a:r>
            <a:r>
              <a:rPr lang="cs-CZ" sz="1800" dirty="0" smtClean="0">
                <a:latin typeface="Calibri" pitchFamily="34" charset="0"/>
                <a:cs typeface="Calibri" pitchFamily="34" charset="0"/>
                <a:hlinkClick r:id="rId4"/>
              </a:rPr>
              <a:t>www.euroskop.cz</a:t>
            </a:r>
            <a:endParaRPr lang="cs-CZ" sz="1800" dirty="0" smtClean="0">
              <a:latin typeface="Calibri" pitchFamily="34" charset="0"/>
              <a:cs typeface="Calibri" pitchFamily="34" charset="0"/>
            </a:endParaRPr>
          </a:p>
          <a:p>
            <a:pPr marL="182880" indent="0">
              <a:buNone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800" dirty="0" smtClean="0">
                <a:latin typeface="Calibri" pitchFamily="34" charset="0"/>
                <a:cs typeface="Calibri" pitchFamily="34" charset="0"/>
              </a:rPr>
              <a:t>11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.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 Internetový zdroj </a:t>
            </a:r>
            <a:r>
              <a:rPr lang="cs-CZ" sz="1800" dirty="0" smtClean="0">
                <a:latin typeface="Calibri" pitchFamily="34" charset="0"/>
                <a:cs typeface="Calibri" pitchFamily="34" charset="0"/>
                <a:hlinkClick r:id="rId5"/>
              </a:rPr>
              <a:t>www.evropska-unie.cz</a:t>
            </a:r>
            <a:endParaRPr lang="cs-CZ" sz="1800" dirty="0" smtClean="0">
              <a:latin typeface="Calibri" pitchFamily="34" charset="0"/>
              <a:cs typeface="Calibri" pitchFamily="34" charset="0"/>
            </a:endParaRPr>
          </a:p>
          <a:p>
            <a:pPr marL="182880" indent="0">
              <a:buNone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800" dirty="0" smtClean="0">
                <a:latin typeface="Calibri" pitchFamily="34" charset="0"/>
                <a:cs typeface="Calibri" pitchFamily="34" charset="0"/>
              </a:rPr>
              <a:t>11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.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 Internetový zdroj </a:t>
            </a:r>
            <a:r>
              <a:rPr lang="cs-CZ" sz="1800" dirty="0" smtClean="0">
                <a:latin typeface="Calibri" pitchFamily="34" charset="0"/>
                <a:cs typeface="Calibri" pitchFamily="34" charset="0"/>
                <a:hlinkClick r:id="rId6"/>
              </a:rPr>
              <a:t>www.euroaktiv.cz</a:t>
            </a:r>
            <a:endParaRPr lang="cs-CZ" sz="1800" dirty="0" smtClean="0">
              <a:latin typeface="Calibri" pitchFamily="34" charset="0"/>
              <a:cs typeface="Calibri" pitchFamily="34" charset="0"/>
            </a:endParaRPr>
          </a:p>
          <a:p>
            <a:pPr marL="182880" indent="0">
              <a:buNone/>
            </a:pPr>
            <a:endParaRPr lang="cs-CZ" sz="1500" dirty="0">
              <a:latin typeface="Calibri" pitchFamily="34" charset="0"/>
              <a:cs typeface="Calibri" pitchFamily="34" charset="0"/>
            </a:endParaRPr>
          </a:p>
          <a:p>
            <a:pPr marL="182880" indent="0">
              <a:buNone/>
            </a:pPr>
            <a:r>
              <a:rPr lang="en-US" sz="15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11</a:t>
            </a:r>
            <a:r>
              <a:rPr lang="en-US" sz="15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 Obr. 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Evropská vlajka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sz="1500" dirty="0" smtClean="0">
                <a:latin typeface="Calibri" pitchFamily="34" charset="0"/>
                <a:cs typeface="Calibri" pitchFamily="34" charset="0"/>
                <a:hlinkClick r:id="rId7"/>
              </a:rPr>
              <a:t>http</a:t>
            </a:r>
            <a:r>
              <a:rPr lang="cs-CZ" sz="1500" dirty="0">
                <a:latin typeface="Calibri" pitchFamily="34" charset="0"/>
                <a:cs typeface="Calibri" pitchFamily="34" charset="0"/>
                <a:hlinkClick r:id="rId7"/>
              </a:rPr>
              <a:t>://</a:t>
            </a:r>
            <a:r>
              <a:rPr lang="cs-CZ" sz="1500" dirty="0" smtClean="0">
                <a:latin typeface="Calibri" pitchFamily="34" charset="0"/>
                <a:cs typeface="Calibri" pitchFamily="34" charset="0"/>
                <a:hlinkClick r:id="rId7"/>
              </a:rPr>
              <a:t>cs.wikipedia.org/wiki/Soubor:Flag_of_Europe.svg</a:t>
            </a:r>
            <a:endParaRPr lang="cs-CZ" sz="15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sz="1500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   </a:t>
            </a:r>
            <a:r>
              <a:rPr lang="en-US" sz="15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11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.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 Obr. 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Členské země EU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sz="1000" dirty="0" smtClean="0">
                <a:latin typeface="Calibri" pitchFamily="34" charset="0"/>
                <a:cs typeface="Calibri" pitchFamily="34" charset="0"/>
                <a:hlinkClick r:id="rId8"/>
              </a:rPr>
              <a:t>http://cs.wikipedia.org/wiki/%C4%8Clensk%C3%A9_st%C3%A1ty_Evropsk%C3%A9_unie</a:t>
            </a:r>
            <a:endParaRPr lang="cs-CZ" sz="10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sz="1600" dirty="0" smtClean="0">
                <a:latin typeface="Calibri" pitchFamily="34" charset="0"/>
                <a:cs typeface="Calibri" pitchFamily="34" charset="0"/>
              </a:rPr>
              <a:t>    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600" dirty="0" smtClean="0">
                <a:latin typeface="Calibri" pitchFamily="34" charset="0"/>
                <a:cs typeface="Calibri" pitchFamily="34" charset="0"/>
              </a:rPr>
              <a:t>11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.</a:t>
            </a:r>
            <a:r>
              <a:rPr lang="cs-CZ" sz="16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6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600" dirty="0">
                <a:latin typeface="Calibri" pitchFamily="34" charset="0"/>
                <a:cs typeface="Calibri" pitchFamily="34" charset="0"/>
              </a:rPr>
              <a:t> Obr. </a:t>
            </a:r>
            <a:r>
              <a:rPr lang="cs-CZ" sz="1600" dirty="0" smtClean="0">
                <a:latin typeface="Calibri" pitchFamily="34" charset="0"/>
                <a:cs typeface="Calibri" pitchFamily="34" charset="0"/>
              </a:rPr>
              <a:t>Winston Churchill </a:t>
            </a:r>
            <a:r>
              <a:rPr lang="cs-CZ" sz="1000" dirty="0" smtClean="0">
                <a:latin typeface="Calibri" pitchFamily="34" charset="0"/>
                <a:cs typeface="Calibri" pitchFamily="34" charset="0"/>
                <a:hlinkClick r:id="rId9"/>
              </a:rPr>
              <a:t>http://cs.wikipedia.org/wiki/Soubor:Churchill_portrait_NYP_45063.jpg</a:t>
            </a:r>
            <a:endParaRPr lang="cs-CZ" sz="10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sz="1500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   </a:t>
            </a:r>
            <a:r>
              <a:rPr lang="en-US" sz="15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11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.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Ostatní obr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. 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– Klipart Microsoft</a:t>
            </a:r>
            <a:endParaRPr lang="cs-CZ" sz="10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sz="15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sz="15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9705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             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</a:t>
            </a:r>
          </a:p>
          <a:p>
            <a:pPr>
              <a:buFont typeface="Wingdings" pitchFamily="2" charset="2"/>
              <a:buChar char="ü"/>
            </a:pPr>
            <a:r>
              <a:rPr lang="cs-CZ" sz="3000" dirty="0" smtClean="0"/>
              <a:t>500 milionů obyvatel</a:t>
            </a:r>
          </a:p>
          <a:p>
            <a:pPr>
              <a:buFont typeface="Wingdings" pitchFamily="2" charset="2"/>
              <a:buChar char="ü"/>
            </a:pPr>
            <a:r>
              <a:rPr lang="cs-CZ" sz="3000" dirty="0" smtClean="0"/>
              <a:t>4,2 milionu km</a:t>
            </a:r>
            <a:r>
              <a:rPr lang="cs-CZ" sz="3000" baseline="30000" dirty="0" smtClean="0"/>
              <a:t>2</a:t>
            </a:r>
          </a:p>
          <a:p>
            <a:pPr>
              <a:buFont typeface="Wingdings" pitchFamily="2" charset="2"/>
              <a:buChar char="ü"/>
            </a:pPr>
            <a:r>
              <a:rPr lang="cs-CZ" sz="3000" dirty="0" smtClean="0"/>
              <a:t>27 zemí    </a:t>
            </a:r>
          </a:p>
          <a:p>
            <a:pPr>
              <a:buFont typeface="Wingdings" pitchFamily="2" charset="2"/>
              <a:buChar char="ü"/>
            </a:pPr>
            <a:r>
              <a:rPr lang="cs-CZ" sz="3000" dirty="0" smtClean="0"/>
              <a:t>23 oficiálních jazyků</a:t>
            </a:r>
          </a:p>
          <a:p>
            <a:pPr>
              <a:buFont typeface="Wingdings" pitchFamily="2" charset="2"/>
              <a:buChar char="ü"/>
            </a:pPr>
            <a:r>
              <a:rPr lang="cs-CZ" sz="3000" dirty="0"/>
              <a:t>s</a:t>
            </a:r>
            <a:r>
              <a:rPr lang="cs-CZ" sz="3000" dirty="0" smtClean="0"/>
              <a:t>polečná měna euro</a:t>
            </a:r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Základy EU 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772815"/>
            <a:ext cx="4210050" cy="389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3370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Zakladatelé </a:t>
            </a:r>
          </a:p>
          <a:p>
            <a:pPr>
              <a:buFontTx/>
              <a:buChar char="-"/>
            </a:pPr>
            <a:r>
              <a:rPr lang="cs-CZ" dirty="0" smtClean="0"/>
              <a:t>plán na zajištění trvalého míru a prosperity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Konrad </a:t>
            </a:r>
            <a:r>
              <a:rPr lang="cs-CZ" dirty="0" err="1" smtClean="0"/>
              <a:t>Adenauer</a:t>
            </a:r>
            <a:endParaRPr lang="cs-CZ" dirty="0" smtClean="0"/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Winston Churchill</a:t>
            </a:r>
          </a:p>
          <a:p>
            <a:pPr>
              <a:buFont typeface="Wingdings" pitchFamily="2" charset="2"/>
              <a:buChar char="Ø"/>
            </a:pPr>
            <a:r>
              <a:rPr lang="cs-CZ" dirty="0" err="1" smtClean="0"/>
              <a:t>Alcide</a:t>
            </a:r>
            <a:r>
              <a:rPr lang="cs-CZ" dirty="0" smtClean="0"/>
              <a:t> De </a:t>
            </a:r>
            <a:r>
              <a:rPr lang="cs-CZ" dirty="0" err="1" smtClean="0"/>
              <a:t>Gasperi</a:t>
            </a:r>
            <a:endParaRPr lang="cs-CZ" dirty="0" smtClean="0"/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Jean </a:t>
            </a:r>
            <a:r>
              <a:rPr lang="cs-CZ" dirty="0" err="1" smtClean="0"/>
              <a:t>Monnet</a:t>
            </a:r>
            <a:endParaRPr lang="cs-CZ" dirty="0" smtClean="0"/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Robert </a:t>
            </a:r>
            <a:r>
              <a:rPr lang="cs-CZ" dirty="0" err="1" smtClean="0"/>
              <a:t>Schuman</a:t>
            </a:r>
            <a:r>
              <a:rPr lang="cs-CZ" dirty="0" smtClean="0"/>
              <a:t>                  </a:t>
            </a:r>
            <a:r>
              <a:rPr lang="cs-CZ" sz="2000" dirty="0" smtClean="0"/>
              <a:t>Winston Churchill</a:t>
            </a:r>
            <a:endParaRPr lang="cs-CZ" dirty="0" smtClean="0"/>
          </a:p>
          <a:p>
            <a:pPr>
              <a:buFont typeface="Wingdings" pitchFamily="2" charset="2"/>
              <a:buChar char="Ø"/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Základy EU                  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708920"/>
            <a:ext cx="2088000" cy="2567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9722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Symboly EU</a:t>
            </a:r>
          </a:p>
          <a:p>
            <a:pPr marL="0" indent="0">
              <a:buNone/>
            </a:pPr>
            <a:r>
              <a:rPr lang="cs-CZ" sz="2500" dirty="0" smtClean="0"/>
              <a:t>             Evropská vlajka                Evropská hymna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cs-CZ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cs-CZ" sz="2500" dirty="0" smtClean="0"/>
              <a:t>   Den Evropy, 9.května        Motto: „Jednotná v rozmanitosti“</a:t>
            </a:r>
            <a:endParaRPr lang="cs-CZ" sz="2500" dirty="0"/>
          </a:p>
          <a:p>
            <a:pPr marL="0" indent="0">
              <a:buNone/>
            </a:pPr>
            <a:endParaRPr lang="cs-CZ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Základy EU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610638"/>
            <a:ext cx="2161353" cy="14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 descr="C:\Users\ucitel\AppData\Local\Microsoft\Windows\Temporary Internet Files\Content.IE5\S7687CZ2\MP900438549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560709"/>
            <a:ext cx="2052000" cy="1540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ucitel\AppData\Local\Microsoft\Windows\Temporary Internet Files\Content.IE5\S7687CZ2\MP900422319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725144"/>
            <a:ext cx="1368000" cy="1908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ucitel\AppData\Local\Microsoft\Windows\Temporary Internet Files\Content.IE5\AM1I8PN9\MP900438369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725144"/>
            <a:ext cx="2196000" cy="1459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4835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 úředních jazyků</a:t>
            </a:r>
          </a:p>
          <a:p>
            <a:pPr marL="0" indent="0">
              <a:buNone/>
            </a:pPr>
            <a:endParaRPr lang="cs-CZ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Základy EU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ěticípá hvězda 5"/>
          <p:cNvSpPr/>
          <p:nvPr/>
        </p:nvSpPr>
        <p:spPr>
          <a:xfrm>
            <a:off x="2411760" y="1772816"/>
            <a:ext cx="4608512" cy="4248472"/>
          </a:xfrm>
          <a:prstGeom prst="star5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000" dirty="0" smtClean="0"/>
              <a:t>angličtina</a:t>
            </a:r>
            <a:r>
              <a:rPr lang="cs-CZ" sz="1000" dirty="0"/>
              <a:t>, bulharština, čeština, dánština, estonština, finština, francouzština, irština, italština, litevština, lotyština, maďarština, maltština, němčina, nizozemština, polština, portugalština, rumunština, řečtina, slovenština, slovinština, španělština, švédština</a:t>
            </a:r>
          </a:p>
        </p:txBody>
      </p:sp>
    </p:spTree>
    <p:extLst>
      <p:ext uri="{BB962C8B-B14F-4D97-AF65-F5344CB8AC3E}">
        <p14:creationId xmlns:p14="http://schemas.microsoft.com/office/powerpoint/2010/main" xmlns="" val="411393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Demokratická spolupráce států EU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Základy EU</a:t>
            </a:r>
            <a:endParaRPr lang="cs-CZ" dirty="0"/>
          </a:p>
        </p:txBody>
      </p:sp>
      <p:sp>
        <p:nvSpPr>
          <p:cNvPr id="5" name="Vodorovný svitek 4"/>
          <p:cNvSpPr/>
          <p:nvPr/>
        </p:nvSpPr>
        <p:spPr>
          <a:xfrm>
            <a:off x="2555776" y="1556792"/>
            <a:ext cx="4331373" cy="4464496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endParaRPr lang="cs-CZ" sz="800" b="1" dirty="0" smtClean="0">
              <a:solidFill>
                <a:srgbClr val="FF00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fr-BE" sz="800" b="1" dirty="0" smtClean="0">
                <a:solidFill>
                  <a:schemeClr val="tx1"/>
                </a:solidFill>
              </a:rPr>
              <a:t>1952</a:t>
            </a:r>
            <a:br>
              <a:rPr lang="fr-BE" sz="800" b="1" dirty="0" smtClean="0">
                <a:solidFill>
                  <a:schemeClr val="tx1"/>
                </a:solidFill>
              </a:rPr>
            </a:br>
            <a:r>
              <a:rPr lang="en-GB" sz="800" b="1" dirty="0" err="1" smtClean="0">
                <a:solidFill>
                  <a:schemeClr val="tx1"/>
                </a:solidFill>
              </a:rPr>
              <a:t>Smlouva</a:t>
            </a:r>
            <a:r>
              <a:rPr lang="en-GB" sz="800" b="1" dirty="0" smtClean="0">
                <a:solidFill>
                  <a:schemeClr val="tx1"/>
                </a:solidFill>
              </a:rPr>
              <a:t> o </a:t>
            </a:r>
            <a:r>
              <a:rPr lang="en-GB" sz="800" b="1" dirty="0" err="1" smtClean="0">
                <a:solidFill>
                  <a:schemeClr val="tx1"/>
                </a:solidFill>
              </a:rPr>
              <a:t>založení</a:t>
            </a:r>
            <a:r>
              <a:rPr lang="en-GB" sz="800" b="1" dirty="0" smtClean="0">
                <a:solidFill>
                  <a:schemeClr val="tx1"/>
                </a:solidFill>
              </a:rPr>
              <a:t> </a:t>
            </a:r>
            <a:r>
              <a:rPr lang="en-GB" sz="800" b="1" dirty="0" err="1" smtClean="0">
                <a:solidFill>
                  <a:schemeClr val="tx1"/>
                </a:solidFill>
              </a:rPr>
              <a:t>Evropského</a:t>
            </a:r>
            <a:r>
              <a:rPr lang="en-GB" sz="800" b="1" dirty="0" smtClean="0">
                <a:solidFill>
                  <a:schemeClr val="tx1"/>
                </a:solidFill>
              </a:rPr>
              <a:t> </a:t>
            </a:r>
            <a:r>
              <a:rPr lang="en-GB" sz="800" b="1" dirty="0" err="1" smtClean="0">
                <a:solidFill>
                  <a:schemeClr val="tx1"/>
                </a:solidFill>
              </a:rPr>
              <a:t>společenství</a:t>
            </a:r>
            <a:r>
              <a:rPr lang="en-GB" sz="800" b="1" dirty="0" smtClean="0">
                <a:solidFill>
                  <a:schemeClr val="tx1"/>
                </a:solidFill>
              </a:rPr>
              <a:t> </a:t>
            </a:r>
            <a:r>
              <a:rPr lang="en-GB" sz="800" b="1" dirty="0" err="1" smtClean="0">
                <a:solidFill>
                  <a:schemeClr val="tx1"/>
                </a:solidFill>
              </a:rPr>
              <a:t>uhlí</a:t>
            </a:r>
            <a:r>
              <a:rPr lang="en-GB" sz="800" b="1" dirty="0" smtClean="0">
                <a:solidFill>
                  <a:schemeClr val="tx1"/>
                </a:solidFill>
              </a:rPr>
              <a:t> a </a:t>
            </a:r>
            <a:r>
              <a:rPr lang="en-GB" sz="800" b="1" dirty="0" err="1" smtClean="0">
                <a:solidFill>
                  <a:schemeClr val="tx1"/>
                </a:solidFill>
              </a:rPr>
              <a:t>oceli</a:t>
            </a:r>
            <a:r>
              <a:rPr lang="en-GB" sz="800" dirty="0" smtClean="0">
                <a:solidFill>
                  <a:schemeClr val="tx1"/>
                </a:solidFill>
              </a:rPr>
              <a:t> </a:t>
            </a:r>
            <a:endParaRPr lang="cs-CZ" sz="800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endParaRPr lang="cs-CZ" sz="800" dirty="0" smtClean="0">
              <a:solidFill>
                <a:schemeClr val="tx1"/>
              </a:solidFill>
            </a:endParaRPr>
          </a:p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1958</a:t>
            </a:r>
            <a:br>
              <a:rPr lang="en-GB" sz="800" b="1" dirty="0" smtClean="0">
                <a:solidFill>
                  <a:schemeClr val="tx1"/>
                </a:solidFill>
              </a:rPr>
            </a:br>
            <a:r>
              <a:rPr lang="en-GB" sz="800" b="1" dirty="0" err="1" smtClean="0">
                <a:solidFill>
                  <a:schemeClr val="tx1"/>
                </a:solidFill>
              </a:rPr>
              <a:t>Smlouva</a:t>
            </a:r>
            <a:r>
              <a:rPr lang="en-GB" sz="800" b="1" dirty="0" smtClean="0">
                <a:solidFill>
                  <a:schemeClr val="tx1"/>
                </a:solidFill>
              </a:rPr>
              <a:t> </a:t>
            </a:r>
            <a:r>
              <a:rPr lang="en-GB" sz="800" b="1" dirty="0">
                <a:solidFill>
                  <a:schemeClr val="tx1"/>
                </a:solidFill>
              </a:rPr>
              <a:t>o </a:t>
            </a:r>
            <a:r>
              <a:rPr lang="en-GB" sz="800" b="1" dirty="0" err="1">
                <a:solidFill>
                  <a:schemeClr val="tx1"/>
                </a:solidFill>
              </a:rPr>
              <a:t>založení</a:t>
            </a:r>
            <a:r>
              <a:rPr lang="en-GB" sz="800" b="1" dirty="0">
                <a:solidFill>
                  <a:schemeClr val="tx1"/>
                </a:solidFill>
              </a:rPr>
              <a:t> </a:t>
            </a:r>
            <a:r>
              <a:rPr lang="en-GB" sz="800" b="1" dirty="0" err="1">
                <a:solidFill>
                  <a:schemeClr val="tx1"/>
                </a:solidFill>
              </a:rPr>
              <a:t>Evropského</a:t>
            </a:r>
            <a:r>
              <a:rPr lang="en-GB" sz="800" b="1" dirty="0">
                <a:solidFill>
                  <a:schemeClr val="tx1"/>
                </a:solidFill>
              </a:rPr>
              <a:t> </a:t>
            </a:r>
            <a:r>
              <a:rPr lang="cs-CZ" sz="800" b="1" dirty="0">
                <a:solidFill>
                  <a:schemeClr val="tx1"/>
                </a:solidFill>
              </a:rPr>
              <a:t>hospodářského </a:t>
            </a:r>
            <a:r>
              <a:rPr lang="en-GB" sz="800" b="1" dirty="0" err="1">
                <a:solidFill>
                  <a:schemeClr val="tx1"/>
                </a:solidFill>
              </a:rPr>
              <a:t>společenství</a:t>
            </a:r>
            <a:r>
              <a:rPr lang="en-GB" sz="800" dirty="0">
                <a:solidFill>
                  <a:schemeClr val="tx1"/>
                </a:solidFill>
              </a:rPr>
              <a:t> </a:t>
            </a:r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800" b="1" dirty="0" err="1">
                <a:solidFill>
                  <a:schemeClr val="tx1"/>
                </a:solidFill>
              </a:rPr>
              <a:t>Smlouva</a:t>
            </a:r>
            <a:r>
              <a:rPr lang="en-GB" sz="800" b="1" dirty="0">
                <a:solidFill>
                  <a:schemeClr val="tx1"/>
                </a:solidFill>
              </a:rPr>
              <a:t> o </a:t>
            </a:r>
            <a:r>
              <a:rPr lang="en-GB" sz="800" b="1" dirty="0" err="1">
                <a:solidFill>
                  <a:schemeClr val="tx1"/>
                </a:solidFill>
              </a:rPr>
              <a:t>založení</a:t>
            </a:r>
            <a:r>
              <a:rPr lang="en-GB" sz="800" b="1" dirty="0">
                <a:solidFill>
                  <a:schemeClr val="tx1"/>
                </a:solidFill>
              </a:rPr>
              <a:t> </a:t>
            </a:r>
            <a:r>
              <a:rPr lang="en-GB" sz="800" b="1" dirty="0" err="1">
                <a:solidFill>
                  <a:schemeClr val="tx1"/>
                </a:solidFill>
              </a:rPr>
              <a:t>Evropského</a:t>
            </a:r>
            <a:r>
              <a:rPr lang="en-GB" sz="800" b="1" dirty="0">
                <a:solidFill>
                  <a:schemeClr val="tx1"/>
                </a:solidFill>
              </a:rPr>
              <a:t> </a:t>
            </a:r>
            <a:r>
              <a:rPr lang="en-GB" sz="800" b="1" dirty="0" err="1">
                <a:solidFill>
                  <a:schemeClr val="tx1"/>
                </a:solidFill>
              </a:rPr>
              <a:t>společenství</a:t>
            </a:r>
            <a:r>
              <a:rPr lang="en-GB" sz="800" b="1" dirty="0">
                <a:solidFill>
                  <a:schemeClr val="tx1"/>
                </a:solidFill>
              </a:rPr>
              <a:t> pro </a:t>
            </a:r>
            <a:r>
              <a:rPr lang="en-GB" sz="800" b="1" dirty="0" err="1">
                <a:solidFill>
                  <a:schemeClr val="tx1"/>
                </a:solidFill>
              </a:rPr>
              <a:t>atomovou</a:t>
            </a:r>
            <a:r>
              <a:rPr lang="en-GB" sz="800" b="1" dirty="0">
                <a:solidFill>
                  <a:schemeClr val="tx1"/>
                </a:solidFill>
              </a:rPr>
              <a:t> </a:t>
            </a:r>
            <a:r>
              <a:rPr lang="en-GB" sz="800" b="1" dirty="0" err="1" smtClean="0">
                <a:solidFill>
                  <a:schemeClr val="tx1"/>
                </a:solidFill>
              </a:rPr>
              <a:t>energii</a:t>
            </a:r>
            <a:endParaRPr lang="cs-CZ" sz="800" b="1" dirty="0" smtClean="0">
              <a:solidFill>
                <a:schemeClr val="tx1"/>
              </a:solidFill>
            </a:endParaRPr>
          </a:p>
          <a:p>
            <a:pPr algn="ctr"/>
            <a:endParaRPr lang="cs-CZ" sz="1000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GB" sz="800" b="1" dirty="0">
                <a:solidFill>
                  <a:schemeClr val="tx1"/>
                </a:solidFill>
              </a:rPr>
              <a:t>1987</a:t>
            </a:r>
            <a:br>
              <a:rPr lang="en-GB" sz="800" b="1" dirty="0">
                <a:solidFill>
                  <a:schemeClr val="tx1"/>
                </a:solidFill>
              </a:rPr>
            </a:br>
            <a:r>
              <a:rPr lang="en-GB" sz="800" b="1" dirty="0" err="1">
                <a:solidFill>
                  <a:schemeClr val="tx1"/>
                </a:solidFill>
              </a:rPr>
              <a:t>Jednotný</a:t>
            </a:r>
            <a:r>
              <a:rPr lang="en-GB" sz="800" b="1" dirty="0">
                <a:solidFill>
                  <a:schemeClr val="tx1"/>
                </a:solidFill>
              </a:rPr>
              <a:t> </a:t>
            </a:r>
            <a:r>
              <a:rPr lang="en-GB" sz="800" b="1" dirty="0" err="1">
                <a:solidFill>
                  <a:schemeClr val="tx1"/>
                </a:solidFill>
              </a:rPr>
              <a:t>evropský</a:t>
            </a:r>
            <a:r>
              <a:rPr lang="en-GB" sz="800" b="1" dirty="0">
                <a:solidFill>
                  <a:schemeClr val="tx1"/>
                </a:solidFill>
              </a:rPr>
              <a:t> </a:t>
            </a:r>
            <a:r>
              <a:rPr lang="en-GB" sz="800" b="1" dirty="0" err="1">
                <a:solidFill>
                  <a:schemeClr val="tx1"/>
                </a:solidFill>
              </a:rPr>
              <a:t>akt</a:t>
            </a:r>
            <a:r>
              <a:rPr lang="en-GB" sz="800" b="1" dirty="0">
                <a:solidFill>
                  <a:schemeClr val="tx1"/>
                </a:solidFill>
              </a:rPr>
              <a:t>:  </a:t>
            </a:r>
            <a:r>
              <a:rPr lang="cs-CZ" sz="800" b="1" dirty="0">
                <a:solidFill>
                  <a:schemeClr val="tx1"/>
                </a:solidFill>
              </a:rPr>
              <a:t>Jednotný </a:t>
            </a:r>
            <a:r>
              <a:rPr lang="cs-CZ" sz="800" b="1" dirty="0" smtClean="0">
                <a:solidFill>
                  <a:schemeClr val="tx1"/>
                </a:solidFill>
              </a:rPr>
              <a:t>trh</a:t>
            </a:r>
          </a:p>
          <a:p>
            <a:pPr algn="ctr">
              <a:spcBef>
                <a:spcPct val="50000"/>
              </a:spcBef>
            </a:pPr>
            <a:endParaRPr lang="cs-CZ" sz="1000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GB" sz="800" b="1" dirty="0">
                <a:solidFill>
                  <a:schemeClr val="tx1"/>
                </a:solidFill>
              </a:rPr>
              <a:t>1993</a:t>
            </a:r>
            <a:br>
              <a:rPr lang="en-GB" sz="800" b="1" dirty="0">
                <a:solidFill>
                  <a:schemeClr val="tx1"/>
                </a:solidFill>
              </a:rPr>
            </a:br>
            <a:r>
              <a:rPr lang="en-GB" sz="800" b="1" dirty="0" err="1">
                <a:solidFill>
                  <a:schemeClr val="tx1"/>
                </a:solidFill>
              </a:rPr>
              <a:t>Smlouv</a:t>
            </a:r>
            <a:r>
              <a:rPr lang="cs-CZ" sz="800" b="1" dirty="0">
                <a:solidFill>
                  <a:schemeClr val="tx1"/>
                </a:solidFill>
              </a:rPr>
              <a:t>a</a:t>
            </a:r>
            <a:r>
              <a:rPr lang="en-GB" sz="800" b="1" dirty="0">
                <a:solidFill>
                  <a:schemeClr val="tx1"/>
                </a:solidFill>
              </a:rPr>
              <a:t> o </a:t>
            </a:r>
            <a:r>
              <a:rPr lang="en-GB" sz="800" b="1" dirty="0" err="1">
                <a:solidFill>
                  <a:schemeClr val="tx1"/>
                </a:solidFill>
              </a:rPr>
              <a:t>Evropské</a:t>
            </a:r>
            <a:r>
              <a:rPr lang="en-GB" sz="800" b="1" dirty="0">
                <a:solidFill>
                  <a:schemeClr val="tx1"/>
                </a:solidFill>
              </a:rPr>
              <a:t> </a:t>
            </a:r>
            <a:r>
              <a:rPr lang="en-GB" sz="800" b="1" dirty="0" err="1">
                <a:solidFill>
                  <a:schemeClr val="tx1"/>
                </a:solidFill>
              </a:rPr>
              <a:t>unii</a:t>
            </a:r>
            <a:r>
              <a:rPr lang="en-GB" sz="800" dirty="0">
                <a:solidFill>
                  <a:schemeClr val="tx1"/>
                </a:solidFill>
              </a:rPr>
              <a:t> </a:t>
            </a:r>
            <a:endParaRPr lang="cs-CZ" sz="800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endParaRPr lang="cs-CZ" sz="1000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GB" sz="800" b="1" dirty="0">
                <a:solidFill>
                  <a:schemeClr val="tx1"/>
                </a:solidFill>
              </a:rPr>
              <a:t>1999</a:t>
            </a:r>
            <a:br>
              <a:rPr lang="en-GB" sz="800" b="1" dirty="0">
                <a:solidFill>
                  <a:schemeClr val="tx1"/>
                </a:solidFill>
              </a:rPr>
            </a:br>
            <a:r>
              <a:rPr lang="en-GB" sz="800" b="1" dirty="0" err="1">
                <a:solidFill>
                  <a:schemeClr val="tx1"/>
                </a:solidFill>
              </a:rPr>
              <a:t>Amsterodamská</a:t>
            </a:r>
            <a:r>
              <a:rPr lang="en-GB" sz="800" b="1" dirty="0">
                <a:solidFill>
                  <a:schemeClr val="tx1"/>
                </a:solidFill>
              </a:rPr>
              <a:t> </a:t>
            </a:r>
            <a:r>
              <a:rPr lang="en-GB" sz="800" b="1" dirty="0" err="1" smtClean="0">
                <a:solidFill>
                  <a:schemeClr val="tx1"/>
                </a:solidFill>
              </a:rPr>
              <a:t>smlouva</a:t>
            </a:r>
            <a:endParaRPr lang="cs-CZ" sz="800" b="1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800" b="1" dirty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GB" sz="800" b="1" dirty="0">
                <a:solidFill>
                  <a:schemeClr val="tx1"/>
                </a:solidFill>
              </a:rPr>
              <a:t>2003</a:t>
            </a:r>
            <a:br>
              <a:rPr lang="en-GB" sz="800" b="1" dirty="0">
                <a:solidFill>
                  <a:schemeClr val="tx1"/>
                </a:solidFill>
              </a:rPr>
            </a:br>
            <a:r>
              <a:rPr lang="en-GB" sz="800" b="1" dirty="0">
                <a:solidFill>
                  <a:schemeClr val="tx1"/>
                </a:solidFill>
              </a:rPr>
              <a:t>Nice</a:t>
            </a:r>
            <a:r>
              <a:rPr lang="cs-CZ" sz="800" b="1" dirty="0" err="1">
                <a:solidFill>
                  <a:schemeClr val="tx1"/>
                </a:solidFill>
              </a:rPr>
              <a:t>ská</a:t>
            </a:r>
            <a:r>
              <a:rPr lang="cs-CZ" sz="800" b="1" dirty="0">
                <a:solidFill>
                  <a:schemeClr val="tx1"/>
                </a:solidFill>
              </a:rPr>
              <a:t> </a:t>
            </a:r>
            <a:r>
              <a:rPr lang="cs-CZ" sz="800" b="1" dirty="0" smtClean="0">
                <a:solidFill>
                  <a:schemeClr val="tx1"/>
                </a:solidFill>
              </a:rPr>
              <a:t>smlouva</a:t>
            </a:r>
          </a:p>
          <a:p>
            <a:pPr algn="ctr">
              <a:spcBef>
                <a:spcPct val="50000"/>
              </a:spcBef>
            </a:pPr>
            <a:endParaRPr lang="en-US" sz="800" dirty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GB" sz="800" b="1" dirty="0">
                <a:solidFill>
                  <a:schemeClr val="tx1"/>
                </a:solidFill>
              </a:rPr>
              <a:t>200</a:t>
            </a:r>
            <a:r>
              <a:rPr lang="cs-CZ" sz="800" b="1" dirty="0">
                <a:solidFill>
                  <a:schemeClr val="tx1"/>
                </a:solidFill>
              </a:rPr>
              <a:t>9</a:t>
            </a:r>
            <a:r>
              <a:rPr lang="en-GB" sz="800" b="1" dirty="0">
                <a:solidFill>
                  <a:schemeClr val="tx1"/>
                </a:solidFill>
              </a:rPr>
              <a:t/>
            </a:r>
            <a:br>
              <a:rPr lang="en-GB" sz="800" b="1" dirty="0">
                <a:solidFill>
                  <a:schemeClr val="tx1"/>
                </a:solidFill>
              </a:rPr>
            </a:br>
            <a:r>
              <a:rPr lang="en-GB" sz="800" b="1" dirty="0" err="1">
                <a:solidFill>
                  <a:schemeClr val="tx1"/>
                </a:solidFill>
              </a:rPr>
              <a:t>Lis</a:t>
            </a:r>
            <a:r>
              <a:rPr lang="cs-CZ" sz="800" b="1" dirty="0">
                <a:solidFill>
                  <a:schemeClr val="tx1"/>
                </a:solidFill>
              </a:rPr>
              <a:t>a</a:t>
            </a:r>
            <a:r>
              <a:rPr lang="en-GB" sz="800" b="1" dirty="0">
                <a:solidFill>
                  <a:schemeClr val="tx1"/>
                </a:solidFill>
              </a:rPr>
              <a:t>bon</a:t>
            </a:r>
            <a:r>
              <a:rPr lang="cs-CZ" sz="800" b="1" dirty="0" err="1">
                <a:solidFill>
                  <a:schemeClr val="tx1"/>
                </a:solidFill>
              </a:rPr>
              <a:t>ská</a:t>
            </a:r>
            <a:r>
              <a:rPr lang="cs-CZ" sz="800" b="1" dirty="0">
                <a:solidFill>
                  <a:schemeClr val="tx1"/>
                </a:solidFill>
              </a:rPr>
              <a:t> smlouva</a:t>
            </a:r>
            <a:endParaRPr lang="en-US" sz="800" b="1" dirty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1000" dirty="0">
              <a:solidFill>
                <a:schemeClr val="accent2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5156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Lisabonská smlouva – 21. století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Funkčnost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Demokratičnost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Transparentnost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Jednotnost</a:t>
            </a:r>
          </a:p>
          <a:p>
            <a:pPr>
              <a:buFont typeface="Wingdings" pitchFamily="2" charset="2"/>
              <a:buChar char="v"/>
            </a:pPr>
            <a:r>
              <a:rPr lang="cs-CZ" dirty="0"/>
              <a:t>B</a:t>
            </a:r>
            <a:r>
              <a:rPr lang="cs-CZ" dirty="0" smtClean="0"/>
              <a:t>ezpečnost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Základy EU 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5159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Základy EU 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Najděte na oficiálních stránkách EU </a:t>
            </a:r>
            <a:r>
              <a:rPr lang="cs-CZ" dirty="0" smtClean="0">
                <a:hlinkClick r:id="rId4"/>
              </a:rPr>
              <a:t>http://europa.eu/</a:t>
            </a:r>
            <a:r>
              <a:rPr lang="cs-CZ" dirty="0" smtClean="0"/>
              <a:t> informace o symbolech EU:</a:t>
            </a:r>
          </a:p>
          <a:p>
            <a:pPr marL="0" indent="0">
              <a:buNone/>
            </a:pPr>
            <a:endParaRPr lang="cs-CZ" dirty="0" smtClean="0"/>
          </a:p>
          <a:p>
            <a:pPr marL="514350" indent="-514350">
              <a:buAutoNum type="alphaLcParenR"/>
            </a:pPr>
            <a:r>
              <a:rPr lang="cs-CZ" dirty="0" smtClean="0"/>
              <a:t>Jaké oficiální symboly má EU?</a:t>
            </a:r>
          </a:p>
          <a:p>
            <a:pPr marL="514350" indent="-514350">
              <a:buAutoNum type="alphaLcParenR"/>
            </a:pPr>
            <a:r>
              <a:rPr lang="cs-CZ" dirty="0" smtClean="0"/>
              <a:t>Jak se nazývá hudební skladba hymny EU?</a:t>
            </a:r>
          </a:p>
          <a:p>
            <a:pPr marL="514350" indent="-514350">
              <a:buAutoNum type="alphaLcParenR"/>
            </a:pPr>
            <a:r>
              <a:rPr lang="cs-CZ" dirty="0" smtClean="0"/>
              <a:t>Kolik hvězdiček má oficiální vlajka EU?</a:t>
            </a:r>
            <a:endParaRPr lang="cs-CZ" dirty="0"/>
          </a:p>
        </p:txBody>
      </p:sp>
      <p:pic>
        <p:nvPicPr>
          <p:cNvPr id="7" name="Picture 2" descr="C:\Users\ucitel\AppData\Local\Microsoft\Windows\Temporary Internet Files\Content.IE5\K0O7W0UI\MP900439407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216" y="4725144"/>
            <a:ext cx="1656000" cy="1783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0357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Základy EU 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Řešení</a:t>
            </a:r>
            <a:r>
              <a:rPr lang="cs-CZ" dirty="0" smtClean="0"/>
              <a:t> - Najděte na oficiálních stránkách EU </a:t>
            </a:r>
            <a:r>
              <a:rPr lang="cs-CZ" dirty="0" smtClean="0">
                <a:hlinkClick r:id="rId4"/>
              </a:rPr>
              <a:t>http://europa.eu/</a:t>
            </a:r>
            <a:r>
              <a:rPr lang="cs-CZ" dirty="0" smtClean="0"/>
              <a:t> informace o symbolech EU:</a:t>
            </a:r>
          </a:p>
          <a:p>
            <a:pPr marL="0" indent="0">
              <a:buNone/>
            </a:pPr>
            <a:endParaRPr lang="cs-CZ" dirty="0" smtClean="0"/>
          </a:p>
          <a:p>
            <a:pPr marL="514350" indent="-514350">
              <a:buAutoNum type="alphaLcParenR"/>
            </a:pPr>
            <a:r>
              <a:rPr lang="cs-CZ" dirty="0" smtClean="0"/>
              <a:t>Jaké oficiální symboly má EU?</a:t>
            </a:r>
          </a:p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sz="2000" dirty="0" smtClean="0"/>
              <a:t>Evropská vlajka, Evropská hymna, Den Evropy, Motto</a:t>
            </a:r>
          </a:p>
          <a:p>
            <a:pPr marL="514350" indent="-514350">
              <a:buAutoNum type="alphaLcParenR"/>
            </a:pPr>
            <a:r>
              <a:rPr lang="cs-CZ" dirty="0" smtClean="0"/>
              <a:t>Jak se nazývá hudební skladba hymny EU?</a:t>
            </a:r>
          </a:p>
          <a:p>
            <a:pPr marL="0" indent="0">
              <a:buNone/>
            </a:pPr>
            <a:r>
              <a:rPr lang="cs-CZ" sz="2000" dirty="0"/>
              <a:t>- Óda </a:t>
            </a:r>
            <a:r>
              <a:rPr lang="cs-CZ" sz="2000" dirty="0" smtClean="0"/>
              <a:t>na radost</a:t>
            </a:r>
          </a:p>
          <a:p>
            <a:pPr marL="514350" indent="-514350">
              <a:buAutoNum type="alphaLcParenR"/>
            </a:pPr>
            <a:r>
              <a:rPr lang="cs-CZ" dirty="0" smtClean="0"/>
              <a:t>Kolik hvězdiček má oficiální vlajka EU?</a:t>
            </a:r>
          </a:p>
          <a:p>
            <a:pPr marL="0" indent="0">
              <a:buNone/>
            </a:pPr>
            <a:r>
              <a:rPr lang="cs-CZ" sz="2000" dirty="0" smtClean="0"/>
              <a:t>- 12 – symbol dokonalosti a úplnosti</a:t>
            </a:r>
            <a:endParaRPr lang="cs-CZ" sz="2000" dirty="0"/>
          </a:p>
        </p:txBody>
      </p:sp>
      <p:pic>
        <p:nvPicPr>
          <p:cNvPr id="7" name="Picture 2" descr="C:\Users\ucitel\AppData\Local\Microsoft\Windows\Temporary Internet Files\Content.IE5\K0O7W0UI\MP900439407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216" y="4725144"/>
            <a:ext cx="1656000" cy="1783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2842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637</Words>
  <Application>Microsoft Office PowerPoint</Application>
  <PresentationFormat>Předvádění na obrazovce (4:3)</PresentationFormat>
  <Paragraphs>131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Mountain</vt:lpstr>
      <vt:lpstr>Motiv systému Office</vt:lpstr>
      <vt:lpstr>Snímek 1</vt:lpstr>
      <vt:lpstr>Základy EU </vt:lpstr>
      <vt:lpstr>Základy EU                  </vt:lpstr>
      <vt:lpstr>Základy EU</vt:lpstr>
      <vt:lpstr>Základy EU</vt:lpstr>
      <vt:lpstr>Základy EU</vt:lpstr>
      <vt:lpstr>Základy EU </vt:lpstr>
      <vt:lpstr>Základy EU </vt:lpstr>
      <vt:lpstr>Základy EU </vt:lpstr>
      <vt:lpstr>Citace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Uživatel</cp:lastModifiedBy>
  <cp:revision>29</cp:revision>
  <dcterms:created xsi:type="dcterms:W3CDTF">2012-03-23T16:11:21Z</dcterms:created>
  <dcterms:modified xsi:type="dcterms:W3CDTF">2012-05-06T20:34:34Z</dcterms:modified>
</cp:coreProperties>
</file>