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6"/>
  </p:notesMasterIdLst>
  <p:sldIdLst>
    <p:sldId id="266" r:id="rId3"/>
    <p:sldId id="268" r:id="rId4"/>
    <p:sldId id="277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74" r:id="rId13"/>
    <p:sldId id="286" r:id="rId14"/>
    <p:sldId id="267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/>
          <a:lstStyle/>
          <a:p>
            <a:pPr>
              <a:defRPr/>
            </a:pPr>
            <a:r>
              <a:rPr lang="cs-CZ" sz="1700" dirty="0" smtClean="0"/>
              <a:t>Počet</a:t>
            </a:r>
            <a:r>
              <a:rPr lang="cs-CZ" sz="1700" baseline="0" dirty="0" smtClean="0"/>
              <a:t> obyvatel v milionech (2009)</a:t>
            </a:r>
            <a:endParaRPr lang="en-US" sz="1700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Sloupec1</c:v>
                </c:pt>
              </c:strCache>
            </c:strRef>
          </c:tx>
          <c:cat>
            <c:strRef>
              <c:f>List1!$A$2:$A$5</c:f>
              <c:strCache>
                <c:ptCount val="4"/>
                <c:pt idx="0">
                  <c:v>EU</c:v>
                </c:pt>
                <c:pt idx="1">
                  <c:v>Čína</c:v>
                </c:pt>
                <c:pt idx="2">
                  <c:v>Rusko</c:v>
                </c:pt>
                <c:pt idx="3">
                  <c:v>USA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500</c:v>
                </c:pt>
                <c:pt idx="1">
                  <c:v>1300</c:v>
                </c:pt>
                <c:pt idx="2">
                  <c:v>140</c:v>
                </c:pt>
                <c:pt idx="3">
                  <c:v>300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Sloupec2</c:v>
                </c:pt>
              </c:strCache>
            </c:strRef>
          </c:tx>
          <c:cat>
            <c:strRef>
              <c:f>List1!$A$2:$A$5</c:f>
              <c:strCache>
                <c:ptCount val="4"/>
                <c:pt idx="0">
                  <c:v>EU</c:v>
                </c:pt>
                <c:pt idx="1">
                  <c:v>Čína</c:v>
                </c:pt>
                <c:pt idx="2">
                  <c:v>Rusko</c:v>
                </c:pt>
                <c:pt idx="3">
                  <c:v>USA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  <c:pt idx="0">
                  <c:v>500</c:v>
                </c:pt>
                <c:pt idx="1">
                  <c:v>1300</c:v>
                </c:pt>
                <c:pt idx="2">
                  <c:v>140</c:v>
                </c:pt>
                <c:pt idx="3">
                  <c:v>300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Sloupec3</c:v>
                </c:pt>
              </c:strCache>
            </c:strRef>
          </c:tx>
          <c:cat>
            <c:strRef>
              <c:f>List1!$A$2:$A$5</c:f>
              <c:strCache>
                <c:ptCount val="4"/>
                <c:pt idx="0">
                  <c:v>EU</c:v>
                </c:pt>
                <c:pt idx="1">
                  <c:v>Čína</c:v>
                </c:pt>
                <c:pt idx="2">
                  <c:v>Rusko</c:v>
                </c:pt>
                <c:pt idx="3">
                  <c:v>USA</c:v>
                </c:pt>
              </c:strCache>
            </c:strRef>
          </c:cat>
          <c:val>
            <c:numRef>
              <c:f>List1!$D$2:$D$5</c:f>
              <c:numCache>
                <c:formatCode>General</c:formatCode>
                <c:ptCount val="4"/>
                <c:pt idx="0">
                  <c:v>500</c:v>
                </c:pt>
                <c:pt idx="1">
                  <c:v>1300</c:v>
                </c:pt>
                <c:pt idx="2">
                  <c:v>140</c:v>
                </c:pt>
                <c:pt idx="3">
                  <c:v>300</c:v>
                </c:pt>
              </c:numCache>
            </c:numRef>
          </c:val>
        </c:ser>
        <c:dLbls/>
        <c:firstSliceAng val="0"/>
      </c:pie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cs-CZ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/>
          <a:lstStyle/>
          <a:p>
            <a:pPr>
              <a:defRPr/>
            </a:pPr>
            <a:r>
              <a:rPr lang="en-US" dirty="0" err="1"/>
              <a:t>Rozloha</a:t>
            </a:r>
            <a:r>
              <a:rPr lang="en-US" dirty="0"/>
              <a:t> v tis. </a:t>
            </a:r>
            <a:r>
              <a:rPr lang="en-US" dirty="0" smtClean="0"/>
              <a:t>km</a:t>
            </a:r>
            <a:r>
              <a:rPr lang="cs-CZ" baseline="30000" dirty="0" smtClean="0"/>
              <a:t>2</a:t>
            </a:r>
            <a:endParaRPr lang="en-US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Rozloha v tis. km2</c:v>
                </c:pt>
              </c:strCache>
            </c:strRef>
          </c:tx>
          <c:cat>
            <c:strRef>
              <c:f>List1!$A$2:$A$5</c:f>
              <c:strCache>
                <c:ptCount val="4"/>
                <c:pt idx="0">
                  <c:v>EU</c:v>
                </c:pt>
                <c:pt idx="1">
                  <c:v>Čína</c:v>
                </c:pt>
                <c:pt idx="2">
                  <c:v>Rusko</c:v>
                </c:pt>
                <c:pt idx="3">
                  <c:v>USA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4200</c:v>
                </c:pt>
                <c:pt idx="1">
                  <c:v>9300</c:v>
                </c:pt>
                <c:pt idx="2">
                  <c:v>16900</c:v>
                </c:pt>
                <c:pt idx="3">
                  <c:v>9200</c:v>
                </c:pt>
              </c:numCache>
            </c:numRef>
          </c:val>
        </c:ser>
        <c:dLbls/>
        <c:firstSliceAng val="0"/>
      </c:pie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cs-CZ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/>
          <a:lstStyle/>
          <a:p>
            <a:pPr>
              <a:defRPr/>
            </a:pPr>
            <a:r>
              <a:rPr lang="cs-CZ" sz="1200" dirty="0" smtClean="0"/>
              <a:t>Výkonnost hospodářství: </a:t>
            </a:r>
          </a:p>
          <a:p>
            <a:pPr>
              <a:defRPr/>
            </a:pPr>
            <a:r>
              <a:rPr lang="cs-CZ" sz="1200" dirty="0" smtClean="0"/>
              <a:t>HDP v miliard.</a:t>
            </a:r>
            <a:r>
              <a:rPr lang="cs-CZ" sz="1200" baseline="0" dirty="0" smtClean="0"/>
              <a:t> eur (2008)</a:t>
            </a:r>
            <a:endParaRPr lang="en-US" sz="1200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Výkonnost hospodářství: HDP v miliard. eur</c:v>
                </c:pt>
              </c:strCache>
            </c:strRef>
          </c:tx>
          <c:cat>
            <c:strRef>
              <c:f>List1!$A$2:$A$5</c:f>
              <c:strCache>
                <c:ptCount val="4"/>
                <c:pt idx="0">
                  <c:v>EU</c:v>
                </c:pt>
                <c:pt idx="1">
                  <c:v>Čína</c:v>
                </c:pt>
                <c:pt idx="2">
                  <c:v>Rusko</c:v>
                </c:pt>
                <c:pt idx="3">
                  <c:v>USA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12500</c:v>
                </c:pt>
                <c:pt idx="1">
                  <c:v>1300</c:v>
                </c:pt>
                <c:pt idx="2">
                  <c:v>470</c:v>
                </c:pt>
                <c:pt idx="3">
                  <c:v>9800</c:v>
                </c:pt>
              </c:numCache>
            </c:numRef>
          </c:val>
        </c:ser>
        <c:dLbls/>
        <c:firstSliceAng val="0"/>
      </c:pie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cs-CZ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/>
          <a:lstStyle/>
          <a:p>
            <a:pPr>
              <a:defRPr/>
            </a:pPr>
            <a:r>
              <a:rPr lang="cs-CZ" sz="1200" dirty="0" smtClean="0"/>
              <a:t>Bohatství na osobu: HDP na osobu     </a:t>
            </a:r>
          </a:p>
          <a:p>
            <a:pPr>
              <a:defRPr/>
            </a:pPr>
            <a:r>
              <a:rPr lang="cs-CZ" sz="1200" dirty="0" smtClean="0"/>
              <a:t>podle standardu kupní síly (2008)</a:t>
            </a:r>
            <a:endParaRPr lang="en-US" sz="1200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Bohatství na osobu</c:v>
                </c:pt>
              </c:strCache>
            </c:strRef>
          </c:tx>
          <c:cat>
            <c:strRef>
              <c:f>List1!$A$2:$A$5</c:f>
              <c:strCache>
                <c:ptCount val="4"/>
                <c:pt idx="0">
                  <c:v>EU</c:v>
                </c:pt>
                <c:pt idx="1">
                  <c:v>Čína</c:v>
                </c:pt>
                <c:pt idx="2">
                  <c:v>Rusko</c:v>
                </c:pt>
                <c:pt idx="3">
                  <c:v>USA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25100</c:v>
                </c:pt>
                <c:pt idx="1">
                  <c:v>4400</c:v>
                </c:pt>
                <c:pt idx="2">
                  <c:v>12200</c:v>
                </c:pt>
                <c:pt idx="3">
                  <c:v>38700</c:v>
                </c:pt>
              </c:numCache>
            </c:numRef>
          </c:val>
        </c:ser>
        <c:dLbls/>
        <c:firstSliceAng val="0"/>
      </c:pie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cs-CZ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/>
          <a:lstStyle/>
          <a:p>
            <a:pPr>
              <a:defRPr/>
            </a:pPr>
            <a:r>
              <a:rPr lang="cs-CZ" sz="1200" dirty="0" smtClean="0"/>
              <a:t>Paliva používaná v EU (2008), podíl na celku</a:t>
            </a:r>
            <a:endParaRPr lang="en-US" sz="1200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Bohatství na osobu</c:v>
                </c:pt>
              </c:strCache>
            </c:strRef>
          </c:tx>
          <c:dPt>
            <c:idx val="0"/>
          </c:dPt>
          <c:cat>
            <c:strRef>
              <c:f>List1!$A$2:$A$6</c:f>
              <c:strCache>
                <c:ptCount val="5"/>
                <c:pt idx="0">
                  <c:v>ropa</c:v>
                </c:pt>
                <c:pt idx="1">
                  <c:v>plyn</c:v>
                </c:pt>
                <c:pt idx="2">
                  <c:v>uhlí</c:v>
                </c:pt>
                <c:pt idx="3">
                  <c:v>jaderný materiál</c:v>
                </c:pt>
                <c:pt idx="4">
                  <c:v>obnovitelné zdroje</c:v>
                </c:pt>
              </c:strCache>
            </c:strRef>
          </c:cat>
          <c:val>
            <c:numRef>
              <c:f>List1!$B$2:$B$6</c:f>
              <c:numCache>
                <c:formatCode>0%</c:formatCode>
                <c:ptCount val="5"/>
                <c:pt idx="0">
                  <c:v>0.36000000000000004</c:v>
                </c:pt>
                <c:pt idx="1">
                  <c:v>0.25</c:v>
                </c:pt>
                <c:pt idx="2">
                  <c:v>0.18000000000000002</c:v>
                </c:pt>
                <c:pt idx="3">
                  <c:v>0.13</c:v>
                </c:pt>
                <c:pt idx="4">
                  <c:v>8.0000000000000016E-2</c:v>
                </c:pt>
              </c:numCache>
            </c:numRef>
          </c:val>
        </c:ser>
        <c:dLbls/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500"/>
            </a:pPr>
            <a:endParaRPr lang="cs-CZ"/>
          </a:p>
        </c:txPr>
      </c:legendEntry>
      <c:legendEntry>
        <c:idx val="1"/>
        <c:txPr>
          <a:bodyPr/>
          <a:lstStyle/>
          <a:p>
            <a:pPr>
              <a:defRPr sz="1500"/>
            </a:pPr>
            <a:endParaRPr lang="cs-CZ"/>
          </a:p>
        </c:txPr>
      </c:legendEntry>
      <c:legendEntry>
        <c:idx val="2"/>
        <c:txPr>
          <a:bodyPr/>
          <a:lstStyle/>
          <a:p>
            <a:pPr>
              <a:defRPr sz="1500"/>
            </a:pPr>
            <a:endParaRPr lang="cs-CZ"/>
          </a:p>
        </c:txPr>
      </c:legendEntry>
      <c:legendEntry>
        <c:idx val="3"/>
        <c:txPr>
          <a:bodyPr/>
          <a:lstStyle/>
          <a:p>
            <a:pPr>
              <a:defRPr sz="1500"/>
            </a:pPr>
            <a:endParaRPr lang="cs-CZ"/>
          </a:p>
        </c:txPr>
      </c:legendEntry>
      <c:legendEntry>
        <c:idx val="4"/>
        <c:txPr>
          <a:bodyPr/>
          <a:lstStyle/>
          <a:p>
            <a:pPr>
              <a:defRPr sz="1500"/>
            </a:pPr>
            <a:endParaRPr lang="cs-CZ"/>
          </a:p>
        </c:txPr>
      </c:legendEntry>
      <c:layout>
        <c:manualLayout>
          <c:xMode val="edge"/>
          <c:yMode val="edge"/>
          <c:x val="0.63903815755364424"/>
          <c:y val="0.15397141863464445"/>
          <c:w val="0.34239665378310791"/>
          <c:h val="0.84602858136535553"/>
        </c:manualLayout>
      </c:layout>
    </c:legend>
    <c:plotVisOnly val="1"/>
    <c:dispBlanksAs val="zero"/>
  </c:chart>
  <c:txPr>
    <a:bodyPr/>
    <a:lstStyle/>
    <a:p>
      <a:pPr>
        <a:defRPr sz="1800"/>
      </a:pPr>
      <a:endParaRPr lang="cs-CZ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/>
          <a:lstStyle/>
          <a:p>
            <a:pPr>
              <a:defRPr/>
            </a:pPr>
            <a:r>
              <a:rPr lang="cs-CZ" sz="1200" dirty="0" smtClean="0"/>
              <a:t>Podíl</a:t>
            </a:r>
            <a:r>
              <a:rPr lang="cs-CZ" sz="1200" baseline="0" dirty="0" smtClean="0"/>
              <a:t> na světovém obchodu se zbožím</a:t>
            </a:r>
            <a:r>
              <a:rPr lang="cs-CZ" sz="1200" dirty="0" smtClean="0"/>
              <a:t> (2007)</a:t>
            </a:r>
            <a:endParaRPr lang="en-US" sz="1200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Bohatství na osobu</c:v>
                </c:pt>
              </c:strCache>
            </c:strRef>
          </c:tx>
          <c:dPt>
            <c:idx val="0"/>
          </c:dPt>
          <c:cat>
            <c:strRef>
              <c:f>List1!$A$2:$A$5</c:f>
              <c:strCache>
                <c:ptCount val="4"/>
                <c:pt idx="0">
                  <c:v>EU</c:v>
                </c:pt>
                <c:pt idx="1">
                  <c:v>Čína</c:v>
                </c:pt>
                <c:pt idx="2">
                  <c:v>USA</c:v>
                </c:pt>
                <c:pt idx="3">
                  <c:v>Ostatní</c:v>
                </c:pt>
              </c:strCache>
            </c:strRef>
          </c:cat>
          <c:val>
            <c:numRef>
              <c:f>List1!$B$2:$B$5</c:f>
              <c:numCache>
                <c:formatCode>0%</c:formatCode>
                <c:ptCount val="4"/>
                <c:pt idx="0">
                  <c:v>0.17</c:v>
                </c:pt>
                <c:pt idx="1">
                  <c:v>0.1</c:v>
                </c:pt>
                <c:pt idx="2">
                  <c:v>0.15000000000000002</c:v>
                </c:pt>
                <c:pt idx="3">
                  <c:v>0.53</c:v>
                </c:pt>
              </c:numCache>
            </c:numRef>
          </c:val>
        </c:ser>
        <c:dLbls/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500"/>
            </a:pPr>
            <a:endParaRPr lang="cs-CZ"/>
          </a:p>
        </c:txPr>
      </c:legendEntry>
      <c:legendEntry>
        <c:idx val="1"/>
        <c:txPr>
          <a:bodyPr/>
          <a:lstStyle/>
          <a:p>
            <a:pPr>
              <a:defRPr sz="1500"/>
            </a:pPr>
            <a:endParaRPr lang="cs-CZ"/>
          </a:p>
        </c:txPr>
      </c:legendEntry>
      <c:legendEntry>
        <c:idx val="2"/>
        <c:txPr>
          <a:bodyPr/>
          <a:lstStyle/>
          <a:p>
            <a:pPr>
              <a:defRPr sz="1500"/>
            </a:pPr>
            <a:endParaRPr lang="cs-CZ"/>
          </a:p>
        </c:txPr>
      </c:legendEntry>
      <c:legendEntry>
        <c:idx val="3"/>
        <c:txPr>
          <a:bodyPr/>
          <a:lstStyle/>
          <a:p>
            <a:pPr>
              <a:defRPr sz="1500"/>
            </a:pPr>
            <a:endParaRPr lang="cs-CZ"/>
          </a:p>
        </c:txPr>
      </c:legendEntry>
      <c:layout>
        <c:manualLayout>
          <c:xMode val="edge"/>
          <c:yMode val="edge"/>
          <c:x val="0.63903815755364424"/>
          <c:y val="0.15397141863464445"/>
          <c:w val="0.34239665378310791"/>
          <c:h val="0.84602858136535553"/>
        </c:manualLayout>
      </c:layout>
    </c:legend>
    <c:plotVisOnly val="1"/>
    <c:dispBlanksAs val="zero"/>
  </c:chart>
  <c:txPr>
    <a:bodyPr/>
    <a:lstStyle/>
    <a:p>
      <a:pPr>
        <a:defRPr sz="1800"/>
      </a:pPr>
      <a:endParaRPr lang="cs-CZ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/>
          <a:lstStyle/>
          <a:p>
            <a:pPr>
              <a:defRPr/>
            </a:pPr>
            <a:r>
              <a:rPr lang="cs-CZ" sz="1200" dirty="0" smtClean="0"/>
              <a:t>Podíl</a:t>
            </a:r>
            <a:r>
              <a:rPr lang="cs-CZ" sz="1200" baseline="0" dirty="0" smtClean="0"/>
              <a:t> na světovém obchodu </a:t>
            </a:r>
          </a:p>
          <a:p>
            <a:pPr>
              <a:defRPr/>
            </a:pPr>
            <a:r>
              <a:rPr lang="cs-CZ" sz="1200" baseline="0" dirty="0" smtClean="0"/>
              <a:t>v oblasti služeb</a:t>
            </a:r>
            <a:r>
              <a:rPr lang="cs-CZ" sz="1200" dirty="0" smtClean="0"/>
              <a:t> (2007)</a:t>
            </a:r>
            <a:endParaRPr lang="en-US" sz="1200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Bohatství na osobu</c:v>
                </c:pt>
              </c:strCache>
            </c:strRef>
          </c:tx>
          <c:dPt>
            <c:idx val="0"/>
          </c:dPt>
          <c:cat>
            <c:strRef>
              <c:f>List1!$A$2:$A$5</c:f>
              <c:strCache>
                <c:ptCount val="4"/>
                <c:pt idx="0">
                  <c:v>EU</c:v>
                </c:pt>
                <c:pt idx="1">
                  <c:v>Čína</c:v>
                </c:pt>
                <c:pt idx="2">
                  <c:v>USA</c:v>
                </c:pt>
                <c:pt idx="3">
                  <c:v>Ostatní</c:v>
                </c:pt>
              </c:strCache>
            </c:strRef>
          </c:cat>
          <c:val>
            <c:numRef>
              <c:f>List1!$B$2:$B$5</c:f>
              <c:numCache>
                <c:formatCode>0%</c:formatCode>
                <c:ptCount val="4"/>
                <c:pt idx="0">
                  <c:v>0.29000000000000004</c:v>
                </c:pt>
                <c:pt idx="1">
                  <c:v>6.0000000000000005E-2</c:v>
                </c:pt>
                <c:pt idx="2">
                  <c:v>0.18000000000000002</c:v>
                </c:pt>
                <c:pt idx="3">
                  <c:v>0.41000000000000003</c:v>
                </c:pt>
              </c:numCache>
            </c:numRef>
          </c:val>
        </c:ser>
        <c:dLbls/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500"/>
            </a:pPr>
            <a:endParaRPr lang="cs-CZ"/>
          </a:p>
        </c:txPr>
      </c:legendEntry>
      <c:legendEntry>
        <c:idx val="1"/>
        <c:txPr>
          <a:bodyPr/>
          <a:lstStyle/>
          <a:p>
            <a:pPr>
              <a:defRPr sz="1500"/>
            </a:pPr>
            <a:endParaRPr lang="cs-CZ"/>
          </a:p>
        </c:txPr>
      </c:legendEntry>
      <c:legendEntry>
        <c:idx val="2"/>
        <c:txPr>
          <a:bodyPr/>
          <a:lstStyle/>
          <a:p>
            <a:pPr>
              <a:defRPr sz="1500"/>
            </a:pPr>
            <a:endParaRPr lang="cs-CZ"/>
          </a:p>
        </c:txPr>
      </c:legendEntry>
      <c:legendEntry>
        <c:idx val="3"/>
        <c:txPr>
          <a:bodyPr/>
          <a:lstStyle/>
          <a:p>
            <a:pPr>
              <a:defRPr sz="1500"/>
            </a:pPr>
            <a:endParaRPr lang="cs-CZ"/>
          </a:p>
        </c:txPr>
      </c:legendEntry>
      <c:layout>
        <c:manualLayout>
          <c:xMode val="edge"/>
          <c:yMode val="edge"/>
          <c:x val="0.63903815755364424"/>
          <c:y val="0.15397141863464445"/>
          <c:w val="0.34239665378310791"/>
          <c:h val="0.84602858136535553"/>
        </c:manualLayout>
      </c:layout>
    </c:legend>
    <c:plotVisOnly val="1"/>
    <c:dispBlanksAs val="zero"/>
  </c:chart>
  <c:txPr>
    <a:bodyPr/>
    <a:lstStyle/>
    <a:p>
      <a:pPr>
        <a:defRPr sz="1800"/>
      </a:pPr>
      <a:endParaRPr lang="cs-CZ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/>
          <a:lstStyle/>
          <a:p>
            <a:pPr>
              <a:defRPr/>
            </a:pPr>
            <a:r>
              <a:rPr lang="cs-CZ" sz="1500" dirty="0" smtClean="0"/>
              <a:t>Mateřský jazyk (2006)</a:t>
            </a:r>
            <a:endParaRPr lang="en-US" sz="1500" dirty="0"/>
          </a:p>
        </c:rich>
      </c:tx>
    </c:title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Mateřský jazyk</c:v>
                </c:pt>
              </c:strCache>
            </c:strRef>
          </c:tx>
          <c:dPt>
            <c:idx val="0"/>
          </c:dPt>
          <c:cat>
            <c:strRef>
              <c:f>List1!$A$2:$A$7</c:f>
              <c:strCache>
                <c:ptCount val="6"/>
                <c:pt idx="0">
                  <c:v>Angličtina</c:v>
                </c:pt>
                <c:pt idx="1">
                  <c:v>Němčina</c:v>
                </c:pt>
                <c:pt idx="2">
                  <c:v>Francouzština</c:v>
                </c:pt>
                <c:pt idx="3">
                  <c:v>Italština</c:v>
                </c:pt>
                <c:pt idx="4">
                  <c:v>Španělština</c:v>
                </c:pt>
                <c:pt idx="5">
                  <c:v>Polština</c:v>
                </c:pt>
              </c:strCache>
            </c:strRef>
          </c:cat>
          <c:val>
            <c:numRef>
              <c:f>List1!$B$2:$B$7</c:f>
              <c:numCache>
                <c:formatCode>0%</c:formatCode>
                <c:ptCount val="6"/>
                <c:pt idx="0">
                  <c:v>0.13</c:v>
                </c:pt>
                <c:pt idx="1">
                  <c:v>0.18000000000000002</c:v>
                </c:pt>
                <c:pt idx="2">
                  <c:v>0.12000000000000001</c:v>
                </c:pt>
                <c:pt idx="3">
                  <c:v>0.13</c:v>
                </c:pt>
                <c:pt idx="4">
                  <c:v>9.0000000000000011E-2</c:v>
                </c:pt>
                <c:pt idx="5">
                  <c:v>9.0000000000000011E-2</c:v>
                </c:pt>
              </c:numCache>
            </c:numRef>
          </c:val>
        </c:ser>
        <c:dLbls/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500"/>
            </a:pPr>
            <a:endParaRPr lang="cs-CZ"/>
          </a:p>
        </c:txPr>
      </c:legendEntry>
      <c:legendEntry>
        <c:idx val="1"/>
        <c:txPr>
          <a:bodyPr/>
          <a:lstStyle/>
          <a:p>
            <a:pPr>
              <a:defRPr sz="1500"/>
            </a:pPr>
            <a:endParaRPr lang="cs-CZ"/>
          </a:p>
        </c:txPr>
      </c:legendEntry>
      <c:legendEntry>
        <c:idx val="2"/>
        <c:txPr>
          <a:bodyPr/>
          <a:lstStyle/>
          <a:p>
            <a:pPr>
              <a:defRPr sz="1500"/>
            </a:pPr>
            <a:endParaRPr lang="cs-CZ"/>
          </a:p>
        </c:txPr>
      </c:legendEntry>
      <c:legendEntry>
        <c:idx val="3"/>
        <c:txPr>
          <a:bodyPr/>
          <a:lstStyle/>
          <a:p>
            <a:pPr>
              <a:defRPr sz="1500"/>
            </a:pPr>
            <a:endParaRPr lang="cs-CZ"/>
          </a:p>
        </c:txPr>
      </c:legendEntry>
      <c:layout>
        <c:manualLayout>
          <c:xMode val="edge"/>
          <c:yMode val="edge"/>
          <c:x val="0.63903815755364424"/>
          <c:y val="0.15397141863464445"/>
          <c:w val="0.33486215956511661"/>
          <c:h val="0.61344814344299914"/>
        </c:manualLayout>
      </c:layout>
    </c:legend>
    <c:plotVisOnly val="1"/>
    <c:dispBlanksAs val="zero"/>
  </c:chart>
  <c:txPr>
    <a:bodyPr/>
    <a:lstStyle/>
    <a:p>
      <a:pPr>
        <a:defRPr sz="1800"/>
      </a:pPr>
      <a:endParaRPr lang="cs-CZ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/>
          <a:lstStyle/>
          <a:p>
            <a:pPr>
              <a:defRPr/>
            </a:pPr>
            <a:r>
              <a:rPr lang="cs-CZ" sz="1500" dirty="0" smtClean="0"/>
              <a:t>Cizí jazyk (2006)</a:t>
            </a:r>
            <a:endParaRPr lang="en-US" sz="1500" dirty="0"/>
          </a:p>
        </c:rich>
      </c:tx>
    </c:title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Mateřský jazyk</c:v>
                </c:pt>
              </c:strCache>
            </c:strRef>
          </c:tx>
          <c:dPt>
            <c:idx val="0"/>
          </c:dPt>
          <c:cat>
            <c:strRef>
              <c:f>List1!$A$2:$A$7</c:f>
              <c:strCache>
                <c:ptCount val="6"/>
                <c:pt idx="0">
                  <c:v>Angličtina</c:v>
                </c:pt>
                <c:pt idx="1">
                  <c:v>Němčina</c:v>
                </c:pt>
                <c:pt idx="2">
                  <c:v>Francouzština</c:v>
                </c:pt>
                <c:pt idx="3">
                  <c:v>Italština</c:v>
                </c:pt>
                <c:pt idx="4">
                  <c:v>Španělština</c:v>
                </c:pt>
                <c:pt idx="5">
                  <c:v>Ruština</c:v>
                </c:pt>
              </c:strCache>
            </c:strRef>
          </c:cat>
          <c:val>
            <c:numRef>
              <c:f>List1!$B$2:$B$7</c:f>
              <c:numCache>
                <c:formatCode>0%</c:formatCode>
                <c:ptCount val="6"/>
                <c:pt idx="0">
                  <c:v>0.38000000000000006</c:v>
                </c:pt>
                <c:pt idx="1">
                  <c:v>0.14000000000000001</c:v>
                </c:pt>
                <c:pt idx="2">
                  <c:v>0.14000000000000001</c:v>
                </c:pt>
                <c:pt idx="3">
                  <c:v>3.0000000000000002E-2</c:v>
                </c:pt>
                <c:pt idx="4">
                  <c:v>6.0000000000000005E-2</c:v>
                </c:pt>
                <c:pt idx="5">
                  <c:v>6.0000000000000005E-2</c:v>
                </c:pt>
              </c:numCache>
            </c:numRef>
          </c:val>
        </c:ser>
        <c:dLbls/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500"/>
            </a:pPr>
            <a:endParaRPr lang="cs-CZ"/>
          </a:p>
        </c:txPr>
      </c:legendEntry>
      <c:legendEntry>
        <c:idx val="1"/>
        <c:txPr>
          <a:bodyPr/>
          <a:lstStyle/>
          <a:p>
            <a:pPr>
              <a:defRPr sz="1500"/>
            </a:pPr>
            <a:endParaRPr lang="cs-CZ"/>
          </a:p>
        </c:txPr>
      </c:legendEntry>
      <c:legendEntry>
        <c:idx val="2"/>
        <c:txPr>
          <a:bodyPr/>
          <a:lstStyle/>
          <a:p>
            <a:pPr>
              <a:defRPr sz="1500"/>
            </a:pPr>
            <a:endParaRPr lang="cs-CZ"/>
          </a:p>
        </c:txPr>
      </c:legendEntry>
      <c:legendEntry>
        <c:idx val="3"/>
        <c:txPr>
          <a:bodyPr/>
          <a:lstStyle/>
          <a:p>
            <a:pPr>
              <a:defRPr sz="1500"/>
            </a:pPr>
            <a:endParaRPr lang="cs-CZ"/>
          </a:p>
        </c:txPr>
      </c:legendEntry>
      <c:layout>
        <c:manualLayout>
          <c:xMode val="edge"/>
          <c:yMode val="edge"/>
          <c:x val="0.63903815755364424"/>
          <c:y val="0.15397141863464445"/>
          <c:w val="0.33486215956511661"/>
          <c:h val="0.61344814344299914"/>
        </c:manualLayout>
      </c:layout>
    </c:legend>
    <c:plotVisOnly val="1"/>
    <c:dispBlanksAs val="zero"/>
  </c:chart>
  <c:txPr>
    <a:bodyPr/>
    <a:lstStyle/>
    <a:p>
      <a:pPr>
        <a:defRPr sz="1800"/>
      </a:pPr>
      <a:endParaRPr lang="cs-CZ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2FA76-6CE7-4DDA-903E-495815F3AA8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FA0D53-6047-4918-9EAA-142C2312DF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65586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dirty="0" smtClean="0"/>
              <a:t>EU Peníze školám	                                       Inovace ve vzdělávání na naší škole ZŠ Studánka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05CF3A97-F386-436C-B8EC-1E65D957276F}" type="datetime1">
              <a:rPr lang="cs-CZ" smtClean="0"/>
              <a:pPr eaLnBrk="1" hangingPunct="1">
                <a:defRPr/>
              </a:pPr>
              <a:t>6.5.2012</a:t>
            </a:fld>
            <a:endParaRPr lang="cs-CZ" dirty="0" smtClean="0"/>
          </a:p>
        </p:txBody>
      </p:sp>
      <p:sp>
        <p:nvSpPr>
          <p:cNvPr id="24580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dirty="0" smtClean="0"/>
              <a:t>Autorem materiálu a všech jeho částí, není-li uvedeno jinak, je</a:t>
            </a:r>
          </a:p>
        </p:txBody>
      </p:sp>
      <p:sp>
        <p:nvSpPr>
          <p:cNvPr id="245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0017-6DF1-4FA1-898B-D9FAA915C00C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svislý tex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BF13-BB51-429E-9F39-3011B6581BA9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22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0"/>
            <a:ext cx="1868424" cy="365125"/>
          </a:xfrm>
        </p:spPr>
        <p:txBody>
          <a:bodyPr/>
          <a:lstStyle/>
          <a:p>
            <a:fld id="{0409D65B-75B3-4884-8BE2-C03CA3286403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58B3-F700-468A-AB56-7BE6131E93C7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88082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B271-EBD8-41B5-AF97-480763C2CA5D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46554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35D0D-9328-4149-8425-067123729EA6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67119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C88A5-B351-44F9-9E9D-006435391815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8617127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1352-82A0-4F10-9E9F-2DB472322BBB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36277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8497E-9F8A-4E08-B91B-BE66716B1F87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173922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B730-492A-4BC5-8C18-8474A2557C0D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113026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2D76-CB6B-4EAE-B9EA-69B943A2CFBE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31879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0154-2DDF-48CC-9929-07856DB40D09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B254-CBCF-436B-85F5-D39739D1EE01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973815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1DC0-B78E-4B42-B93B-736BDCD2F81E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101575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1904-1279-4445-8877-E6421823CFD9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1244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2" y="4406900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2667000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7DEB8-53AE-445A-87AD-9796091F0A13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2C40C-68AF-43A6-8BC1-278F1DBCEFEF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9B30-9E64-4761-B59A-92155AC1A2A9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19CC-F2C6-42EB-B3B9-C6844B2AFB2A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B1D7-78C0-4706-BA6C-A25D1506B024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54E37-0D38-4A5C-92AE-5F0520E8A2E7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1685-8245-4E1F-98CC-C330E4EACD01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45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fld id="{EF2FDAEA-F41C-448F-A9B5-1A85D62EF68C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5E417-4CB7-4C1C-8384-33853B78211C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902633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www.europa.eu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www.europa.eu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Evropsk%C3%A1_unie" TargetMode="External"/><Relationship Id="rId7" Type="http://schemas.openxmlformats.org/officeDocument/2006/relationships/hyperlink" Target="http://cs.wikipedia.org/wiki/Soubor:Flag_of_Europe.svg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uroaktiv.cz/" TargetMode="External"/><Relationship Id="rId5" Type="http://schemas.openxmlformats.org/officeDocument/2006/relationships/hyperlink" Target="http://www.evropska-unie.cz/" TargetMode="External"/><Relationship Id="rId4" Type="http://schemas.openxmlformats.org/officeDocument/2006/relationships/hyperlink" Target="http://www.euroskop.cz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341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 sz="1800"/>
          </a:p>
        </p:txBody>
      </p:sp>
      <p:sp>
        <p:nvSpPr>
          <p:cNvPr id="14342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sz="1800"/>
          </a:p>
        </p:txBody>
      </p:sp>
      <p:pic>
        <p:nvPicPr>
          <p:cNvPr id="14343" name="Picture 6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Rectangle 64"/>
          <p:cNvSpPr>
            <a:spLocks noChangeArrowheads="1"/>
          </p:cNvSpPr>
          <p:nvPr/>
        </p:nvSpPr>
        <p:spPr bwMode="auto">
          <a:xfrm>
            <a:off x="611188" y="1119516"/>
            <a:ext cx="69135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 dirty="0">
                <a:latin typeface="Arial" pitchFamily="34" charset="0"/>
                <a:cs typeface="Arial" pitchFamily="34" charset="0"/>
              </a:rPr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7024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62" name="Rectangle 116"/>
          <p:cNvSpPr>
            <a:spLocks noChangeArrowheads="1"/>
          </p:cNvSpPr>
          <p:nvPr/>
        </p:nvSpPr>
        <p:spPr bwMode="auto">
          <a:xfrm>
            <a:off x="395288" y="1312010"/>
            <a:ext cx="8497887" cy="5724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endParaRPr lang="cs-CZ" b="1" dirty="0"/>
          </a:p>
          <a:p>
            <a:pPr algn="ctr"/>
            <a:endParaRPr lang="cs-CZ" b="1" dirty="0"/>
          </a:p>
          <a:p>
            <a:pPr algn="ctr"/>
            <a:endParaRPr lang="cs-CZ" b="1" dirty="0"/>
          </a:p>
          <a:p>
            <a:pPr algn="ctr"/>
            <a:endParaRPr lang="cs-CZ" b="1" dirty="0" smtClean="0"/>
          </a:p>
          <a:p>
            <a:pPr algn="ctr"/>
            <a:endParaRPr lang="cs-CZ" b="1" dirty="0"/>
          </a:p>
          <a:p>
            <a:pPr algn="ctr"/>
            <a:r>
              <a:rPr lang="cs-CZ" sz="1200" b="1" dirty="0" smtClean="0"/>
              <a:t>SADA č. XIII</a:t>
            </a:r>
            <a:endParaRPr lang="cs-CZ" sz="1200" dirty="0" smtClean="0"/>
          </a:p>
          <a:p>
            <a:pPr algn="ctr"/>
            <a:r>
              <a:rPr lang="cs-CZ" sz="1200" b="1" dirty="0" smtClean="0"/>
              <a:t>Identifikátor: VY_32_INOVACE_SADA XIII_</a:t>
            </a:r>
            <a:r>
              <a:rPr lang="cs-CZ" sz="1200" b="1" dirty="0" err="1" smtClean="0"/>
              <a:t>SEk</a:t>
            </a:r>
            <a:r>
              <a:rPr lang="cs-CZ" sz="1200" b="1" dirty="0" smtClean="0"/>
              <a:t>, DUM  </a:t>
            </a:r>
            <a:r>
              <a:rPr lang="cs-CZ" sz="1200" b="1" dirty="0" smtClean="0"/>
              <a:t>č.15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oblast: Svět práce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obor: Ekonomický seminář</a:t>
            </a:r>
            <a:endParaRPr lang="cs-CZ" sz="1200" dirty="0" smtClean="0"/>
          </a:p>
          <a:p>
            <a:pPr algn="ctr"/>
            <a:endParaRPr lang="cs-CZ" sz="1200" dirty="0">
              <a:latin typeface="Arial" pitchFamily="34" charset="0"/>
              <a:cs typeface="Arial" pitchFamily="34" charset="0"/>
            </a:endParaRPr>
          </a:p>
          <a:p>
            <a:r>
              <a:rPr lang="cs-CZ" sz="1200" b="1" dirty="0">
                <a:latin typeface="Arial" pitchFamily="34" charset="0"/>
                <a:cs typeface="Arial" pitchFamily="34" charset="0"/>
              </a:rPr>
              <a:t>Název: 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Evropské unie – číselné údaje</a:t>
            </a:r>
          </a:p>
          <a:p>
            <a:r>
              <a:rPr lang="cs-CZ" sz="1200" b="1" dirty="0" smtClean="0">
                <a:latin typeface="Arial" pitchFamily="34" charset="0"/>
                <a:cs typeface="Arial" pitchFamily="34" charset="0"/>
              </a:rPr>
              <a:t>Autor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: Ing. Petra Andrlová</a:t>
            </a:r>
          </a:p>
          <a:p>
            <a:r>
              <a:rPr lang="cs-CZ" sz="1200" b="1" dirty="0">
                <a:latin typeface="Arial" pitchFamily="34" charset="0"/>
                <a:cs typeface="Arial" pitchFamily="34" charset="0"/>
              </a:rPr>
              <a:t>Stručná anotace: Téma zaměřené na kapitolu 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Evropská unie EU</a:t>
            </a:r>
          </a:p>
          <a:p>
            <a:r>
              <a:rPr lang="cs-CZ" sz="1200" b="1" dirty="0" smtClean="0">
                <a:latin typeface="Arial" pitchFamily="34" charset="0"/>
                <a:cs typeface="Arial" pitchFamily="34" charset="0"/>
              </a:rPr>
              <a:t>Metodické 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zhodnocení: Aktivita určená pro žáky devátých ročníků v rámci semináře Základy ekonomie, 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forma prezentace – obyvatelstvo, celková rozloha, bohatství,  současné zdroje energie, postavení v oblasti obchodu, jazyky, úkol s řešením, pilotáž 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dne 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12.4.2012 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v 9. ročníku</a:t>
            </a:r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3851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           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 – nejčastěji používané jazyky v EU</a:t>
            </a:r>
          </a:p>
          <a:p>
            <a:pPr>
              <a:buFont typeface="Wingdings" pitchFamily="2" charset="2"/>
              <a:buChar char="ü"/>
            </a:pPr>
            <a:endParaRPr lang="cs-CZ" sz="3000" dirty="0" smtClean="0"/>
          </a:p>
          <a:p>
            <a:pPr>
              <a:buFont typeface="Wingdings" pitchFamily="2" charset="2"/>
              <a:buChar char="ü"/>
            </a:pPr>
            <a:endParaRPr lang="cs-CZ" sz="3000" dirty="0"/>
          </a:p>
          <a:p>
            <a:pPr marL="0" indent="0">
              <a:buNone/>
            </a:pPr>
            <a:endParaRPr lang="cs-CZ" sz="3000" dirty="0" smtClean="0"/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endParaRPr lang="cs-CZ" sz="2500" dirty="0" smtClean="0"/>
          </a:p>
          <a:p>
            <a:pPr>
              <a:buFont typeface="Wingdings" pitchFamily="2" charset="2"/>
              <a:buChar char="ü"/>
            </a:pPr>
            <a:endParaRPr lang="cs-CZ" sz="2500" dirty="0" smtClean="0"/>
          </a:p>
          <a:p>
            <a:pPr marL="0" indent="0">
              <a:buNone/>
            </a:pPr>
            <a:r>
              <a:rPr lang="cs-CZ" sz="3000" dirty="0" smtClean="0"/>
              <a:t>                     </a:t>
            </a:r>
            <a:endParaRPr lang="cs-CZ" sz="3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 – číselné údaje 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Graf 4"/>
          <p:cNvGraphicFramePr/>
          <p:nvPr>
            <p:extLst>
              <p:ext uri="{D42A27DB-BD31-4B8C-83A1-F6EECF244321}">
                <p14:modId xmlns:p14="http://schemas.microsoft.com/office/powerpoint/2010/main" xmlns="" val="3505146563"/>
              </p:ext>
            </p:extLst>
          </p:nvPr>
        </p:nvGraphicFramePr>
        <p:xfrm>
          <a:off x="2411760" y="2348880"/>
          <a:ext cx="4104456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93113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EU – číselné údaje - jazyky</a:t>
            </a:r>
            <a:endParaRPr lang="cs-CZ" sz="40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Na webových stránkách EU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  <a:hlinkClick r:id="rId4"/>
              </a:rPr>
              <a:t>www.europa.eu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v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sekci Fakta a čísla – Život v EU </a:t>
            </a:r>
            <a:r>
              <a:rPr lang="cs-CZ" i="1" dirty="0" smtClean="0">
                <a:solidFill>
                  <a:schemeClr val="accent2">
                    <a:lumMod val="75000"/>
                  </a:schemeClr>
                </a:solidFill>
              </a:rPr>
              <a:t>vyhledejte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cs-CZ" dirty="0" smtClean="0"/>
          </a:p>
          <a:p>
            <a:pPr>
              <a:buFont typeface="Wingdings" pitchFamily="2" charset="2"/>
              <a:buChar char="v"/>
            </a:pPr>
            <a:r>
              <a:rPr lang="cs-CZ" sz="2500" dirty="0" smtClean="0"/>
              <a:t>Kolik procent žáků na středních školách v </a:t>
            </a:r>
            <a:r>
              <a:rPr lang="cs-CZ" sz="2500" dirty="0"/>
              <a:t>České republice, na Slovensku a ve Spojeném království</a:t>
            </a:r>
            <a:r>
              <a:rPr lang="cs-CZ" sz="2500" dirty="0" smtClean="0"/>
              <a:t> se učí anglický jazyk, německý jazyk a francouzský jazyk jako cizí jazyk?</a:t>
            </a:r>
          </a:p>
        </p:txBody>
      </p:sp>
      <p:pic>
        <p:nvPicPr>
          <p:cNvPr id="7" name="Picture 2" descr="C:\Users\ucitel\AppData\Local\Microsoft\Windows\Temporary Internet Files\Content.IE5\K0O7W0UI\MP900439407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509120"/>
            <a:ext cx="1656000" cy="1783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0357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EU – číselné údaje - jazyky</a:t>
            </a:r>
            <a:endParaRPr lang="cs-CZ" sz="40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Na webových stránkách EU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  <a:hlinkClick r:id="rId4"/>
              </a:rPr>
              <a:t>www.europa.eu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v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sekci Fakta a čísla – Život v EU </a:t>
            </a:r>
            <a:r>
              <a:rPr lang="cs-CZ" i="1" dirty="0" smtClean="0">
                <a:solidFill>
                  <a:schemeClr val="accent2">
                    <a:lumMod val="75000"/>
                  </a:schemeClr>
                </a:solidFill>
              </a:rPr>
              <a:t>vyhledejte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cs-CZ" dirty="0" smtClean="0"/>
          </a:p>
          <a:p>
            <a:pPr>
              <a:buFont typeface="Wingdings" pitchFamily="2" charset="2"/>
              <a:buChar char="v"/>
            </a:pPr>
            <a:r>
              <a:rPr lang="cs-CZ" sz="2500" dirty="0" smtClean="0"/>
              <a:t>Kolik procent žáků na středních školách v </a:t>
            </a:r>
            <a:r>
              <a:rPr lang="cs-CZ" sz="2500" dirty="0"/>
              <a:t>České republice, na Slovensku a ve Spojeném království</a:t>
            </a:r>
            <a:r>
              <a:rPr lang="cs-CZ" sz="2500" dirty="0" smtClean="0"/>
              <a:t> se učí anglický jazyk, německý jazyk a francouzský jazyk jako cizí jazyk?</a:t>
            </a:r>
          </a:p>
          <a:p>
            <a:pPr marL="0" indent="0">
              <a:buNone/>
            </a:pPr>
            <a:r>
              <a:rPr lang="cs-CZ" sz="2500" dirty="0" smtClean="0">
                <a:solidFill>
                  <a:srgbClr val="FF0000"/>
                </a:solidFill>
              </a:rPr>
              <a:t>Řešení </a:t>
            </a:r>
            <a:endParaRPr lang="cs-CZ" sz="2500" dirty="0"/>
          </a:p>
          <a:p>
            <a:pPr marL="0" indent="0">
              <a:buNone/>
            </a:pPr>
            <a:r>
              <a:rPr lang="cs-CZ" sz="2500" dirty="0" smtClean="0"/>
              <a:t>Česká republika – AJ 100%, </a:t>
            </a:r>
            <a:r>
              <a:rPr lang="cs-CZ" sz="2500" dirty="0" err="1" smtClean="0"/>
              <a:t>Nj</a:t>
            </a:r>
            <a:r>
              <a:rPr lang="cs-CZ" sz="2500" dirty="0" smtClean="0"/>
              <a:t> 72,2%, </a:t>
            </a:r>
            <a:r>
              <a:rPr lang="cs-CZ" sz="2500" dirty="0" err="1" smtClean="0"/>
              <a:t>Fj</a:t>
            </a:r>
            <a:r>
              <a:rPr lang="cs-CZ" sz="2500" dirty="0" smtClean="0"/>
              <a:t> 25%</a:t>
            </a:r>
            <a:endParaRPr lang="cs-CZ" sz="25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500" dirty="0" smtClean="0"/>
              <a:t>Slovensko– </a:t>
            </a:r>
            <a:r>
              <a:rPr lang="cs-CZ" sz="2500" dirty="0"/>
              <a:t>AJ </a:t>
            </a:r>
            <a:r>
              <a:rPr lang="cs-CZ" sz="2500" dirty="0" smtClean="0"/>
              <a:t>97,7%, </a:t>
            </a:r>
            <a:r>
              <a:rPr lang="cs-CZ" sz="2500" dirty="0" err="1"/>
              <a:t>Nj</a:t>
            </a:r>
            <a:r>
              <a:rPr lang="cs-CZ" sz="2500" dirty="0"/>
              <a:t> </a:t>
            </a:r>
            <a:r>
              <a:rPr lang="cs-CZ" sz="2500" dirty="0" smtClean="0"/>
              <a:t>72,6%, </a:t>
            </a:r>
            <a:r>
              <a:rPr lang="cs-CZ" sz="2500" dirty="0" err="1"/>
              <a:t>Fj</a:t>
            </a:r>
            <a:r>
              <a:rPr lang="cs-CZ" sz="2500" dirty="0"/>
              <a:t> </a:t>
            </a:r>
            <a:r>
              <a:rPr lang="cs-CZ" sz="2500" dirty="0" smtClean="0"/>
              <a:t>16%</a:t>
            </a:r>
          </a:p>
          <a:p>
            <a:pPr marL="0" indent="0">
              <a:buNone/>
            </a:pPr>
            <a:r>
              <a:rPr lang="cs-CZ" sz="2500" dirty="0" smtClean="0"/>
              <a:t>Spojené království– </a:t>
            </a:r>
            <a:r>
              <a:rPr lang="cs-CZ" sz="2500" dirty="0"/>
              <a:t>AJ </a:t>
            </a:r>
            <a:r>
              <a:rPr lang="cs-CZ" sz="2500" dirty="0" smtClean="0"/>
              <a:t>0</a:t>
            </a:r>
            <a:r>
              <a:rPr lang="cs-CZ" sz="2500" dirty="0"/>
              <a:t>%, </a:t>
            </a:r>
            <a:r>
              <a:rPr lang="cs-CZ" sz="2500" dirty="0" err="1"/>
              <a:t>Nj</a:t>
            </a:r>
            <a:r>
              <a:rPr lang="cs-CZ" sz="2500" dirty="0"/>
              <a:t> </a:t>
            </a:r>
            <a:r>
              <a:rPr lang="cs-CZ" sz="2500" dirty="0" smtClean="0"/>
              <a:t>2,6%, </a:t>
            </a:r>
            <a:r>
              <a:rPr lang="cs-CZ" sz="2500" dirty="0" err="1"/>
              <a:t>Fj</a:t>
            </a:r>
            <a:r>
              <a:rPr lang="cs-CZ" sz="2500" dirty="0"/>
              <a:t> 6</a:t>
            </a:r>
            <a:r>
              <a:rPr lang="cs-CZ" sz="2500" dirty="0" smtClean="0"/>
              <a:t>%</a:t>
            </a:r>
            <a:endParaRPr lang="cs-CZ" sz="25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5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500" dirty="0" smtClean="0">
              <a:solidFill>
                <a:srgbClr val="FF0000"/>
              </a:solidFill>
            </a:endParaRPr>
          </a:p>
        </p:txBody>
      </p:sp>
      <p:pic>
        <p:nvPicPr>
          <p:cNvPr id="7" name="Picture 2" descr="C:\Users\ucitel\AppData\Local\Microsoft\Windows\Temporary Internet Files\Content.IE5\K0O7W0UI\MP900439407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509120"/>
            <a:ext cx="1656000" cy="1783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4394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0" indent="0">
              <a:buNone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[</a:t>
            </a:r>
            <a:r>
              <a:rPr lang="cs-CZ" sz="1800" dirty="0" smtClean="0">
                <a:latin typeface="Calibri" pitchFamily="34" charset="0"/>
                <a:cs typeface="Calibri" pitchFamily="34" charset="0"/>
              </a:rPr>
              <a:t>11</a:t>
            </a:r>
            <a:r>
              <a:rPr lang="en-US" sz="18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.201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]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 Internetový zdroj </a:t>
            </a:r>
            <a:r>
              <a:rPr lang="cs-CZ" sz="1800" dirty="0" smtClean="0">
                <a:latin typeface="Calibri" pitchFamily="34" charset="0"/>
                <a:cs typeface="Calibri" pitchFamily="34" charset="0"/>
              </a:rPr>
              <a:t>Wikipedie</a:t>
            </a:r>
          </a:p>
          <a:p>
            <a:pPr marL="182880" indent="0">
              <a:buNone/>
            </a:pPr>
            <a:r>
              <a:rPr lang="cs-CZ" sz="1800" dirty="0">
                <a:latin typeface="Calibri" pitchFamily="34" charset="0"/>
                <a:cs typeface="Calibri" pitchFamily="34" charset="0"/>
                <a:hlinkClick r:id="rId3"/>
              </a:rPr>
              <a:t>http://cs.wikipedia.org/wiki/Evropsk%C3%A1_unie</a:t>
            </a:r>
            <a:endParaRPr lang="cs-CZ" sz="1800" dirty="0">
              <a:latin typeface="Calibri" pitchFamily="34" charset="0"/>
              <a:cs typeface="Calibri" pitchFamily="34" charset="0"/>
            </a:endParaRPr>
          </a:p>
          <a:p>
            <a:pPr marL="182880" indent="0">
              <a:buNone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[</a:t>
            </a:r>
            <a:r>
              <a:rPr lang="cs-CZ" sz="1800" dirty="0" smtClean="0">
                <a:latin typeface="Calibri" pitchFamily="34" charset="0"/>
                <a:cs typeface="Calibri" pitchFamily="34" charset="0"/>
              </a:rPr>
              <a:t>11</a:t>
            </a:r>
            <a:r>
              <a:rPr lang="en-US" sz="18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.201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]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 Internetový zdroj </a:t>
            </a:r>
            <a:r>
              <a:rPr lang="cs-CZ" sz="1800" dirty="0" smtClean="0">
                <a:latin typeface="Calibri" pitchFamily="34" charset="0"/>
                <a:cs typeface="Calibri" pitchFamily="34" charset="0"/>
                <a:hlinkClick r:id="rId4"/>
              </a:rPr>
              <a:t>www.euroskop.cz</a:t>
            </a:r>
            <a:endParaRPr lang="cs-CZ" sz="1800" dirty="0" smtClean="0">
              <a:latin typeface="Calibri" pitchFamily="34" charset="0"/>
              <a:cs typeface="Calibri" pitchFamily="34" charset="0"/>
            </a:endParaRPr>
          </a:p>
          <a:p>
            <a:pPr marL="182880" indent="0">
              <a:buNone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[</a:t>
            </a:r>
            <a:r>
              <a:rPr lang="cs-CZ" sz="1800" dirty="0" smtClean="0">
                <a:latin typeface="Calibri" pitchFamily="34" charset="0"/>
                <a:cs typeface="Calibri" pitchFamily="34" charset="0"/>
              </a:rPr>
              <a:t>11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.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.201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]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 Internetový zdroj </a:t>
            </a:r>
            <a:r>
              <a:rPr lang="cs-CZ" sz="1800" dirty="0" smtClean="0">
                <a:latin typeface="Calibri" pitchFamily="34" charset="0"/>
                <a:cs typeface="Calibri" pitchFamily="34" charset="0"/>
                <a:hlinkClick r:id="rId5"/>
              </a:rPr>
              <a:t>www.evropska-unie.cz</a:t>
            </a:r>
            <a:endParaRPr lang="cs-CZ" sz="1800" dirty="0" smtClean="0">
              <a:latin typeface="Calibri" pitchFamily="34" charset="0"/>
              <a:cs typeface="Calibri" pitchFamily="34" charset="0"/>
            </a:endParaRPr>
          </a:p>
          <a:p>
            <a:pPr marL="182880" indent="0">
              <a:buNone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[</a:t>
            </a:r>
            <a:r>
              <a:rPr lang="cs-CZ" sz="1800" dirty="0" smtClean="0">
                <a:latin typeface="Calibri" pitchFamily="34" charset="0"/>
                <a:cs typeface="Calibri" pitchFamily="34" charset="0"/>
              </a:rPr>
              <a:t>11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.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.201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]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 Internetový zdroj </a:t>
            </a:r>
            <a:r>
              <a:rPr lang="cs-CZ" sz="1800" dirty="0" smtClean="0">
                <a:latin typeface="Calibri" pitchFamily="34" charset="0"/>
                <a:cs typeface="Calibri" pitchFamily="34" charset="0"/>
                <a:hlinkClick r:id="rId6"/>
              </a:rPr>
              <a:t>www.euroaktiv.cz</a:t>
            </a:r>
            <a:endParaRPr lang="cs-CZ" sz="1800" dirty="0" smtClean="0">
              <a:latin typeface="Calibri" pitchFamily="34" charset="0"/>
              <a:cs typeface="Calibri" pitchFamily="34" charset="0"/>
            </a:endParaRPr>
          </a:p>
          <a:p>
            <a:pPr marL="182880" indent="0">
              <a:buNone/>
            </a:pPr>
            <a:endParaRPr lang="cs-CZ" sz="1500" dirty="0">
              <a:latin typeface="Calibri" pitchFamily="34" charset="0"/>
              <a:cs typeface="Calibri" pitchFamily="34" charset="0"/>
            </a:endParaRPr>
          </a:p>
          <a:p>
            <a:pPr marL="182880" indent="0">
              <a:buNone/>
            </a:pPr>
            <a:r>
              <a:rPr lang="en-US" sz="1500" dirty="0" smtClean="0">
                <a:latin typeface="Calibri" pitchFamily="34" charset="0"/>
                <a:cs typeface="Calibri" pitchFamily="34" charset="0"/>
              </a:rPr>
              <a:t>[</a:t>
            </a:r>
            <a:r>
              <a:rPr lang="cs-CZ" sz="1500" dirty="0" smtClean="0">
                <a:latin typeface="Calibri" pitchFamily="34" charset="0"/>
                <a:cs typeface="Calibri" pitchFamily="34" charset="0"/>
              </a:rPr>
              <a:t>11</a:t>
            </a:r>
            <a:r>
              <a:rPr lang="en-US" sz="15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500" dirty="0">
                <a:latin typeface="Calibri" pitchFamily="34" charset="0"/>
                <a:cs typeface="Calibri" pitchFamily="34" charset="0"/>
              </a:rPr>
              <a:t>.201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500" dirty="0">
                <a:latin typeface="Calibri" pitchFamily="34" charset="0"/>
                <a:cs typeface="Calibri" pitchFamily="34" charset="0"/>
              </a:rPr>
              <a:t>]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 Obr. </a:t>
            </a:r>
            <a:r>
              <a:rPr lang="cs-CZ" sz="1500" dirty="0" smtClean="0">
                <a:latin typeface="Calibri" pitchFamily="34" charset="0"/>
                <a:cs typeface="Calibri" pitchFamily="34" charset="0"/>
              </a:rPr>
              <a:t>Evropská vlajka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sz="1500" dirty="0" smtClean="0">
                <a:latin typeface="Calibri" pitchFamily="34" charset="0"/>
                <a:cs typeface="Calibri" pitchFamily="34" charset="0"/>
                <a:hlinkClick r:id="rId7"/>
              </a:rPr>
              <a:t>http</a:t>
            </a:r>
            <a:r>
              <a:rPr lang="cs-CZ" sz="1500" dirty="0">
                <a:latin typeface="Calibri" pitchFamily="34" charset="0"/>
                <a:cs typeface="Calibri" pitchFamily="34" charset="0"/>
                <a:hlinkClick r:id="rId7"/>
              </a:rPr>
              <a:t>://</a:t>
            </a:r>
            <a:r>
              <a:rPr lang="cs-CZ" sz="1500" dirty="0" smtClean="0">
                <a:latin typeface="Calibri" pitchFamily="34" charset="0"/>
                <a:cs typeface="Calibri" pitchFamily="34" charset="0"/>
                <a:hlinkClick r:id="rId7"/>
              </a:rPr>
              <a:t>cs.wikipedia.org/wiki/Soubor:Flag_of_Europe.svg</a:t>
            </a:r>
            <a:endParaRPr lang="cs-CZ" sz="1500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cs-CZ" sz="1500" dirty="0" smtClean="0">
                <a:latin typeface="Calibri" pitchFamily="34" charset="0"/>
                <a:cs typeface="Calibri" pitchFamily="34" charset="0"/>
              </a:rPr>
              <a:t>    </a:t>
            </a:r>
            <a:r>
              <a:rPr lang="en-US" sz="1500" dirty="0" smtClean="0">
                <a:latin typeface="Calibri" pitchFamily="34" charset="0"/>
                <a:cs typeface="Calibri" pitchFamily="34" charset="0"/>
              </a:rPr>
              <a:t>[</a:t>
            </a:r>
            <a:r>
              <a:rPr lang="cs-CZ" sz="1500" dirty="0" smtClean="0">
                <a:latin typeface="Calibri" pitchFamily="34" charset="0"/>
                <a:cs typeface="Calibri" pitchFamily="34" charset="0"/>
              </a:rPr>
              <a:t>11</a:t>
            </a:r>
            <a:r>
              <a:rPr lang="en-US" sz="1500" dirty="0">
                <a:latin typeface="Calibri" pitchFamily="34" charset="0"/>
                <a:cs typeface="Calibri" pitchFamily="34" charset="0"/>
              </a:rPr>
              <a:t>.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500" dirty="0">
                <a:latin typeface="Calibri" pitchFamily="34" charset="0"/>
                <a:cs typeface="Calibri" pitchFamily="34" charset="0"/>
              </a:rPr>
              <a:t>.201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500" dirty="0">
                <a:latin typeface="Calibri" pitchFamily="34" charset="0"/>
                <a:cs typeface="Calibri" pitchFamily="34" charset="0"/>
              </a:rPr>
              <a:t>]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sz="1500" dirty="0" smtClean="0">
                <a:latin typeface="Calibri" pitchFamily="34" charset="0"/>
                <a:cs typeface="Calibri" pitchFamily="34" charset="0"/>
              </a:rPr>
              <a:t>Ostatní obr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. </a:t>
            </a:r>
            <a:r>
              <a:rPr lang="cs-CZ" sz="1500" dirty="0" smtClean="0">
                <a:latin typeface="Calibri" pitchFamily="34" charset="0"/>
                <a:cs typeface="Calibri" pitchFamily="34" charset="0"/>
              </a:rPr>
              <a:t>– Klipart Microsoft</a:t>
            </a:r>
            <a:endParaRPr lang="cs-CZ" sz="1000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cs-CZ" sz="15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cs-CZ" sz="1500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9705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   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Obyvatelstvo EU v porovnání s některými zeměmi</a:t>
            </a:r>
          </a:p>
          <a:p>
            <a:pPr>
              <a:buFont typeface="Wingdings" pitchFamily="2" charset="2"/>
              <a:buChar char="ü"/>
            </a:pPr>
            <a:endParaRPr lang="cs-CZ" sz="3000" dirty="0" smtClean="0"/>
          </a:p>
          <a:p>
            <a:pPr>
              <a:buFont typeface="Wingdings" pitchFamily="2" charset="2"/>
              <a:buChar char="ü"/>
            </a:pPr>
            <a:endParaRPr lang="cs-CZ" sz="3000" dirty="0"/>
          </a:p>
          <a:p>
            <a:pPr>
              <a:buFont typeface="Wingdings" pitchFamily="2" charset="2"/>
              <a:buChar char="ü"/>
            </a:pPr>
            <a:endParaRPr lang="cs-CZ" sz="3000" dirty="0" smtClean="0"/>
          </a:p>
          <a:p>
            <a:pPr>
              <a:buFont typeface="Wingdings" pitchFamily="2" charset="2"/>
              <a:buChar char="ü"/>
            </a:pPr>
            <a:r>
              <a:rPr lang="cs-CZ" sz="2500" dirty="0" smtClean="0"/>
              <a:t>500 milionů obyvatel</a:t>
            </a:r>
          </a:p>
          <a:p>
            <a:pPr marL="0" indent="0">
              <a:buNone/>
            </a:pPr>
            <a:r>
              <a:rPr lang="cs-CZ" sz="3000" dirty="0" smtClean="0"/>
              <a:t>                     </a:t>
            </a:r>
            <a:endParaRPr lang="cs-CZ" sz="3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 – číselné údaje 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xmlns="" val="3458779341"/>
              </p:ext>
            </p:extLst>
          </p:nvPr>
        </p:nvGraphicFramePr>
        <p:xfrm>
          <a:off x="4319971" y="2276872"/>
          <a:ext cx="4392489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393370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Celková rozloha EU v porovnání s některými zeměmi</a:t>
            </a:r>
          </a:p>
          <a:p>
            <a:pPr>
              <a:buFont typeface="Wingdings" pitchFamily="2" charset="2"/>
              <a:buChar char="ü"/>
            </a:pPr>
            <a:endParaRPr lang="cs-CZ" sz="3000" dirty="0" smtClean="0"/>
          </a:p>
          <a:p>
            <a:pPr>
              <a:buFont typeface="Wingdings" pitchFamily="2" charset="2"/>
              <a:buChar char="ü"/>
            </a:pPr>
            <a:endParaRPr lang="cs-CZ" sz="3000" dirty="0"/>
          </a:p>
          <a:p>
            <a:pPr>
              <a:buFont typeface="Wingdings" pitchFamily="2" charset="2"/>
              <a:buChar char="ü"/>
            </a:pPr>
            <a:endParaRPr lang="cs-CZ" sz="3000" dirty="0" smtClean="0"/>
          </a:p>
          <a:p>
            <a:pPr>
              <a:buFont typeface="Wingdings" pitchFamily="2" charset="2"/>
              <a:buChar char="ü"/>
            </a:pPr>
            <a:r>
              <a:rPr lang="cs-CZ" sz="2500" dirty="0" smtClean="0"/>
              <a:t>4200 tis. km</a:t>
            </a:r>
            <a:r>
              <a:rPr lang="cs-CZ" sz="2500" baseline="30000" dirty="0" smtClean="0"/>
              <a:t>2</a:t>
            </a:r>
            <a:endParaRPr lang="cs-CZ" sz="2500" dirty="0" smtClean="0"/>
          </a:p>
          <a:p>
            <a:pPr marL="0" indent="0">
              <a:buNone/>
            </a:pPr>
            <a:r>
              <a:rPr lang="cs-CZ" sz="3000" dirty="0" smtClean="0"/>
              <a:t>                     </a:t>
            </a:r>
            <a:endParaRPr lang="cs-CZ" sz="3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 – číselné údaje 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Graf 4"/>
          <p:cNvGraphicFramePr/>
          <p:nvPr>
            <p:extLst>
              <p:ext uri="{D42A27DB-BD31-4B8C-83A1-F6EECF244321}">
                <p14:modId xmlns:p14="http://schemas.microsoft.com/office/powerpoint/2010/main" xmlns="" val="3662837779"/>
              </p:ext>
            </p:extLst>
          </p:nvPr>
        </p:nvGraphicFramePr>
        <p:xfrm>
          <a:off x="4499992" y="2348880"/>
          <a:ext cx="4104456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372336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Bohatství EU v porovnání s některými zeměmi</a:t>
            </a:r>
          </a:p>
          <a:p>
            <a:pPr marL="0" indent="0">
              <a:buNone/>
            </a:pPr>
            <a:endParaRPr lang="cs-CZ" sz="3000" dirty="0" smtClean="0"/>
          </a:p>
          <a:p>
            <a:pPr>
              <a:buFont typeface="Wingdings" pitchFamily="2" charset="2"/>
              <a:buChar char="ü"/>
            </a:pPr>
            <a:endParaRPr lang="cs-CZ" sz="3000" dirty="0"/>
          </a:p>
          <a:p>
            <a:pPr>
              <a:buFont typeface="Wingdings" pitchFamily="2" charset="2"/>
              <a:buChar char="ü"/>
            </a:pPr>
            <a:endParaRPr lang="cs-CZ" sz="3000" dirty="0" smtClean="0"/>
          </a:p>
          <a:p>
            <a:pPr>
              <a:buFont typeface="Wingdings" pitchFamily="2" charset="2"/>
              <a:buChar char="ü"/>
            </a:pPr>
            <a:r>
              <a:rPr lang="cs-CZ" sz="2500" dirty="0" smtClean="0"/>
              <a:t>12500 miliard. eur</a:t>
            </a:r>
          </a:p>
          <a:p>
            <a:pPr marL="0" indent="0">
              <a:buNone/>
            </a:pPr>
            <a:r>
              <a:rPr lang="cs-CZ" sz="3000" dirty="0" smtClean="0"/>
              <a:t>                     </a:t>
            </a:r>
            <a:endParaRPr lang="cs-CZ" sz="3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 – číselné údaje 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Graf 4"/>
          <p:cNvGraphicFramePr/>
          <p:nvPr>
            <p:extLst>
              <p:ext uri="{D42A27DB-BD31-4B8C-83A1-F6EECF244321}">
                <p14:modId xmlns:p14="http://schemas.microsoft.com/office/powerpoint/2010/main" xmlns="" val="4186814621"/>
              </p:ext>
            </p:extLst>
          </p:nvPr>
        </p:nvGraphicFramePr>
        <p:xfrm>
          <a:off x="4499992" y="2348880"/>
          <a:ext cx="4104456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395038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Bohatství EU v porovnání s některými zeměmi</a:t>
            </a:r>
          </a:p>
          <a:p>
            <a:pPr>
              <a:buFont typeface="Wingdings" pitchFamily="2" charset="2"/>
              <a:buChar char="ü"/>
            </a:pPr>
            <a:endParaRPr lang="cs-CZ" sz="3000" dirty="0" smtClean="0"/>
          </a:p>
          <a:p>
            <a:pPr>
              <a:buFont typeface="Wingdings" pitchFamily="2" charset="2"/>
              <a:buChar char="ü"/>
            </a:pPr>
            <a:endParaRPr lang="cs-CZ" sz="3000" dirty="0"/>
          </a:p>
          <a:p>
            <a:pPr marL="0" indent="0">
              <a:buNone/>
            </a:pPr>
            <a:endParaRPr lang="cs-CZ" sz="3000" dirty="0" smtClean="0"/>
          </a:p>
          <a:p>
            <a:pPr>
              <a:buFont typeface="Wingdings" pitchFamily="2" charset="2"/>
              <a:buChar char="ü"/>
            </a:pPr>
            <a:r>
              <a:rPr lang="cs-CZ" sz="2500" dirty="0" smtClean="0"/>
              <a:t>25100</a:t>
            </a:r>
          </a:p>
          <a:p>
            <a:pPr marL="0" indent="0">
              <a:buNone/>
            </a:pPr>
            <a:r>
              <a:rPr lang="cs-CZ" sz="3000" dirty="0" smtClean="0"/>
              <a:t>                     </a:t>
            </a:r>
            <a:endParaRPr lang="cs-CZ" sz="3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 – číselné údaje 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Graf 4"/>
          <p:cNvGraphicFramePr/>
          <p:nvPr>
            <p:extLst>
              <p:ext uri="{D42A27DB-BD31-4B8C-83A1-F6EECF244321}">
                <p14:modId xmlns:p14="http://schemas.microsoft.com/office/powerpoint/2010/main" xmlns="" val="2150688999"/>
              </p:ext>
            </p:extLst>
          </p:nvPr>
        </p:nvGraphicFramePr>
        <p:xfrm>
          <a:off x="4499992" y="2348880"/>
          <a:ext cx="4104456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348495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                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Současné zdroje energie</a:t>
            </a:r>
          </a:p>
          <a:p>
            <a:pPr>
              <a:buFont typeface="Wingdings" pitchFamily="2" charset="2"/>
              <a:buChar char="ü"/>
            </a:pPr>
            <a:endParaRPr lang="cs-CZ" sz="3000" dirty="0" smtClean="0"/>
          </a:p>
          <a:p>
            <a:pPr>
              <a:buFont typeface="Wingdings" pitchFamily="2" charset="2"/>
              <a:buChar char="ü"/>
            </a:pPr>
            <a:endParaRPr lang="cs-CZ" sz="3000" dirty="0"/>
          </a:p>
          <a:p>
            <a:pPr marL="0" indent="0">
              <a:buNone/>
            </a:pPr>
            <a:endParaRPr lang="cs-CZ" sz="3000" dirty="0" smtClean="0"/>
          </a:p>
          <a:p>
            <a:pPr marL="0" indent="0">
              <a:buNone/>
            </a:pPr>
            <a:endParaRPr lang="cs-CZ" sz="2500" dirty="0" smtClean="0"/>
          </a:p>
          <a:p>
            <a:pPr>
              <a:buFont typeface="Wingdings" pitchFamily="2" charset="2"/>
              <a:buChar char="ü"/>
            </a:pPr>
            <a:endParaRPr lang="cs-CZ" sz="2500" dirty="0" smtClean="0"/>
          </a:p>
          <a:p>
            <a:pPr>
              <a:buFont typeface="Wingdings" pitchFamily="2" charset="2"/>
              <a:buChar char="ü"/>
            </a:pPr>
            <a:endParaRPr lang="cs-CZ" sz="2500" dirty="0" smtClean="0"/>
          </a:p>
          <a:p>
            <a:pPr marL="0" indent="0">
              <a:buNone/>
            </a:pPr>
            <a:r>
              <a:rPr lang="cs-CZ" sz="3000" dirty="0" smtClean="0"/>
              <a:t>                     </a:t>
            </a:r>
            <a:endParaRPr lang="cs-CZ" sz="3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 – číselné údaje 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Graf 4"/>
          <p:cNvGraphicFramePr/>
          <p:nvPr>
            <p:extLst>
              <p:ext uri="{D42A27DB-BD31-4B8C-83A1-F6EECF244321}">
                <p14:modId xmlns:p14="http://schemas.microsoft.com/office/powerpoint/2010/main" xmlns="" val="530751059"/>
              </p:ext>
            </p:extLst>
          </p:nvPr>
        </p:nvGraphicFramePr>
        <p:xfrm>
          <a:off x="2411760" y="2348880"/>
          <a:ext cx="4104456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360271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           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 – postavení v oblasti obchodu</a:t>
            </a:r>
          </a:p>
          <a:p>
            <a:pPr>
              <a:buFont typeface="Wingdings" pitchFamily="2" charset="2"/>
              <a:buChar char="ü"/>
            </a:pPr>
            <a:endParaRPr lang="cs-CZ" sz="3000" dirty="0" smtClean="0"/>
          </a:p>
          <a:p>
            <a:pPr>
              <a:buFont typeface="Wingdings" pitchFamily="2" charset="2"/>
              <a:buChar char="ü"/>
            </a:pPr>
            <a:endParaRPr lang="cs-CZ" sz="3000" dirty="0"/>
          </a:p>
          <a:p>
            <a:pPr marL="0" indent="0">
              <a:buNone/>
            </a:pPr>
            <a:endParaRPr lang="cs-CZ" sz="3000" dirty="0" smtClean="0"/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endParaRPr lang="cs-CZ" sz="2500" dirty="0" smtClean="0"/>
          </a:p>
          <a:p>
            <a:pPr>
              <a:buFont typeface="Wingdings" pitchFamily="2" charset="2"/>
              <a:buChar char="ü"/>
            </a:pPr>
            <a:endParaRPr lang="cs-CZ" sz="2500" dirty="0" smtClean="0"/>
          </a:p>
          <a:p>
            <a:pPr marL="0" indent="0">
              <a:buNone/>
            </a:pPr>
            <a:r>
              <a:rPr lang="cs-CZ" sz="3000" dirty="0" smtClean="0"/>
              <a:t>                     </a:t>
            </a:r>
            <a:endParaRPr lang="cs-CZ" sz="3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 – číselné údaje 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Graf 4"/>
          <p:cNvGraphicFramePr/>
          <p:nvPr>
            <p:extLst>
              <p:ext uri="{D42A27DB-BD31-4B8C-83A1-F6EECF244321}">
                <p14:modId xmlns:p14="http://schemas.microsoft.com/office/powerpoint/2010/main" xmlns="" val="1443308542"/>
              </p:ext>
            </p:extLst>
          </p:nvPr>
        </p:nvGraphicFramePr>
        <p:xfrm>
          <a:off x="2411760" y="2348880"/>
          <a:ext cx="4104456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411628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           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 – postavení v oblasti obchodu</a:t>
            </a:r>
          </a:p>
          <a:p>
            <a:pPr>
              <a:buFont typeface="Wingdings" pitchFamily="2" charset="2"/>
              <a:buChar char="ü"/>
            </a:pPr>
            <a:endParaRPr lang="cs-CZ" sz="3000" dirty="0" smtClean="0"/>
          </a:p>
          <a:p>
            <a:pPr>
              <a:buFont typeface="Wingdings" pitchFamily="2" charset="2"/>
              <a:buChar char="ü"/>
            </a:pPr>
            <a:endParaRPr lang="cs-CZ" sz="3000" dirty="0"/>
          </a:p>
          <a:p>
            <a:pPr marL="0" indent="0">
              <a:buNone/>
            </a:pPr>
            <a:endParaRPr lang="cs-CZ" sz="3000" dirty="0" smtClean="0"/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endParaRPr lang="cs-CZ" sz="2500" dirty="0" smtClean="0"/>
          </a:p>
          <a:p>
            <a:pPr>
              <a:buFont typeface="Wingdings" pitchFamily="2" charset="2"/>
              <a:buChar char="ü"/>
            </a:pPr>
            <a:endParaRPr lang="cs-CZ" sz="2500" dirty="0" smtClean="0"/>
          </a:p>
          <a:p>
            <a:pPr marL="0" indent="0">
              <a:buNone/>
            </a:pPr>
            <a:r>
              <a:rPr lang="cs-CZ" sz="3000" dirty="0" smtClean="0"/>
              <a:t>                     </a:t>
            </a:r>
            <a:endParaRPr lang="cs-CZ" sz="3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 – číselné údaje 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Graf 4"/>
          <p:cNvGraphicFramePr/>
          <p:nvPr>
            <p:extLst>
              <p:ext uri="{D42A27DB-BD31-4B8C-83A1-F6EECF244321}">
                <p14:modId xmlns:p14="http://schemas.microsoft.com/office/powerpoint/2010/main" xmlns="" val="1016562758"/>
              </p:ext>
            </p:extLst>
          </p:nvPr>
        </p:nvGraphicFramePr>
        <p:xfrm>
          <a:off x="2411760" y="2348880"/>
          <a:ext cx="4104456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17935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           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 – nejčastěji používané jazyky v EU</a:t>
            </a:r>
          </a:p>
          <a:p>
            <a:pPr>
              <a:buFont typeface="Wingdings" pitchFamily="2" charset="2"/>
              <a:buChar char="ü"/>
            </a:pPr>
            <a:endParaRPr lang="cs-CZ" sz="3000" dirty="0" smtClean="0"/>
          </a:p>
          <a:p>
            <a:pPr>
              <a:buFont typeface="Wingdings" pitchFamily="2" charset="2"/>
              <a:buChar char="ü"/>
            </a:pPr>
            <a:endParaRPr lang="cs-CZ" sz="3000" dirty="0"/>
          </a:p>
          <a:p>
            <a:pPr marL="0" indent="0">
              <a:buNone/>
            </a:pPr>
            <a:endParaRPr lang="cs-CZ" sz="3000" dirty="0" smtClean="0"/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endParaRPr lang="cs-CZ" sz="2500" dirty="0" smtClean="0"/>
          </a:p>
          <a:p>
            <a:pPr>
              <a:buFont typeface="Wingdings" pitchFamily="2" charset="2"/>
              <a:buChar char="ü"/>
            </a:pPr>
            <a:endParaRPr lang="cs-CZ" sz="2500" dirty="0" smtClean="0"/>
          </a:p>
          <a:p>
            <a:pPr marL="0" indent="0">
              <a:buNone/>
            </a:pPr>
            <a:r>
              <a:rPr lang="cs-CZ" sz="3000" dirty="0" smtClean="0"/>
              <a:t>                     </a:t>
            </a:r>
            <a:endParaRPr lang="cs-CZ" sz="3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 – číselné údaje 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Graf 4"/>
          <p:cNvGraphicFramePr/>
          <p:nvPr>
            <p:extLst>
              <p:ext uri="{D42A27DB-BD31-4B8C-83A1-F6EECF244321}">
                <p14:modId xmlns:p14="http://schemas.microsoft.com/office/powerpoint/2010/main" xmlns="" val="2618711332"/>
              </p:ext>
            </p:extLst>
          </p:nvPr>
        </p:nvGraphicFramePr>
        <p:xfrm>
          <a:off x="2411760" y="2348880"/>
          <a:ext cx="4104456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152499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untain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769</Words>
  <Application>Microsoft Office PowerPoint</Application>
  <PresentationFormat>Předvádění na obrazovce (4:3)</PresentationFormat>
  <Paragraphs>167</Paragraphs>
  <Slides>13</Slides>
  <Notes>13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13</vt:i4>
      </vt:variant>
    </vt:vector>
  </HeadingPairs>
  <TitlesOfParts>
    <vt:vector size="15" baseType="lpstr">
      <vt:lpstr>Mountain</vt:lpstr>
      <vt:lpstr>Motiv systému Office</vt:lpstr>
      <vt:lpstr>Snímek 1</vt:lpstr>
      <vt:lpstr>EU – číselné údaje </vt:lpstr>
      <vt:lpstr>EU – číselné údaje </vt:lpstr>
      <vt:lpstr>EU – číselné údaje </vt:lpstr>
      <vt:lpstr>EU – číselné údaje </vt:lpstr>
      <vt:lpstr>EU – číselné údaje </vt:lpstr>
      <vt:lpstr>EU – číselné údaje </vt:lpstr>
      <vt:lpstr>EU – číselné údaje </vt:lpstr>
      <vt:lpstr>EU – číselné údaje </vt:lpstr>
      <vt:lpstr>EU – číselné údaje </vt:lpstr>
      <vt:lpstr>EU – číselné údaje - jazyky</vt:lpstr>
      <vt:lpstr>EU – číselné údaje - jazyky</vt:lpstr>
      <vt:lpstr>Citace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</dc:creator>
  <cp:lastModifiedBy>Uživatel</cp:lastModifiedBy>
  <cp:revision>43</cp:revision>
  <dcterms:created xsi:type="dcterms:W3CDTF">2012-03-23T16:11:21Z</dcterms:created>
  <dcterms:modified xsi:type="dcterms:W3CDTF">2012-05-06T20:36:21Z</dcterms:modified>
</cp:coreProperties>
</file>