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6"/>
  </p:notesMasterIdLst>
  <p:sldIdLst>
    <p:sldId id="266" r:id="rId3"/>
    <p:sldId id="268" r:id="rId4"/>
    <p:sldId id="287" r:id="rId5"/>
    <p:sldId id="288" r:id="rId6"/>
    <p:sldId id="289" r:id="rId7"/>
    <p:sldId id="290" r:id="rId8"/>
    <p:sldId id="291" r:id="rId9"/>
    <p:sldId id="292" r:id="rId10"/>
    <p:sldId id="295" r:id="rId11"/>
    <p:sldId id="294" r:id="rId12"/>
    <p:sldId id="293" r:id="rId13"/>
    <p:sldId id="296" r:id="rId14"/>
    <p:sldId id="267" r:id="rId1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4660"/>
  </p:normalViewPr>
  <p:slideViewPr>
    <p:cSldViewPr>
      <p:cViewPr varScale="1">
        <p:scale>
          <a:sx n="74" d="100"/>
          <a:sy n="74" d="100"/>
        </p:scale>
        <p:origin x="-106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D2FA76-6CE7-4DDA-903E-495815F3AA82}" type="datetimeFigureOut">
              <a:rPr lang="cs-CZ" smtClean="0"/>
              <a:pPr/>
              <a:t>6.5.2012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FA0D53-6047-4918-9EAA-142C2312DFB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2655860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hdr" sz="quarter"/>
          </p:nvPr>
        </p:nvSpPr>
        <p:spPr/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cs-CZ" dirty="0" smtClean="0"/>
              <a:t>EU Peníze školám	                                       Inovace ve vzdělávání na naší škole ZŠ Studánka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dt" sz="quarter" idx="1"/>
          </p:nvPr>
        </p:nvSpPr>
        <p:spPr/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05CF3A97-F386-436C-B8EC-1E65D957276F}" type="datetime1">
              <a:rPr lang="cs-CZ" smtClean="0"/>
              <a:pPr eaLnBrk="1" hangingPunct="1">
                <a:defRPr/>
              </a:pPr>
              <a:t>6.5.2012</a:t>
            </a:fld>
            <a:endParaRPr lang="cs-CZ" dirty="0" smtClean="0"/>
          </a:p>
        </p:txBody>
      </p:sp>
      <p:sp>
        <p:nvSpPr>
          <p:cNvPr id="24580" name="Rectangle 6"/>
          <p:cNvSpPr>
            <a:spLocks noGrp="1" noChangeArrowheads="1"/>
          </p:cNvSpPr>
          <p:nvPr>
            <p:ph type="ftr" sz="quarter" idx="4"/>
          </p:nvPr>
        </p:nvSpPr>
        <p:spPr/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cs-CZ" dirty="0" smtClean="0"/>
              <a:t>Autorem materiálu a všech jeho částí, není-li uvedeno jinak, je</a:t>
            </a:r>
          </a:p>
        </p:txBody>
      </p:sp>
      <p:sp>
        <p:nvSpPr>
          <p:cNvPr id="2458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cs-CZ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FA0D53-6047-4918-9EAA-142C2312DFB6}" type="slidenum">
              <a:rPr lang="cs-CZ" smtClean="0"/>
              <a:pPr/>
              <a:t>10</a:t>
            </a:fld>
            <a:endParaRPr lang="cs-CZ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FA0D53-6047-4918-9EAA-142C2312DFB6}" type="slidenum">
              <a:rPr lang="cs-CZ" smtClean="0"/>
              <a:pPr/>
              <a:t>11</a:t>
            </a:fld>
            <a:endParaRPr lang="cs-CZ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FA0D53-6047-4918-9EAA-142C2312DFB6}" type="slidenum">
              <a:rPr lang="cs-CZ" smtClean="0"/>
              <a:pPr/>
              <a:t>12</a:t>
            </a:fld>
            <a:endParaRPr lang="cs-CZ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FA0D53-6047-4918-9EAA-142C2312DFB6}" type="slidenum">
              <a:rPr lang="cs-CZ" smtClean="0"/>
              <a:pPr/>
              <a:t>13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FA0D53-6047-4918-9EAA-142C2312DFB6}" type="slidenum">
              <a:rPr lang="cs-CZ" smtClean="0"/>
              <a:pPr/>
              <a:t>2</a:t>
            </a:fld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FA0D53-6047-4918-9EAA-142C2312DFB6}" type="slidenum">
              <a:rPr lang="cs-CZ" smtClean="0"/>
              <a:pPr/>
              <a:t>3</a:t>
            </a:fld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FA0D53-6047-4918-9EAA-142C2312DFB6}" type="slidenum">
              <a:rPr lang="cs-CZ" smtClean="0"/>
              <a:pPr/>
              <a:t>4</a:t>
            </a:fld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FA0D53-6047-4918-9EAA-142C2312DFB6}" type="slidenum">
              <a:rPr lang="cs-CZ" smtClean="0"/>
              <a:pPr/>
              <a:t>5</a:t>
            </a:fld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FA0D53-6047-4918-9EAA-142C2312DFB6}" type="slidenum">
              <a:rPr lang="cs-CZ" smtClean="0"/>
              <a:pPr/>
              <a:t>6</a:t>
            </a:fld>
            <a:endParaRPr 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FA0D53-6047-4918-9EAA-142C2312DFB6}" type="slidenum">
              <a:rPr lang="cs-CZ" smtClean="0"/>
              <a:pPr/>
              <a:t>7</a:t>
            </a:fld>
            <a:endParaRPr lang="cs-CZ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FA0D53-6047-4918-9EAA-142C2312DFB6}" type="slidenum">
              <a:rPr lang="cs-CZ" smtClean="0"/>
              <a:pPr/>
              <a:t>8</a:t>
            </a:fld>
            <a:endParaRPr lang="cs-CZ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FA0D53-6047-4918-9EAA-142C2312DFB6}" type="slidenum">
              <a:rPr lang="cs-CZ" smtClean="0"/>
              <a:pPr/>
              <a:t>9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6"/>
          <p:cNvGrpSpPr/>
          <p:nvPr/>
        </p:nvGrpSpPr>
        <p:grpSpPr>
          <a:xfrm>
            <a:off x="0" y="3268345"/>
            <a:ext cx="9144000" cy="146304"/>
            <a:chOff x="0" y="3268345"/>
            <a:chExt cx="9144000" cy="146304"/>
          </a:xfrm>
        </p:grpSpPr>
        <p:sp>
          <p:nvSpPr>
            <p:cNvPr id="13" name="Rectangle 12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752600"/>
            <a:ext cx="7924800" cy="1470025"/>
          </a:xfrm>
          <a:prstGeom prst="rect">
            <a:avLst/>
          </a:prstGeom>
        </p:spPr>
        <p:txBody>
          <a:bodyPr anchor="b"/>
          <a:lstStyle>
            <a:lvl1pPr algn="ctr"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05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00017-6DF1-4FA1-898B-D9FAA915C00C}" type="datetime1">
              <a:rPr lang="cs-CZ" smtClean="0"/>
              <a:pPr/>
              <a:t>6.5.2012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Ing. Petra Andrlová</a:t>
            </a: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3FAE-3251-4F0A-80FB-11CB7306205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dpis a svislý text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6BF13-BB51-429E-9F39-3011B6581BA9}" type="datetime1">
              <a:rPr lang="cs-CZ" smtClean="0"/>
              <a:pPr/>
              <a:t>6.5.2012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Ing. Petra Andrlová</a:t>
            </a: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3FAE-3251-4F0A-80FB-11CB7306205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grpSp>
        <p:nvGrpSpPr>
          <p:cNvPr id="2" name="Group 7"/>
          <p:cNvGrpSpPr/>
          <p:nvPr/>
        </p:nvGrpSpPr>
        <p:grpSpPr>
          <a:xfrm flipH="1">
            <a:off x="0" y="1371600"/>
            <a:ext cx="9144000" cy="73152"/>
            <a:chOff x="0" y="3268345"/>
            <a:chExt cx="9144000" cy="146304"/>
          </a:xfrm>
        </p:grpSpPr>
        <p:sp>
          <p:nvSpPr>
            <p:cNvPr id="9" name="Rectangle 8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8"/>
            <a:ext cx="1828800" cy="5851525"/>
          </a:xfrm>
          <a:prstGeom prst="rect">
            <a:avLst/>
          </a:prstGeo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1722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39712" y="6356350"/>
            <a:ext cx="1868424" cy="365125"/>
          </a:xfrm>
        </p:spPr>
        <p:txBody>
          <a:bodyPr/>
          <a:lstStyle/>
          <a:p>
            <a:fld id="{0409D65B-75B3-4884-8BE2-C03CA3286403}" type="datetime1">
              <a:rPr lang="cs-CZ" smtClean="0"/>
              <a:pPr/>
              <a:t>6.5.2012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Ing. Petra Andrlová</a:t>
            </a: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3FAE-3251-4F0A-80FB-11CB73062053}" type="slidenum">
              <a:rPr lang="cs-CZ" smtClean="0"/>
              <a:pPr/>
              <a:t>‹#›</a:t>
            </a:fld>
            <a:endParaRPr lang="cs-CZ"/>
          </a:p>
        </p:txBody>
      </p:sp>
      <p:grpSp>
        <p:nvGrpSpPr>
          <p:cNvPr id="7" name="Group 6"/>
          <p:cNvGrpSpPr/>
          <p:nvPr/>
        </p:nvGrpSpPr>
        <p:grpSpPr>
          <a:xfrm rot="5400000" flipH="1">
            <a:off x="3332988" y="3384804"/>
            <a:ext cx="6867144" cy="73152"/>
            <a:chOff x="0" y="3268345"/>
            <a:chExt cx="9144000" cy="146304"/>
          </a:xfrm>
        </p:grpSpPr>
        <p:sp>
          <p:nvSpPr>
            <p:cNvPr id="8" name="Rectangle 7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F758B3-F700-468A-AB56-7BE6131E93C7}" type="datetime1">
              <a:rPr lang="cs-CZ" smtClean="0"/>
              <a:pPr/>
              <a:t>6.5.2012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Ing. Petra Andrlová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3FAE-3251-4F0A-80FB-11CB7306205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8880829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4AB271-EBD8-41B5-AF97-480763C2CA5D}" type="datetime1">
              <a:rPr lang="cs-CZ" smtClean="0"/>
              <a:pPr/>
              <a:t>6.5.2012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Ing. Petra Andrlová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3FAE-3251-4F0A-80FB-11CB7306205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6465546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35D0D-9328-4149-8425-067123729EA6}" type="datetime1">
              <a:rPr lang="cs-CZ" smtClean="0"/>
              <a:pPr/>
              <a:t>6.5.2012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Ing. Petra Andrlová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3FAE-3251-4F0A-80FB-11CB7306205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0671193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8C88A5-B351-44F9-9E9D-006435391815}" type="datetime1">
              <a:rPr lang="cs-CZ" smtClean="0"/>
              <a:pPr/>
              <a:t>6.5.2012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Ing. Petra Andrlová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3FAE-3251-4F0A-80FB-11CB7306205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8617127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81352-82A0-4F10-9E9F-2DB472322BBB}" type="datetime1">
              <a:rPr lang="cs-CZ" smtClean="0"/>
              <a:pPr/>
              <a:t>6.5.2012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Ing. Petra Andrlová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3FAE-3251-4F0A-80FB-11CB7306205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8362772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8497E-9F8A-4E08-B91B-BE66716B1F87}" type="datetime1">
              <a:rPr lang="cs-CZ" smtClean="0"/>
              <a:pPr/>
              <a:t>6.5.2012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Ing. Petra Andrlová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3FAE-3251-4F0A-80FB-11CB7306205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401739226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43B730-492A-4BC5-8C18-8474A2557C0D}" type="datetime1">
              <a:rPr lang="cs-CZ" smtClean="0"/>
              <a:pPr/>
              <a:t>6.5.2012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Ing. Petra Andrlová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3FAE-3251-4F0A-80FB-11CB7306205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401130263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E2D76-CB6B-4EAE-B9EA-69B943A2CFBE}" type="datetime1">
              <a:rPr lang="cs-CZ" smtClean="0"/>
              <a:pPr/>
              <a:t>6.5.2012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Ing. Petra Andrlová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3FAE-3251-4F0A-80FB-11CB7306205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631879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99616"/>
            <a:ext cx="8229600" cy="4626547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20154-2DDF-48CC-9929-07856DB40D09}" type="datetime1">
              <a:rPr lang="cs-CZ" smtClean="0"/>
              <a:pPr/>
              <a:t>6.5.2012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Ing. Petra Andrlová</a:t>
            </a: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3FAE-3251-4F0A-80FB-11CB73062053}" type="slidenum">
              <a:rPr lang="cs-CZ" smtClean="0"/>
              <a:pPr/>
              <a:t>‹#›</a:t>
            </a:fld>
            <a:endParaRPr lang="cs-CZ"/>
          </a:p>
        </p:txBody>
      </p:sp>
      <p:grpSp>
        <p:nvGrpSpPr>
          <p:cNvPr id="2" name="Group 13"/>
          <p:cNvGrpSpPr/>
          <p:nvPr/>
        </p:nvGrpSpPr>
        <p:grpSpPr>
          <a:xfrm>
            <a:off x="0" y="1371600"/>
            <a:ext cx="9144000" cy="73152"/>
            <a:chOff x="0" y="3268345"/>
            <a:chExt cx="9144000" cy="146304"/>
          </a:xfrm>
        </p:grpSpPr>
        <p:sp>
          <p:nvSpPr>
            <p:cNvPr id="15" name="Rectangle 14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9" name="Title 1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3B254-CBCF-436B-85F5-D39739D1EE01}" type="datetime1">
              <a:rPr lang="cs-CZ" smtClean="0"/>
              <a:pPr/>
              <a:t>6.5.2012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Ing. Petra Andrlová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3FAE-3251-4F0A-80FB-11CB7306205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29738151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F1DC0-B78E-4B42-B93B-736BDCD2F81E}" type="datetime1">
              <a:rPr lang="cs-CZ" smtClean="0"/>
              <a:pPr/>
              <a:t>6.5.2012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Ing. Petra Andrlová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3FAE-3251-4F0A-80FB-11CB7306205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91015757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A1904-1279-4445-8877-E6421823CFD9}" type="datetime1">
              <a:rPr lang="cs-CZ" smtClean="0"/>
              <a:pPr/>
              <a:t>6.5.2012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Ing. Petra Andrlová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3FAE-3251-4F0A-80FB-11CB7306205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1244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7512" y="4406900"/>
            <a:ext cx="7827201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2667000"/>
            <a:ext cx="7827201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7DEB8-53AE-445A-87AD-9796091F0A13}" type="datetime1">
              <a:rPr lang="cs-CZ" smtClean="0"/>
              <a:pPr/>
              <a:t>6.5.2012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Ing. Petra Andrlová</a:t>
            </a: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3FAE-3251-4F0A-80FB-11CB73062053}" type="slidenum">
              <a:rPr lang="cs-CZ" smtClean="0"/>
              <a:pPr/>
              <a:t>‹#›</a:t>
            </a:fld>
            <a:endParaRPr lang="cs-CZ"/>
          </a:p>
        </p:txBody>
      </p:sp>
      <p:grpSp>
        <p:nvGrpSpPr>
          <p:cNvPr id="7" name="Group 12"/>
          <p:cNvGrpSpPr/>
          <p:nvPr/>
        </p:nvGrpSpPr>
        <p:grpSpPr>
          <a:xfrm flipH="1">
            <a:off x="0" y="4228465"/>
            <a:ext cx="9144000" cy="146304"/>
            <a:chOff x="0" y="3268345"/>
            <a:chExt cx="9144000" cy="146304"/>
          </a:xfrm>
        </p:grpSpPr>
        <p:sp>
          <p:nvSpPr>
            <p:cNvPr id="14" name="Rectangle 13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92C40C-68AF-43A6-8BC1-278F1DBCEFEF}" type="datetime1">
              <a:rPr lang="cs-CZ" smtClean="0"/>
              <a:pPr/>
              <a:t>6.5.2012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Ing. Petra Andrlová</a:t>
            </a:r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3FAE-3251-4F0A-80FB-11CB7306205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grpSp>
        <p:nvGrpSpPr>
          <p:cNvPr id="2" name="Group 14"/>
          <p:cNvGrpSpPr/>
          <p:nvPr/>
        </p:nvGrpSpPr>
        <p:grpSpPr>
          <a:xfrm>
            <a:off x="0" y="1371600"/>
            <a:ext cx="9144000" cy="73152"/>
            <a:chOff x="0" y="3268345"/>
            <a:chExt cx="9144000" cy="146304"/>
          </a:xfrm>
        </p:grpSpPr>
        <p:sp>
          <p:nvSpPr>
            <p:cNvPr id="16" name="Rectangle 15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2971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00200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2971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9B30-9E64-4761-B59A-92155AC1A2A9}" type="datetime1">
              <a:rPr lang="cs-CZ" smtClean="0"/>
              <a:pPr/>
              <a:t>6.5.2012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Ing. Petra Andrlová</a:t>
            </a:r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3FAE-3251-4F0A-80FB-11CB7306205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grpSp>
        <p:nvGrpSpPr>
          <p:cNvPr id="2" name="Group 16"/>
          <p:cNvGrpSpPr/>
          <p:nvPr/>
        </p:nvGrpSpPr>
        <p:grpSpPr>
          <a:xfrm>
            <a:off x="0" y="1371600"/>
            <a:ext cx="9144000" cy="73152"/>
            <a:chOff x="0" y="3268345"/>
            <a:chExt cx="9144000" cy="146304"/>
          </a:xfrm>
        </p:grpSpPr>
        <p:sp>
          <p:nvSpPr>
            <p:cNvPr id="18" name="Rectangle 17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0A19CC-F2C6-42EB-B3B9-C6844B2AFB2A}" type="datetime1">
              <a:rPr lang="cs-CZ" smtClean="0"/>
              <a:pPr/>
              <a:t>6.5.2012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Ing. Petra Andrlová</a:t>
            </a:r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3FAE-3251-4F0A-80FB-11CB7306205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grpSp>
        <p:nvGrpSpPr>
          <p:cNvPr id="2" name="Group 12"/>
          <p:cNvGrpSpPr/>
          <p:nvPr/>
        </p:nvGrpSpPr>
        <p:grpSpPr>
          <a:xfrm flipH="1">
            <a:off x="0" y="1371600"/>
            <a:ext cx="9144000" cy="73152"/>
            <a:chOff x="0" y="3268345"/>
            <a:chExt cx="9144000" cy="146304"/>
          </a:xfrm>
        </p:grpSpPr>
        <p:sp>
          <p:nvSpPr>
            <p:cNvPr id="14" name="Rectangle 13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7B1D7-78C0-4706-BA6C-A25D1506B024}" type="datetime1">
              <a:rPr lang="cs-CZ" smtClean="0"/>
              <a:pPr/>
              <a:t>6.5.2012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Ing. Petra Andrlová</a:t>
            </a:r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3FAE-3251-4F0A-80FB-11CB73062053}" type="slidenum">
              <a:rPr lang="cs-CZ" smtClean="0"/>
              <a:pPr/>
              <a:t>‹#›</a:t>
            </a:fld>
            <a:endParaRPr lang="cs-CZ"/>
          </a:p>
        </p:txBody>
      </p:sp>
      <p:grpSp>
        <p:nvGrpSpPr>
          <p:cNvPr id="5" name="Group 10"/>
          <p:cNvGrpSpPr/>
          <p:nvPr/>
        </p:nvGrpSpPr>
        <p:grpSpPr>
          <a:xfrm>
            <a:off x="-9144" y="-18288"/>
            <a:ext cx="9144000" cy="146304"/>
            <a:chOff x="0" y="3268345"/>
            <a:chExt cx="9144000" cy="146304"/>
          </a:xfrm>
        </p:grpSpPr>
        <p:sp>
          <p:nvSpPr>
            <p:cNvPr id="12" name="Rectangle 11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 userDrawn="1"/>
          </p:nvSpPr>
          <p:spPr>
            <a:xfrm>
              <a:off x="5495544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 userDrawn="1"/>
          </p:nvSpPr>
          <p:spPr>
            <a:xfrm>
              <a:off x="6592824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 userDrawn="1"/>
          </p:nvSpPr>
          <p:spPr>
            <a:xfrm>
              <a:off x="7690104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79375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2800" b="1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371600"/>
            <a:ext cx="5111750" cy="4754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371600"/>
            <a:ext cx="3008313" cy="47545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54E37-0D38-4A5C-92AE-5F0520E8A2E7}" type="datetime1">
              <a:rPr lang="cs-CZ" smtClean="0"/>
              <a:pPr/>
              <a:t>6.5.2012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Ing. Petra Andrlová</a:t>
            </a:r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3FAE-3251-4F0A-80FB-11CB73062053}" type="slidenum">
              <a:rPr lang="cs-CZ" smtClean="0"/>
              <a:pPr/>
              <a:t>‹#›</a:t>
            </a:fld>
            <a:endParaRPr lang="cs-CZ"/>
          </a:p>
        </p:txBody>
      </p:sp>
      <p:grpSp>
        <p:nvGrpSpPr>
          <p:cNvPr id="8" name="Group 13"/>
          <p:cNvGrpSpPr/>
          <p:nvPr/>
        </p:nvGrpSpPr>
        <p:grpSpPr>
          <a:xfrm flipH="1">
            <a:off x="0" y="1143000"/>
            <a:ext cx="9144000" cy="73152"/>
            <a:chOff x="0" y="3268345"/>
            <a:chExt cx="9144000" cy="146304"/>
          </a:xfrm>
        </p:grpSpPr>
        <p:sp>
          <p:nvSpPr>
            <p:cNvPr id="15" name="Rectangle 14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5181600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 userDrawn="1"/>
          </p:nvSpPr>
          <p:spPr>
            <a:xfrm>
              <a:off x="6278880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7376160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4"/>
          <p:cNvSpPr>
            <a:spLocks noGrp="1"/>
          </p:cNvSpPr>
          <p:nvPr>
            <p:ph type="pic" sz="quarter" idx="13"/>
          </p:nvPr>
        </p:nvSpPr>
        <p:spPr>
          <a:xfrm>
            <a:off x="1801368" y="685800"/>
            <a:ext cx="5495544" cy="3886200"/>
          </a:xfrm>
          <a:solidFill>
            <a:schemeClr val="accent1"/>
          </a:solidFill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contrasting" dir="t"/>
          </a:scene3d>
          <a:sp3d contourW="12700" prstMaterial="softEdge">
            <a:bevelT prst="cross"/>
            <a:contourClr>
              <a:srgbClr val="FFFFFF"/>
            </a:contourClr>
          </a:sp3d>
        </p:spPr>
        <p:txBody>
          <a:bodyPr/>
          <a:lstStyle/>
          <a:p>
            <a:r>
              <a:rPr lang="cs-CZ" smtClean="0"/>
              <a:t>Kliknutím na ikonu přidáte obrázek.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61685-8245-4E1F-98CC-C330E4EACD01}" type="datetime1">
              <a:rPr lang="cs-CZ" smtClean="0"/>
              <a:pPr/>
              <a:t>6.5.2012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Ing. Petra Andrlová</a:t>
            </a:r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3A3FAE-3251-4F0A-80FB-11CB73062053}" type="slidenum">
              <a:rPr lang="cs-CZ" smtClean="0"/>
              <a:pPr/>
              <a:t>‹#›</a:t>
            </a:fld>
            <a:endParaRPr lang="cs-CZ"/>
          </a:p>
        </p:txBody>
      </p:sp>
      <p:grpSp>
        <p:nvGrpSpPr>
          <p:cNvPr id="3" name="Group 15"/>
          <p:cNvGrpSpPr/>
          <p:nvPr/>
        </p:nvGrpSpPr>
        <p:grpSpPr>
          <a:xfrm>
            <a:off x="-9144" y="-18288"/>
            <a:ext cx="9144000" cy="146304"/>
            <a:chOff x="0" y="3268345"/>
            <a:chExt cx="9144000" cy="146304"/>
          </a:xfrm>
        </p:grpSpPr>
        <p:sp>
          <p:nvSpPr>
            <p:cNvPr id="17" name="Rectangle 16"/>
            <p:cNvSpPr/>
            <p:nvPr userDrawn="1"/>
          </p:nvSpPr>
          <p:spPr>
            <a:xfrm>
              <a:off x="0" y="3268345"/>
              <a:ext cx="9144000" cy="146304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5495544" y="3268345"/>
              <a:ext cx="1097280" cy="14630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 userDrawn="1"/>
          </p:nvSpPr>
          <p:spPr>
            <a:xfrm>
              <a:off x="6592824" y="3268345"/>
              <a:ext cx="1097280" cy="14630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 userDrawn="1"/>
          </p:nvSpPr>
          <p:spPr>
            <a:xfrm>
              <a:off x="7690104" y="3268345"/>
              <a:ext cx="1097280" cy="14630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26" y="0"/>
            <a:ext cx="9144000" cy="6286520"/>
          </a:xfrm>
          <a:prstGeom prst="rect">
            <a:avLst/>
          </a:prstGeom>
          <a:gradFill flip="none" rotWithShape="1">
            <a:gsLst>
              <a:gs pos="1000">
                <a:schemeClr val="bg2">
                  <a:alpha val="0"/>
                </a:schemeClr>
              </a:gs>
              <a:gs pos="100000">
                <a:schemeClr val="bg1">
                  <a:alpha val="92000"/>
                </a:schemeClr>
              </a:gs>
            </a:gsLst>
            <a:lin ang="16200000" scaled="1"/>
            <a:tileRect/>
          </a:gradFill>
          <a:ln w="285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74536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ysClr val="windowText" lastClr="000000"/>
                </a:solidFill>
              </a:defRPr>
            </a:lvl1pPr>
          </a:lstStyle>
          <a:p>
            <a:fld id="{EF2FDAEA-F41C-448F-A9B5-1A85D62EF68C}" type="datetime1">
              <a:rPr lang="cs-CZ" smtClean="0"/>
              <a:pPr/>
              <a:t>6.5.2012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ysClr val="windowText" lastClr="000000"/>
                </a:solidFill>
              </a:defRPr>
            </a:lvl1pPr>
          </a:lstStyle>
          <a:p>
            <a:r>
              <a:rPr lang="cs-CZ" smtClean="0"/>
              <a:t>Autorem materiálu a všech jeho částí, není-li uvedeno jinak, je Ing. Petra Andrlová</a:t>
            </a: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0248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ysClr val="windowText" lastClr="000000"/>
                </a:solidFill>
              </a:defRPr>
            </a:lvl1pPr>
          </a:lstStyle>
          <a:p>
            <a:fld id="{2F3A3FAE-3251-4F0A-80FB-11CB7306205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Title Placeholder 7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4400" kern="1200">
          <a:ln>
            <a:noFill/>
          </a:ln>
          <a:solidFill>
            <a:srgbClr val="FFFFFF"/>
          </a:solidFill>
          <a:effectLst>
            <a:glow rad="101600">
              <a:schemeClr val="tx2"/>
            </a:glo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tx2"/>
        </a:buClr>
        <a:buSzPct val="70000"/>
        <a:buFont typeface="Wingdings 2" pitchFamily="18" charset="2"/>
        <a:buChar char="¥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accent4"/>
        </a:buClr>
        <a:buSzPct val="60000"/>
        <a:buFont typeface="Wingdings 2" pitchFamily="18" charset="2"/>
        <a:buChar char="¥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accent5"/>
        </a:buClr>
        <a:buSzPct val="57000"/>
        <a:buFont typeface="Wingdings 2" pitchFamily="18" charset="2"/>
        <a:buChar char="¥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accent6"/>
        </a:buClr>
        <a:buSzPct val="55000"/>
        <a:buFont typeface="Wingdings 2" pitchFamily="18" charset="2"/>
        <a:buChar char="¥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accent2"/>
        </a:buClr>
        <a:buSzPct val="50000"/>
        <a:buFont typeface="Wingdings 2" pitchFamily="18" charset="2"/>
        <a:buChar char="¥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05E417-4CB7-4C1C-8384-33853B78211C}" type="datetime1">
              <a:rPr lang="cs-CZ" smtClean="0"/>
              <a:pPr/>
              <a:t>6.5.2012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smtClean="0"/>
              <a:t>Autorem materiálu a všech jeho částí, není-li uvedeno jinak, je Ing. Petra Andrlová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3A3FAE-3251-4F0A-80FB-11CB7306205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9026334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cs.wikipedia.org/wiki/Evropsk%C3%A1_unie" TargetMode="External"/><Relationship Id="rId7" Type="http://schemas.openxmlformats.org/officeDocument/2006/relationships/hyperlink" Target="http://cs.wikipedia.org/wiki/Soubor:Flag_of_Europe.svg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euroaktiv.cz/" TargetMode="External"/><Relationship Id="rId5" Type="http://schemas.openxmlformats.org/officeDocument/2006/relationships/hyperlink" Target="http://www.evropska-unie.cz/" TargetMode="External"/><Relationship Id="rId4" Type="http://schemas.openxmlformats.org/officeDocument/2006/relationships/hyperlink" Target="http://www.euroskop.cz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9" name="Obrázek 1" descr="logolinkII_bar.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195513" y="4581525"/>
            <a:ext cx="5762625" cy="164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0" name="Rectangle 6"/>
          <p:cNvSpPr>
            <a:spLocks noChangeArrowheads="1"/>
          </p:cNvSpPr>
          <p:nvPr/>
        </p:nvSpPr>
        <p:spPr bwMode="auto">
          <a:xfrm>
            <a:off x="0" y="6699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14341" name="Rectangle 58"/>
          <p:cNvSpPr>
            <a:spLocks noChangeArrowheads="1"/>
          </p:cNvSpPr>
          <p:nvPr/>
        </p:nvSpPr>
        <p:spPr bwMode="auto">
          <a:xfrm>
            <a:off x="468313" y="3011488"/>
            <a:ext cx="8424862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0" hangingPunct="0"/>
            <a:endParaRPr lang="cs-CZ" sz="1800"/>
          </a:p>
        </p:txBody>
      </p:sp>
      <p:sp>
        <p:nvSpPr>
          <p:cNvPr id="14342" name="Rectangle 59"/>
          <p:cNvSpPr>
            <a:spLocks noChangeArrowheads="1"/>
          </p:cNvSpPr>
          <p:nvPr/>
        </p:nvSpPr>
        <p:spPr bwMode="auto">
          <a:xfrm>
            <a:off x="0" y="39719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cs-CZ" sz="1800"/>
          </a:p>
        </p:txBody>
      </p:sp>
      <p:pic>
        <p:nvPicPr>
          <p:cNvPr id="14343" name="Picture 63" descr="Logo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51275" y="260350"/>
            <a:ext cx="658813" cy="658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4" name="Rectangle 64"/>
          <p:cNvSpPr>
            <a:spLocks noChangeArrowheads="1"/>
          </p:cNvSpPr>
          <p:nvPr/>
        </p:nvSpPr>
        <p:spPr bwMode="auto">
          <a:xfrm>
            <a:off x="611188" y="1119516"/>
            <a:ext cx="691356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cs-CZ" sz="1400" b="1" dirty="0">
                <a:latin typeface="Arial" pitchFamily="34" charset="0"/>
                <a:cs typeface="Arial" pitchFamily="34" charset="0"/>
              </a:rPr>
              <a:t>Tento materiál byl vytvořen v rámci projektu  Operačního programu Vzdělávání pro konkurenceschopnost.</a:t>
            </a:r>
          </a:p>
        </p:txBody>
      </p:sp>
      <p:graphicFrame>
        <p:nvGraphicFramePr>
          <p:cNvPr id="2165" name="Group 117"/>
          <p:cNvGraphicFramePr>
            <a:graphicFrameLocks noGrp="1"/>
          </p:cNvGraphicFramePr>
          <p:nvPr/>
        </p:nvGraphicFramePr>
        <p:xfrm>
          <a:off x="611188" y="1700213"/>
          <a:ext cx="6837362" cy="1097024"/>
        </p:xfrm>
        <a:graphic>
          <a:graphicData uri="http://schemas.openxmlformats.org/drawingml/2006/table">
            <a:tbl>
              <a:tblPr/>
              <a:tblGrid>
                <a:gridCol w="2243137"/>
                <a:gridCol w="4594225"/>
              </a:tblGrid>
              <a:tr h="274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Projekt MŠMT ČR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88" marB="45688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EU PENÍZE ŠKOLÁM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88" marB="45688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Číslo projektu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88" marB="45688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CZ.1.07/1.4.00/21.2146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88" marB="45688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Název projektu školy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88" marB="45688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Inovace ve vzdělávání na naší škole ZŠ Studánka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88" marB="45688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42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Šablona  III/2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88" marB="45688" horzOverflow="overflow">
                    <a:lnL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Calibri" pitchFamily="34" charset="0"/>
                          <a:cs typeface="Times New Roman" pitchFamily="18" charset="0"/>
                        </a:rPr>
                        <a:t>Inovace a zkvalitnění výuky prostřednictvím ICT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T="45688" marB="45688" horzOverflow="overflow"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362" name="Rectangle 116"/>
          <p:cNvSpPr>
            <a:spLocks noChangeArrowheads="1"/>
          </p:cNvSpPr>
          <p:nvPr/>
        </p:nvSpPr>
        <p:spPr bwMode="auto">
          <a:xfrm>
            <a:off x="395288" y="1312010"/>
            <a:ext cx="8497887" cy="57246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endParaRPr lang="cs-CZ" b="1" dirty="0"/>
          </a:p>
          <a:p>
            <a:pPr algn="ctr"/>
            <a:endParaRPr lang="cs-CZ" b="1" dirty="0"/>
          </a:p>
          <a:p>
            <a:pPr algn="ctr"/>
            <a:endParaRPr lang="cs-CZ" b="1" dirty="0"/>
          </a:p>
          <a:p>
            <a:pPr algn="ctr"/>
            <a:endParaRPr lang="cs-CZ" b="1" dirty="0" smtClean="0"/>
          </a:p>
          <a:p>
            <a:pPr algn="ctr"/>
            <a:endParaRPr lang="cs-CZ" b="1" dirty="0"/>
          </a:p>
          <a:p>
            <a:pPr algn="ctr"/>
            <a:r>
              <a:rPr lang="cs-CZ" sz="1200" b="1" dirty="0" smtClean="0"/>
              <a:t>SADA č. XIII</a:t>
            </a:r>
            <a:endParaRPr lang="cs-CZ" sz="1200" dirty="0" smtClean="0"/>
          </a:p>
          <a:p>
            <a:pPr algn="ctr"/>
            <a:r>
              <a:rPr lang="cs-CZ" sz="1200" b="1" dirty="0" smtClean="0"/>
              <a:t>Identifikátor: VY_32_INOVACE_SADA XIII_</a:t>
            </a:r>
            <a:r>
              <a:rPr lang="cs-CZ" sz="1200" b="1" dirty="0" err="1" smtClean="0"/>
              <a:t>SEk</a:t>
            </a:r>
            <a:r>
              <a:rPr lang="cs-CZ" sz="1200" b="1" dirty="0" smtClean="0"/>
              <a:t>, DUM  </a:t>
            </a:r>
            <a:r>
              <a:rPr lang="cs-CZ" sz="1200" b="1" dirty="0" smtClean="0"/>
              <a:t>č.16</a:t>
            </a:r>
            <a:endParaRPr lang="cs-CZ" sz="1200" dirty="0" smtClean="0"/>
          </a:p>
          <a:p>
            <a:pPr algn="ctr"/>
            <a:r>
              <a:rPr lang="cs-CZ" sz="1200" b="1" dirty="0" smtClean="0"/>
              <a:t>Vzdělávací oblast: Svět práce</a:t>
            </a:r>
            <a:endParaRPr lang="cs-CZ" sz="1200" dirty="0" smtClean="0"/>
          </a:p>
          <a:p>
            <a:pPr algn="ctr"/>
            <a:r>
              <a:rPr lang="cs-CZ" sz="1200" b="1" dirty="0" smtClean="0"/>
              <a:t>Vzdělávací obor: Ekonomický seminář</a:t>
            </a:r>
            <a:endParaRPr lang="cs-CZ" sz="1200" dirty="0" smtClean="0"/>
          </a:p>
          <a:p>
            <a:pPr algn="ctr"/>
            <a:endParaRPr lang="cs-CZ" sz="1200" dirty="0">
              <a:latin typeface="Arial" pitchFamily="34" charset="0"/>
              <a:cs typeface="Arial" pitchFamily="34" charset="0"/>
            </a:endParaRPr>
          </a:p>
          <a:p>
            <a:r>
              <a:rPr lang="cs-CZ" sz="1200" b="1" dirty="0">
                <a:latin typeface="Arial" pitchFamily="34" charset="0"/>
                <a:cs typeface="Arial" pitchFamily="34" charset="0"/>
              </a:rPr>
              <a:t>Název: </a:t>
            </a:r>
            <a:r>
              <a:rPr lang="cs-CZ" sz="1200" b="1" dirty="0" smtClean="0">
                <a:latin typeface="Arial" pitchFamily="34" charset="0"/>
                <a:cs typeface="Arial" pitchFamily="34" charset="0"/>
              </a:rPr>
              <a:t>Evropské unie – činnost a úspěchy</a:t>
            </a:r>
          </a:p>
          <a:p>
            <a:r>
              <a:rPr lang="cs-CZ" sz="1200" b="1" dirty="0" smtClean="0">
                <a:latin typeface="Arial" pitchFamily="34" charset="0"/>
                <a:cs typeface="Arial" pitchFamily="34" charset="0"/>
              </a:rPr>
              <a:t>Autor</a:t>
            </a:r>
            <a:r>
              <a:rPr lang="cs-CZ" sz="1200" b="1" dirty="0">
                <a:latin typeface="Arial" pitchFamily="34" charset="0"/>
                <a:cs typeface="Arial" pitchFamily="34" charset="0"/>
              </a:rPr>
              <a:t>: Ing. Petra Andrlová</a:t>
            </a:r>
          </a:p>
          <a:p>
            <a:r>
              <a:rPr lang="cs-CZ" sz="1200" b="1" dirty="0">
                <a:latin typeface="Arial" pitchFamily="34" charset="0"/>
                <a:cs typeface="Arial" pitchFamily="34" charset="0"/>
              </a:rPr>
              <a:t>Stručná anotace: Téma zaměřené na kapitolu </a:t>
            </a:r>
            <a:r>
              <a:rPr lang="cs-CZ" sz="1200" b="1" dirty="0" smtClean="0">
                <a:latin typeface="Arial" pitchFamily="34" charset="0"/>
                <a:cs typeface="Arial" pitchFamily="34" charset="0"/>
              </a:rPr>
              <a:t>Evropská unie EU</a:t>
            </a:r>
          </a:p>
          <a:p>
            <a:r>
              <a:rPr lang="cs-CZ" sz="1200" b="1" dirty="0" smtClean="0">
                <a:latin typeface="Arial" pitchFamily="34" charset="0"/>
                <a:cs typeface="Arial" pitchFamily="34" charset="0"/>
              </a:rPr>
              <a:t>Metodické </a:t>
            </a:r>
            <a:r>
              <a:rPr lang="cs-CZ" sz="1200" b="1" dirty="0">
                <a:latin typeface="Arial" pitchFamily="34" charset="0"/>
                <a:cs typeface="Arial" pitchFamily="34" charset="0"/>
              </a:rPr>
              <a:t>zhodnocení: Aktivita určená pro žáky devátých ročníků v rámci semináře Základy ekonomie, </a:t>
            </a:r>
            <a:r>
              <a:rPr lang="cs-CZ" sz="1200" b="1" dirty="0" smtClean="0">
                <a:latin typeface="Arial" pitchFamily="34" charset="0"/>
                <a:cs typeface="Arial" pitchFamily="34" charset="0"/>
              </a:rPr>
              <a:t>forma prezentace – práce, trh, pohyb, studium, životní prostředí, bezpečnost, boj za mír</a:t>
            </a:r>
            <a:r>
              <a:rPr lang="cs-CZ" sz="1200" b="1" dirty="0">
                <a:latin typeface="Arial" pitchFamily="34" charset="0"/>
                <a:cs typeface="Arial" pitchFamily="34" charset="0"/>
              </a:rPr>
              <a:t>, úkol s </a:t>
            </a:r>
            <a:r>
              <a:rPr lang="cs-CZ" sz="1200" b="1" dirty="0" smtClean="0">
                <a:latin typeface="Arial" pitchFamily="34" charset="0"/>
                <a:cs typeface="Arial" pitchFamily="34" charset="0"/>
              </a:rPr>
              <a:t>řešením, pilotáž </a:t>
            </a:r>
            <a:r>
              <a:rPr lang="cs-CZ" sz="1200" b="1" dirty="0">
                <a:latin typeface="Arial" pitchFamily="34" charset="0"/>
                <a:cs typeface="Arial" pitchFamily="34" charset="0"/>
              </a:rPr>
              <a:t>dne </a:t>
            </a:r>
            <a:r>
              <a:rPr lang="cs-CZ" sz="1200" b="1" dirty="0" smtClean="0">
                <a:latin typeface="Arial" pitchFamily="34" charset="0"/>
                <a:cs typeface="Arial" pitchFamily="34" charset="0"/>
              </a:rPr>
              <a:t>19.4.2012 </a:t>
            </a:r>
            <a:r>
              <a:rPr lang="cs-CZ" sz="1200" b="1" dirty="0">
                <a:latin typeface="Arial" pitchFamily="34" charset="0"/>
                <a:cs typeface="Arial" pitchFamily="34" charset="0"/>
              </a:rPr>
              <a:t>v 9. ročníku</a:t>
            </a:r>
          </a:p>
          <a:p>
            <a:endParaRPr lang="cs-CZ" b="1" dirty="0"/>
          </a:p>
          <a:p>
            <a:endParaRPr lang="cs-CZ" b="1" dirty="0"/>
          </a:p>
          <a:p>
            <a:endParaRPr lang="cs-CZ" b="1" dirty="0"/>
          </a:p>
          <a:p>
            <a:endParaRPr lang="cs-CZ" b="1" dirty="0"/>
          </a:p>
          <a:p>
            <a:endParaRPr lang="cs-CZ" b="1" dirty="0"/>
          </a:p>
          <a:p>
            <a:endParaRPr lang="cs-CZ" b="1" dirty="0"/>
          </a:p>
          <a:p>
            <a:endParaRPr lang="cs-CZ" b="1" dirty="0"/>
          </a:p>
          <a:p>
            <a:endParaRPr lang="cs-CZ" b="1" dirty="0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 smtClean="0"/>
              <a:t>Autorem materiálu a všech jeho částí, není-li uvedeno jinak, je Ing. Petra Andrlová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538517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457200" indent="-457200">
              <a:buFont typeface="+mj-lt"/>
              <a:buAutoNum type="arabicParenR" startAt="3"/>
            </a:pPr>
            <a:r>
              <a:rPr lang="cs-CZ" sz="2900" dirty="0"/>
              <a:t>Jaký je název linky, kde se můžeme dozvědět odpovědi na otázky v souvislosti se členstvím ČR v EU</a:t>
            </a:r>
            <a:r>
              <a:rPr lang="cs-CZ" sz="2900" dirty="0" smtClean="0"/>
              <a:t>?</a:t>
            </a:r>
          </a:p>
          <a:p>
            <a:pPr marL="0" indent="0">
              <a:buNone/>
            </a:pPr>
            <a:endParaRPr lang="cs-CZ" sz="2000" dirty="0" smtClean="0"/>
          </a:p>
          <a:p>
            <a:pPr marL="457200" indent="-457200">
              <a:buFont typeface="+mj-lt"/>
              <a:buAutoNum type="alphaLcParenR"/>
            </a:pPr>
            <a:r>
              <a:rPr lang="cs-CZ" sz="2500" dirty="0" smtClean="0"/>
              <a:t>Linka EU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2500" dirty="0" err="1" smtClean="0"/>
              <a:t>Euromobil</a:t>
            </a:r>
            <a:endParaRPr lang="cs-CZ" sz="2500" dirty="0" smtClean="0"/>
          </a:p>
          <a:p>
            <a:pPr marL="457200" indent="-457200">
              <a:buFont typeface="+mj-lt"/>
              <a:buAutoNum type="alphaLcParenR"/>
            </a:pPr>
            <a:r>
              <a:rPr lang="cs-CZ" sz="2500" dirty="0" err="1" smtClean="0"/>
              <a:t>Eurofon</a:t>
            </a:r>
            <a:endParaRPr lang="cs-CZ" sz="2500" dirty="0" smtClean="0"/>
          </a:p>
          <a:p>
            <a:pPr marL="457200" indent="-457200">
              <a:buFont typeface="+mj-lt"/>
              <a:buAutoNum type="alphaLcParenR"/>
            </a:pPr>
            <a:endParaRPr lang="cs-CZ" sz="2000" dirty="0"/>
          </a:p>
          <a:p>
            <a:pPr marL="514350" indent="-514350">
              <a:buFont typeface="+mj-lt"/>
              <a:buAutoNum type="arabicParenR" startAt="4"/>
            </a:pPr>
            <a:r>
              <a:rPr lang="cs-CZ" sz="2900" dirty="0"/>
              <a:t>Jaká je náplň </a:t>
            </a:r>
            <a:r>
              <a:rPr lang="cs-CZ" sz="2900" dirty="0" err="1"/>
              <a:t>Eurocentra</a:t>
            </a:r>
            <a:r>
              <a:rPr lang="cs-CZ" sz="2900" dirty="0"/>
              <a:t> Pardubice</a:t>
            </a:r>
            <a:r>
              <a:rPr lang="cs-CZ" sz="2900" dirty="0" smtClean="0"/>
              <a:t>?</a:t>
            </a:r>
          </a:p>
          <a:p>
            <a:pPr marL="0" indent="0">
              <a:buNone/>
            </a:pPr>
            <a:endParaRPr lang="cs-CZ" sz="2000" dirty="0" smtClean="0"/>
          </a:p>
          <a:p>
            <a:pPr marL="457200" indent="-457200">
              <a:buFont typeface="+mj-lt"/>
              <a:buAutoNum type="alphaLcParenR"/>
            </a:pPr>
            <a:r>
              <a:rPr lang="cs-CZ" sz="2500" dirty="0"/>
              <a:t>p</a:t>
            </a:r>
            <a:r>
              <a:rPr lang="cs-CZ" sz="2500" dirty="0" smtClean="0"/>
              <a:t>oskytuje bezplatné přednášky pro žáky a studenty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2500" dirty="0"/>
              <a:t>poskytuje bezplatné přednášky pro žáky a </a:t>
            </a:r>
            <a:r>
              <a:rPr lang="cs-CZ" sz="2500" dirty="0" smtClean="0"/>
              <a:t>studenty, p</a:t>
            </a:r>
            <a:r>
              <a:rPr lang="pt-BR" sz="2500" dirty="0" smtClean="0"/>
              <a:t>oskytuje </a:t>
            </a:r>
            <a:r>
              <a:rPr lang="pt-BR" sz="2500" dirty="0"/>
              <a:t>informace o EU přímo na místě, telefonicky nebo </a:t>
            </a:r>
            <a:r>
              <a:rPr lang="pt-BR" sz="2500" dirty="0" smtClean="0"/>
              <a:t>e-mailem</a:t>
            </a:r>
            <a:r>
              <a:rPr lang="cs-CZ" sz="2500" dirty="0"/>
              <a:t> a </a:t>
            </a:r>
            <a:r>
              <a:rPr lang="cs-CZ" sz="2500" dirty="0" smtClean="0"/>
              <a:t>poskytuje </a:t>
            </a:r>
            <a:r>
              <a:rPr lang="cs-CZ" sz="2500" dirty="0"/>
              <a:t>informační </a:t>
            </a:r>
            <a:r>
              <a:rPr lang="cs-CZ" sz="2500" dirty="0" smtClean="0"/>
              <a:t>materiály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2500" dirty="0"/>
              <a:t>poskytuje bezplatné přednášky pro žáky a </a:t>
            </a:r>
            <a:r>
              <a:rPr lang="cs-CZ" sz="2500" dirty="0" smtClean="0"/>
              <a:t>studenty a p</a:t>
            </a:r>
            <a:r>
              <a:rPr lang="pt-BR" sz="2500" dirty="0"/>
              <a:t>oskytuje informace o EU přímo na místě, telefonicky nebo </a:t>
            </a:r>
            <a:r>
              <a:rPr lang="pt-BR" sz="2500" dirty="0" smtClean="0"/>
              <a:t>e-mailem</a:t>
            </a:r>
            <a:r>
              <a:rPr lang="cs-CZ" sz="2500" dirty="0" smtClean="0"/>
              <a:t> </a:t>
            </a:r>
          </a:p>
          <a:p>
            <a:pPr marL="457200" indent="-457200">
              <a:buFont typeface="+mj-lt"/>
              <a:buAutoNum type="alphaLcParenR"/>
            </a:pPr>
            <a:endParaRPr lang="cs-CZ" sz="2000" dirty="0"/>
          </a:p>
          <a:p>
            <a:pPr marL="457200" indent="-457200">
              <a:buFont typeface="+mj-lt"/>
              <a:buAutoNum type="arabicParenR" startAt="5"/>
            </a:pPr>
            <a:r>
              <a:rPr lang="cs-CZ" sz="2900" dirty="0"/>
              <a:t>V pořadí kolikátým členským státem se ČR při svém vstupu</a:t>
            </a:r>
            <a:r>
              <a:rPr lang="cs-CZ" sz="2900" dirty="0" smtClean="0"/>
              <a:t>?</a:t>
            </a:r>
          </a:p>
          <a:p>
            <a:pPr marL="0" indent="0">
              <a:buNone/>
            </a:pPr>
            <a:endParaRPr lang="cs-CZ" sz="2000" dirty="0" smtClean="0"/>
          </a:p>
          <a:p>
            <a:pPr marL="457200" indent="-457200">
              <a:buFont typeface="+mj-lt"/>
              <a:buAutoNum type="alphaLcParenR"/>
            </a:pPr>
            <a:r>
              <a:rPr lang="cs-CZ" sz="2500" dirty="0" smtClean="0"/>
              <a:t>24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2500" dirty="0" smtClean="0"/>
              <a:t>25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2500" dirty="0" smtClean="0"/>
              <a:t>23</a:t>
            </a:r>
            <a:endParaRPr lang="cs-CZ" sz="2500" dirty="0"/>
          </a:p>
          <a:p>
            <a:pPr marL="0" indent="0">
              <a:buNone/>
            </a:pPr>
            <a:endParaRPr lang="cs-CZ" sz="2000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Ing. Petra Andrlová</a:t>
            </a:r>
            <a:endParaRPr lang="cs-CZ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Česká republika v </a:t>
            </a:r>
            <a:r>
              <a:rPr lang="cs-CZ" dirty="0" smtClean="0"/>
              <a:t>EU</a:t>
            </a:r>
            <a:br>
              <a:rPr lang="cs-CZ" dirty="0" smtClean="0"/>
            </a:br>
            <a:r>
              <a:rPr lang="cs-CZ" dirty="0" smtClean="0"/>
              <a:t>www.euroskop.cz</a:t>
            </a:r>
            <a:endParaRPr lang="cs-CZ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16216" y="219089"/>
            <a:ext cx="1692000" cy="11272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244625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effectLst/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cs-CZ" sz="6300" dirty="0" smtClean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Kvíz – zakroužkujte správnou odpověď.</a:t>
            </a:r>
          </a:p>
          <a:p>
            <a:pPr marL="0" indent="0">
              <a:buNone/>
            </a:pPr>
            <a:endParaRPr lang="cs-CZ" sz="3500" dirty="0" smtClean="0">
              <a:solidFill>
                <a:srgbClr val="FF33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>
              <a:buFont typeface="+mj-lt"/>
              <a:buAutoNum type="arabicParenR"/>
            </a:pPr>
            <a:r>
              <a:rPr lang="cs-CZ" sz="4200" dirty="0" smtClean="0"/>
              <a:t>Kdy se stala ČR novým členem EU?</a:t>
            </a:r>
          </a:p>
          <a:p>
            <a:pPr marL="0" indent="0">
              <a:buNone/>
            </a:pPr>
            <a:endParaRPr lang="cs-CZ" sz="3500" dirty="0" smtClean="0"/>
          </a:p>
          <a:p>
            <a:pPr marL="514350" indent="-514350">
              <a:buFont typeface="+mj-lt"/>
              <a:buAutoNum type="alphaLcParenR"/>
            </a:pPr>
            <a:r>
              <a:rPr lang="cs-CZ" sz="3500" dirty="0" smtClean="0"/>
              <a:t>1. června 2004</a:t>
            </a:r>
          </a:p>
          <a:p>
            <a:pPr marL="514350" indent="-514350">
              <a:buFont typeface="+mj-lt"/>
              <a:buAutoNum type="alphaLcParenR"/>
            </a:pPr>
            <a:r>
              <a:rPr lang="cs-CZ" sz="3500" dirty="0" smtClean="0"/>
              <a:t>1. května 2004</a:t>
            </a:r>
          </a:p>
          <a:p>
            <a:pPr marL="514350" indent="-514350">
              <a:buFont typeface="+mj-lt"/>
              <a:buAutoNum type="alphaLcParenR"/>
            </a:pPr>
            <a:r>
              <a:rPr lang="cs-CZ" sz="3500" dirty="0" smtClean="0"/>
              <a:t>1. května 2003</a:t>
            </a:r>
          </a:p>
          <a:p>
            <a:pPr marL="0" indent="0">
              <a:buNone/>
            </a:pPr>
            <a:endParaRPr lang="cs-CZ" sz="3500" dirty="0" smtClean="0"/>
          </a:p>
          <a:p>
            <a:pPr marL="514350" indent="-514350">
              <a:buFont typeface="+mj-lt"/>
              <a:buAutoNum type="alphaLcParenR"/>
            </a:pPr>
            <a:endParaRPr lang="cs-CZ" sz="3500" dirty="0" smtClean="0"/>
          </a:p>
          <a:p>
            <a:pPr marL="514350" indent="-514350">
              <a:buFont typeface="+mj-lt"/>
              <a:buAutoNum type="arabicParenR" startAt="2"/>
            </a:pPr>
            <a:r>
              <a:rPr lang="cs-CZ" sz="4200" dirty="0" smtClean="0"/>
              <a:t>Jak se jmenuje eurokomisař za ČR?</a:t>
            </a:r>
          </a:p>
          <a:p>
            <a:pPr marL="514350" indent="-514350">
              <a:buFont typeface="+mj-lt"/>
              <a:buAutoNum type="arabicParenR" startAt="2"/>
            </a:pPr>
            <a:endParaRPr lang="cs-CZ" sz="3500" dirty="0" smtClean="0"/>
          </a:p>
          <a:p>
            <a:pPr marL="514350" indent="-514350">
              <a:buFont typeface="+mj-lt"/>
              <a:buAutoNum type="alphaLcParenR"/>
            </a:pPr>
            <a:r>
              <a:rPr lang="cs-CZ" sz="3600" dirty="0" smtClean="0"/>
              <a:t>Štefan </a:t>
            </a:r>
            <a:r>
              <a:rPr lang="cs-CZ" sz="3600" dirty="0" err="1" smtClean="0"/>
              <a:t>F</a:t>
            </a:r>
            <a:r>
              <a:rPr lang="cs-CZ" sz="3600" dirty="0" err="1" smtClean="0">
                <a:cs typeface="Times New Roman"/>
              </a:rPr>
              <a:t>üle</a:t>
            </a:r>
            <a:endParaRPr lang="cs-CZ" sz="3600" dirty="0" smtClean="0">
              <a:cs typeface="Times New Roman"/>
            </a:endParaRPr>
          </a:p>
          <a:p>
            <a:pPr marL="514350" indent="-514350">
              <a:buFont typeface="+mj-lt"/>
              <a:buAutoNum type="alphaLcParenR"/>
            </a:pPr>
            <a:r>
              <a:rPr lang="cs-CZ" sz="3600" dirty="0" smtClean="0">
                <a:cs typeface="Times New Roman"/>
              </a:rPr>
              <a:t>David Zelinger</a:t>
            </a:r>
          </a:p>
          <a:p>
            <a:pPr marL="514350" indent="-514350">
              <a:buFont typeface="+mj-lt"/>
              <a:buAutoNum type="alphaLcParenR"/>
            </a:pPr>
            <a:r>
              <a:rPr lang="cs-CZ" sz="3600" dirty="0" smtClean="0">
                <a:cs typeface="Times New Roman"/>
              </a:rPr>
              <a:t>Petr </a:t>
            </a:r>
            <a:r>
              <a:rPr lang="cs-CZ" sz="3600" dirty="0" err="1" smtClean="0">
                <a:cs typeface="Times New Roman"/>
              </a:rPr>
              <a:t>Bližkovský</a:t>
            </a:r>
            <a:endParaRPr lang="cs-CZ" sz="3600" dirty="0" smtClean="0"/>
          </a:p>
          <a:p>
            <a:pPr>
              <a:buFontTx/>
              <a:buChar char="-"/>
            </a:pPr>
            <a:endParaRPr lang="cs-CZ" sz="3600" b="1" dirty="0" smtClean="0"/>
          </a:p>
          <a:p>
            <a:pPr>
              <a:buFontTx/>
              <a:buChar char="-"/>
            </a:pPr>
            <a:endParaRPr lang="cs-CZ" sz="2800" b="1" dirty="0" smtClean="0"/>
          </a:p>
          <a:p>
            <a:pPr marL="0" indent="0">
              <a:buNone/>
            </a:pPr>
            <a:endParaRPr lang="cs-CZ" sz="2800" b="1" dirty="0"/>
          </a:p>
          <a:p>
            <a:pPr marL="0" indent="0">
              <a:buNone/>
            </a:pPr>
            <a:endParaRPr lang="cs-CZ" sz="2500" dirty="0" smtClean="0"/>
          </a:p>
          <a:p>
            <a:pPr marL="0" indent="0">
              <a:buNone/>
            </a:pPr>
            <a:r>
              <a:rPr lang="cs-CZ" sz="3000" dirty="0" smtClean="0"/>
              <a:t>                     </a:t>
            </a:r>
            <a:endParaRPr lang="cs-CZ" sz="30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Ing. Petra Andrlová</a:t>
            </a:r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20338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Česká republika v EU</a:t>
            </a:r>
            <a:br>
              <a:rPr lang="cs-CZ" dirty="0" smtClean="0"/>
            </a:br>
            <a:r>
              <a:rPr lang="cs-CZ" dirty="0" smtClean="0"/>
              <a:t>řešení</a:t>
            </a:r>
            <a:endParaRPr lang="cs-CZ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16216" y="219089"/>
            <a:ext cx="1692000" cy="11272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Vývojový diagram: spojnice 5"/>
          <p:cNvSpPr/>
          <p:nvPr/>
        </p:nvSpPr>
        <p:spPr>
          <a:xfrm>
            <a:off x="497262" y="2752159"/>
            <a:ext cx="228600" cy="228600"/>
          </a:xfrm>
          <a:prstGeom prst="flowChartConnec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Vývojový diagram: spojnice 6"/>
          <p:cNvSpPr/>
          <p:nvPr/>
        </p:nvSpPr>
        <p:spPr>
          <a:xfrm>
            <a:off x="497262" y="4106788"/>
            <a:ext cx="228600" cy="228600"/>
          </a:xfrm>
          <a:prstGeom prst="flowChartConnec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94259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457200" indent="-457200">
              <a:buFont typeface="+mj-lt"/>
              <a:buAutoNum type="arabicParenR" startAt="3"/>
            </a:pPr>
            <a:r>
              <a:rPr lang="cs-CZ" sz="2900" dirty="0" smtClean="0"/>
              <a:t>Jaký je název linky, kde se můžeme dozvědět odpovědi na otázky v souvislosti se členstvím ČR v EU?</a:t>
            </a:r>
          </a:p>
          <a:p>
            <a:pPr marL="0" indent="0">
              <a:buNone/>
            </a:pPr>
            <a:endParaRPr lang="cs-CZ" sz="2000" dirty="0" smtClean="0"/>
          </a:p>
          <a:p>
            <a:pPr marL="457200" indent="-457200">
              <a:buFont typeface="+mj-lt"/>
              <a:buAutoNum type="alphaLcParenR"/>
            </a:pPr>
            <a:r>
              <a:rPr lang="cs-CZ" sz="2500" dirty="0" smtClean="0"/>
              <a:t>Linka EU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2500" dirty="0" err="1" smtClean="0"/>
              <a:t>Euromobil</a:t>
            </a:r>
            <a:endParaRPr lang="cs-CZ" sz="2500" dirty="0" smtClean="0"/>
          </a:p>
          <a:p>
            <a:pPr marL="457200" indent="-457200">
              <a:buFont typeface="+mj-lt"/>
              <a:buAutoNum type="alphaLcParenR"/>
            </a:pPr>
            <a:r>
              <a:rPr lang="cs-CZ" sz="2500" dirty="0" err="1" smtClean="0"/>
              <a:t>Eurofon</a:t>
            </a:r>
            <a:endParaRPr lang="cs-CZ" sz="2500" dirty="0" smtClean="0"/>
          </a:p>
          <a:p>
            <a:pPr marL="457200" indent="-457200">
              <a:buFont typeface="+mj-lt"/>
              <a:buAutoNum type="alphaLcParenR"/>
            </a:pPr>
            <a:endParaRPr lang="cs-CZ" sz="2000" dirty="0"/>
          </a:p>
          <a:p>
            <a:pPr marL="514350" indent="-514350">
              <a:buFont typeface="+mj-lt"/>
              <a:buAutoNum type="arabicParenR" startAt="4"/>
            </a:pPr>
            <a:r>
              <a:rPr lang="cs-CZ" sz="2900" dirty="0"/>
              <a:t>Jaká je náplň </a:t>
            </a:r>
            <a:r>
              <a:rPr lang="cs-CZ" sz="2900" dirty="0" err="1"/>
              <a:t>Eurocentra</a:t>
            </a:r>
            <a:r>
              <a:rPr lang="cs-CZ" sz="2900" dirty="0"/>
              <a:t> Pardubice</a:t>
            </a:r>
            <a:r>
              <a:rPr lang="cs-CZ" sz="2900" dirty="0" smtClean="0"/>
              <a:t>?</a:t>
            </a:r>
          </a:p>
          <a:p>
            <a:pPr marL="0" indent="0">
              <a:buNone/>
            </a:pPr>
            <a:endParaRPr lang="cs-CZ" sz="2000" dirty="0" smtClean="0"/>
          </a:p>
          <a:p>
            <a:pPr marL="457200" indent="-457200">
              <a:buFont typeface="+mj-lt"/>
              <a:buAutoNum type="alphaLcParenR"/>
            </a:pPr>
            <a:r>
              <a:rPr lang="cs-CZ" sz="2500" dirty="0"/>
              <a:t>p</a:t>
            </a:r>
            <a:r>
              <a:rPr lang="cs-CZ" sz="2500" dirty="0" smtClean="0"/>
              <a:t>oskytuje bezplatné přednášky pro žáky a studenty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2500" dirty="0"/>
              <a:t>poskytuje bezplatné přednášky pro žáky a </a:t>
            </a:r>
            <a:r>
              <a:rPr lang="cs-CZ" sz="2500" dirty="0" smtClean="0"/>
              <a:t>studenty, p</a:t>
            </a:r>
            <a:r>
              <a:rPr lang="pt-BR" sz="2500" dirty="0" smtClean="0"/>
              <a:t>oskytuje </a:t>
            </a:r>
            <a:r>
              <a:rPr lang="pt-BR" sz="2500" dirty="0"/>
              <a:t>informace o EU přímo na místě, telefonicky nebo </a:t>
            </a:r>
            <a:r>
              <a:rPr lang="pt-BR" sz="2500" dirty="0" smtClean="0"/>
              <a:t>e-mailem</a:t>
            </a:r>
            <a:r>
              <a:rPr lang="cs-CZ" sz="2500" dirty="0"/>
              <a:t> a </a:t>
            </a:r>
            <a:r>
              <a:rPr lang="cs-CZ" sz="2500" dirty="0" smtClean="0"/>
              <a:t>poskytuje </a:t>
            </a:r>
            <a:r>
              <a:rPr lang="cs-CZ" sz="2500" dirty="0"/>
              <a:t>informační </a:t>
            </a:r>
            <a:r>
              <a:rPr lang="cs-CZ" sz="2500" dirty="0" smtClean="0"/>
              <a:t>materiály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2500" dirty="0"/>
              <a:t>poskytuje bezplatné přednášky pro žáky a </a:t>
            </a:r>
            <a:r>
              <a:rPr lang="cs-CZ" sz="2500" dirty="0" smtClean="0"/>
              <a:t>studenty a p</a:t>
            </a:r>
            <a:r>
              <a:rPr lang="pt-BR" sz="2500" dirty="0"/>
              <a:t>oskytuje informace o EU přímo na místě, telefonicky nebo </a:t>
            </a:r>
            <a:r>
              <a:rPr lang="pt-BR" sz="2500" dirty="0" smtClean="0"/>
              <a:t>e-mailem</a:t>
            </a:r>
            <a:r>
              <a:rPr lang="cs-CZ" sz="2500" dirty="0" smtClean="0"/>
              <a:t> </a:t>
            </a:r>
          </a:p>
          <a:p>
            <a:pPr marL="457200" indent="-457200">
              <a:buFont typeface="+mj-lt"/>
              <a:buAutoNum type="alphaLcParenR"/>
            </a:pPr>
            <a:endParaRPr lang="cs-CZ" sz="2000" dirty="0"/>
          </a:p>
          <a:p>
            <a:pPr marL="457200" indent="-457200">
              <a:buFont typeface="+mj-lt"/>
              <a:buAutoNum type="arabicParenR" startAt="5"/>
            </a:pPr>
            <a:r>
              <a:rPr lang="cs-CZ" sz="2900" dirty="0"/>
              <a:t>V pořadí kolikátým členským státem se ČR při svém vstupu</a:t>
            </a:r>
            <a:r>
              <a:rPr lang="cs-CZ" sz="2900" dirty="0" smtClean="0"/>
              <a:t>?</a:t>
            </a:r>
          </a:p>
          <a:p>
            <a:pPr marL="0" indent="0">
              <a:buNone/>
            </a:pPr>
            <a:endParaRPr lang="cs-CZ" sz="2000" dirty="0" smtClean="0"/>
          </a:p>
          <a:p>
            <a:pPr marL="457200" indent="-457200">
              <a:buFont typeface="+mj-lt"/>
              <a:buAutoNum type="alphaLcParenR"/>
            </a:pPr>
            <a:r>
              <a:rPr lang="cs-CZ" sz="2500" dirty="0" smtClean="0"/>
              <a:t>24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2500" dirty="0" smtClean="0"/>
              <a:t>25</a:t>
            </a:r>
          </a:p>
          <a:p>
            <a:pPr marL="457200" indent="-457200">
              <a:buFont typeface="+mj-lt"/>
              <a:buAutoNum type="alphaLcParenR"/>
            </a:pPr>
            <a:r>
              <a:rPr lang="cs-CZ" sz="2500" dirty="0" smtClean="0"/>
              <a:t>23</a:t>
            </a:r>
            <a:endParaRPr lang="cs-CZ" sz="2500" dirty="0"/>
          </a:p>
          <a:p>
            <a:pPr marL="0" indent="0">
              <a:buNone/>
            </a:pPr>
            <a:endParaRPr lang="cs-CZ" sz="2000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Ing. Petra Andrlová</a:t>
            </a:r>
            <a:endParaRPr lang="cs-CZ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Česká republika v </a:t>
            </a:r>
            <a:r>
              <a:rPr lang="cs-CZ" dirty="0" smtClean="0"/>
              <a:t>EU</a:t>
            </a:r>
            <a:br>
              <a:rPr lang="cs-CZ" dirty="0" smtClean="0"/>
            </a:br>
            <a:r>
              <a:rPr lang="cs-CZ" dirty="0" smtClean="0"/>
              <a:t>řešení</a:t>
            </a:r>
            <a:endParaRPr lang="cs-CZ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16216" y="219089"/>
            <a:ext cx="1692000" cy="11272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Vývojový diagram: spojnice 5"/>
          <p:cNvSpPr/>
          <p:nvPr/>
        </p:nvSpPr>
        <p:spPr>
          <a:xfrm>
            <a:off x="507604" y="2530624"/>
            <a:ext cx="228600" cy="228600"/>
          </a:xfrm>
          <a:prstGeom prst="flowChartConnec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Vývojový diagram: spojnice 6"/>
          <p:cNvSpPr/>
          <p:nvPr/>
        </p:nvSpPr>
        <p:spPr>
          <a:xfrm>
            <a:off x="507604" y="3569635"/>
            <a:ext cx="228600" cy="228600"/>
          </a:xfrm>
          <a:prstGeom prst="flowChartConnec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Vývojový diagram: spojnice 7"/>
          <p:cNvSpPr/>
          <p:nvPr/>
        </p:nvSpPr>
        <p:spPr>
          <a:xfrm>
            <a:off x="421937" y="5114900"/>
            <a:ext cx="228600" cy="228600"/>
          </a:xfrm>
          <a:prstGeom prst="flowChartConnector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994917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82880" indent="0">
              <a:buNone/>
            </a:pPr>
            <a:r>
              <a:rPr lang="en-US" sz="1800" dirty="0" smtClean="0">
                <a:latin typeface="Calibri" pitchFamily="34" charset="0"/>
                <a:cs typeface="Calibri" pitchFamily="34" charset="0"/>
              </a:rPr>
              <a:t>[</a:t>
            </a:r>
            <a:r>
              <a:rPr lang="cs-CZ" sz="1800" dirty="0" smtClean="0">
                <a:latin typeface="Calibri" pitchFamily="34" charset="0"/>
                <a:cs typeface="Calibri" pitchFamily="34" charset="0"/>
              </a:rPr>
              <a:t>18</a:t>
            </a:r>
            <a:r>
              <a:rPr lang="en-US" sz="1800" dirty="0" smtClean="0">
                <a:latin typeface="Calibri" pitchFamily="34" charset="0"/>
                <a:cs typeface="Calibri" pitchFamily="34" charset="0"/>
              </a:rPr>
              <a:t>.</a:t>
            </a:r>
            <a:r>
              <a:rPr lang="cs-CZ" sz="1800" dirty="0">
                <a:latin typeface="Calibri" pitchFamily="34" charset="0"/>
                <a:cs typeface="Calibri" pitchFamily="34" charset="0"/>
              </a:rPr>
              <a:t>4</a:t>
            </a:r>
            <a:r>
              <a:rPr lang="en-US" sz="1800" dirty="0">
                <a:latin typeface="Calibri" pitchFamily="34" charset="0"/>
                <a:cs typeface="Calibri" pitchFamily="34" charset="0"/>
              </a:rPr>
              <a:t>.201</a:t>
            </a:r>
            <a:r>
              <a:rPr lang="cs-CZ" sz="1800" dirty="0">
                <a:latin typeface="Calibri" pitchFamily="34" charset="0"/>
                <a:cs typeface="Calibri" pitchFamily="34" charset="0"/>
              </a:rPr>
              <a:t>2</a:t>
            </a:r>
            <a:r>
              <a:rPr lang="en-US" sz="1800" dirty="0">
                <a:latin typeface="Calibri" pitchFamily="34" charset="0"/>
                <a:cs typeface="Calibri" pitchFamily="34" charset="0"/>
              </a:rPr>
              <a:t>]</a:t>
            </a:r>
            <a:r>
              <a:rPr lang="cs-CZ" sz="1800" dirty="0">
                <a:latin typeface="Calibri" pitchFamily="34" charset="0"/>
                <a:cs typeface="Calibri" pitchFamily="34" charset="0"/>
              </a:rPr>
              <a:t> Internetový zdroj </a:t>
            </a:r>
            <a:r>
              <a:rPr lang="cs-CZ" sz="1800" dirty="0" smtClean="0">
                <a:latin typeface="Calibri" pitchFamily="34" charset="0"/>
                <a:cs typeface="Calibri" pitchFamily="34" charset="0"/>
              </a:rPr>
              <a:t>Wikipedie</a:t>
            </a:r>
          </a:p>
          <a:p>
            <a:pPr marL="182880" indent="0">
              <a:buNone/>
            </a:pPr>
            <a:r>
              <a:rPr lang="cs-CZ" sz="1800" dirty="0">
                <a:latin typeface="Calibri" pitchFamily="34" charset="0"/>
                <a:cs typeface="Calibri" pitchFamily="34" charset="0"/>
                <a:hlinkClick r:id="rId3"/>
              </a:rPr>
              <a:t>http://cs.wikipedia.org/wiki/Evropsk%C3%A1_unie</a:t>
            </a:r>
            <a:endParaRPr lang="cs-CZ" sz="1800" dirty="0">
              <a:latin typeface="Calibri" pitchFamily="34" charset="0"/>
              <a:cs typeface="Calibri" pitchFamily="34" charset="0"/>
            </a:endParaRPr>
          </a:p>
          <a:p>
            <a:pPr marL="182880" indent="0">
              <a:buNone/>
            </a:pPr>
            <a:r>
              <a:rPr lang="en-US" sz="1800" dirty="0" smtClean="0">
                <a:latin typeface="Calibri" pitchFamily="34" charset="0"/>
                <a:cs typeface="Calibri" pitchFamily="34" charset="0"/>
              </a:rPr>
              <a:t>[</a:t>
            </a:r>
            <a:r>
              <a:rPr lang="cs-CZ" sz="1800" dirty="0" smtClean="0">
                <a:latin typeface="Calibri" pitchFamily="34" charset="0"/>
                <a:cs typeface="Calibri" pitchFamily="34" charset="0"/>
              </a:rPr>
              <a:t>18</a:t>
            </a:r>
            <a:r>
              <a:rPr lang="en-US" sz="1800" dirty="0" smtClean="0">
                <a:latin typeface="Calibri" pitchFamily="34" charset="0"/>
                <a:cs typeface="Calibri" pitchFamily="34" charset="0"/>
              </a:rPr>
              <a:t>.</a:t>
            </a:r>
            <a:r>
              <a:rPr lang="cs-CZ" sz="1800" dirty="0">
                <a:latin typeface="Calibri" pitchFamily="34" charset="0"/>
                <a:cs typeface="Calibri" pitchFamily="34" charset="0"/>
              </a:rPr>
              <a:t>4</a:t>
            </a:r>
            <a:r>
              <a:rPr lang="en-US" sz="1800" dirty="0">
                <a:latin typeface="Calibri" pitchFamily="34" charset="0"/>
                <a:cs typeface="Calibri" pitchFamily="34" charset="0"/>
              </a:rPr>
              <a:t>.201</a:t>
            </a:r>
            <a:r>
              <a:rPr lang="cs-CZ" sz="1800" dirty="0">
                <a:latin typeface="Calibri" pitchFamily="34" charset="0"/>
                <a:cs typeface="Calibri" pitchFamily="34" charset="0"/>
              </a:rPr>
              <a:t>2</a:t>
            </a:r>
            <a:r>
              <a:rPr lang="en-US" sz="1800" dirty="0">
                <a:latin typeface="Calibri" pitchFamily="34" charset="0"/>
                <a:cs typeface="Calibri" pitchFamily="34" charset="0"/>
              </a:rPr>
              <a:t>]</a:t>
            </a:r>
            <a:r>
              <a:rPr lang="cs-CZ" sz="1800" dirty="0">
                <a:latin typeface="Calibri" pitchFamily="34" charset="0"/>
                <a:cs typeface="Calibri" pitchFamily="34" charset="0"/>
              </a:rPr>
              <a:t> Internetový zdroj </a:t>
            </a:r>
            <a:r>
              <a:rPr lang="cs-CZ" sz="1800" dirty="0" smtClean="0">
                <a:latin typeface="Calibri" pitchFamily="34" charset="0"/>
                <a:cs typeface="Calibri" pitchFamily="34" charset="0"/>
                <a:hlinkClick r:id="rId4"/>
              </a:rPr>
              <a:t>www.euroskop.cz</a:t>
            </a:r>
            <a:endParaRPr lang="cs-CZ" sz="1800" dirty="0" smtClean="0">
              <a:latin typeface="Calibri" pitchFamily="34" charset="0"/>
              <a:cs typeface="Calibri" pitchFamily="34" charset="0"/>
            </a:endParaRPr>
          </a:p>
          <a:p>
            <a:pPr marL="182880" indent="0">
              <a:buNone/>
            </a:pPr>
            <a:r>
              <a:rPr lang="en-US" sz="1800" dirty="0" smtClean="0">
                <a:latin typeface="Calibri" pitchFamily="34" charset="0"/>
                <a:cs typeface="Calibri" pitchFamily="34" charset="0"/>
              </a:rPr>
              <a:t>[</a:t>
            </a:r>
            <a:r>
              <a:rPr lang="cs-CZ" sz="1800" dirty="0" smtClean="0">
                <a:latin typeface="Calibri" pitchFamily="34" charset="0"/>
                <a:cs typeface="Calibri" pitchFamily="34" charset="0"/>
              </a:rPr>
              <a:t>18</a:t>
            </a:r>
            <a:r>
              <a:rPr lang="en-US" sz="1800" dirty="0" smtClean="0">
                <a:latin typeface="Calibri" pitchFamily="34" charset="0"/>
                <a:cs typeface="Calibri" pitchFamily="34" charset="0"/>
              </a:rPr>
              <a:t>.</a:t>
            </a:r>
            <a:r>
              <a:rPr lang="cs-CZ" sz="1800" dirty="0">
                <a:latin typeface="Calibri" pitchFamily="34" charset="0"/>
                <a:cs typeface="Calibri" pitchFamily="34" charset="0"/>
              </a:rPr>
              <a:t>4</a:t>
            </a:r>
            <a:r>
              <a:rPr lang="en-US" sz="1800" dirty="0">
                <a:latin typeface="Calibri" pitchFamily="34" charset="0"/>
                <a:cs typeface="Calibri" pitchFamily="34" charset="0"/>
              </a:rPr>
              <a:t>.201</a:t>
            </a:r>
            <a:r>
              <a:rPr lang="cs-CZ" sz="1800" dirty="0">
                <a:latin typeface="Calibri" pitchFamily="34" charset="0"/>
                <a:cs typeface="Calibri" pitchFamily="34" charset="0"/>
              </a:rPr>
              <a:t>2</a:t>
            </a:r>
            <a:r>
              <a:rPr lang="en-US" sz="1800" dirty="0">
                <a:latin typeface="Calibri" pitchFamily="34" charset="0"/>
                <a:cs typeface="Calibri" pitchFamily="34" charset="0"/>
              </a:rPr>
              <a:t>]</a:t>
            </a:r>
            <a:r>
              <a:rPr lang="cs-CZ" sz="1800" dirty="0">
                <a:latin typeface="Calibri" pitchFamily="34" charset="0"/>
                <a:cs typeface="Calibri" pitchFamily="34" charset="0"/>
              </a:rPr>
              <a:t> Internetový zdroj </a:t>
            </a:r>
            <a:r>
              <a:rPr lang="cs-CZ" sz="1800" dirty="0" smtClean="0">
                <a:latin typeface="Calibri" pitchFamily="34" charset="0"/>
                <a:cs typeface="Calibri" pitchFamily="34" charset="0"/>
                <a:hlinkClick r:id="rId5"/>
              </a:rPr>
              <a:t>www.evropska-unie.cz</a:t>
            </a:r>
            <a:endParaRPr lang="cs-CZ" sz="1800" dirty="0" smtClean="0">
              <a:latin typeface="Calibri" pitchFamily="34" charset="0"/>
              <a:cs typeface="Calibri" pitchFamily="34" charset="0"/>
            </a:endParaRPr>
          </a:p>
          <a:p>
            <a:pPr marL="182880" indent="0">
              <a:buNone/>
            </a:pPr>
            <a:r>
              <a:rPr lang="en-US" sz="1800" dirty="0" smtClean="0">
                <a:latin typeface="Calibri" pitchFamily="34" charset="0"/>
                <a:cs typeface="Calibri" pitchFamily="34" charset="0"/>
              </a:rPr>
              <a:t>[</a:t>
            </a:r>
            <a:r>
              <a:rPr lang="cs-CZ" sz="1800" dirty="0" smtClean="0">
                <a:latin typeface="Calibri" pitchFamily="34" charset="0"/>
                <a:cs typeface="Calibri" pitchFamily="34" charset="0"/>
              </a:rPr>
              <a:t>18</a:t>
            </a:r>
            <a:r>
              <a:rPr lang="en-US" sz="1800" dirty="0" smtClean="0">
                <a:latin typeface="Calibri" pitchFamily="34" charset="0"/>
                <a:cs typeface="Calibri" pitchFamily="34" charset="0"/>
              </a:rPr>
              <a:t>.</a:t>
            </a:r>
            <a:r>
              <a:rPr lang="cs-CZ" sz="1800" dirty="0">
                <a:latin typeface="Calibri" pitchFamily="34" charset="0"/>
                <a:cs typeface="Calibri" pitchFamily="34" charset="0"/>
              </a:rPr>
              <a:t>4</a:t>
            </a:r>
            <a:r>
              <a:rPr lang="en-US" sz="1800" dirty="0">
                <a:latin typeface="Calibri" pitchFamily="34" charset="0"/>
                <a:cs typeface="Calibri" pitchFamily="34" charset="0"/>
              </a:rPr>
              <a:t>.201</a:t>
            </a:r>
            <a:r>
              <a:rPr lang="cs-CZ" sz="1800" dirty="0">
                <a:latin typeface="Calibri" pitchFamily="34" charset="0"/>
                <a:cs typeface="Calibri" pitchFamily="34" charset="0"/>
              </a:rPr>
              <a:t>2</a:t>
            </a:r>
            <a:r>
              <a:rPr lang="en-US" sz="1800" dirty="0">
                <a:latin typeface="Calibri" pitchFamily="34" charset="0"/>
                <a:cs typeface="Calibri" pitchFamily="34" charset="0"/>
              </a:rPr>
              <a:t>]</a:t>
            </a:r>
            <a:r>
              <a:rPr lang="cs-CZ" sz="1800" dirty="0">
                <a:latin typeface="Calibri" pitchFamily="34" charset="0"/>
                <a:cs typeface="Calibri" pitchFamily="34" charset="0"/>
              </a:rPr>
              <a:t> Internetový zdroj </a:t>
            </a:r>
            <a:r>
              <a:rPr lang="cs-CZ" sz="1800" dirty="0" smtClean="0">
                <a:latin typeface="Calibri" pitchFamily="34" charset="0"/>
                <a:cs typeface="Calibri" pitchFamily="34" charset="0"/>
                <a:hlinkClick r:id="rId6"/>
              </a:rPr>
              <a:t>www.euroaktiv.cz</a:t>
            </a:r>
            <a:endParaRPr lang="cs-CZ" sz="1800" dirty="0" smtClean="0">
              <a:latin typeface="Calibri" pitchFamily="34" charset="0"/>
              <a:cs typeface="Calibri" pitchFamily="34" charset="0"/>
            </a:endParaRPr>
          </a:p>
          <a:p>
            <a:pPr marL="182880" indent="0">
              <a:buNone/>
            </a:pPr>
            <a:endParaRPr lang="cs-CZ" sz="1500" dirty="0">
              <a:latin typeface="Calibri" pitchFamily="34" charset="0"/>
              <a:cs typeface="Calibri" pitchFamily="34" charset="0"/>
            </a:endParaRPr>
          </a:p>
          <a:p>
            <a:pPr marL="182880" indent="0">
              <a:buNone/>
            </a:pPr>
            <a:r>
              <a:rPr lang="en-US" sz="1500" dirty="0" smtClean="0">
                <a:latin typeface="Calibri" pitchFamily="34" charset="0"/>
                <a:cs typeface="Calibri" pitchFamily="34" charset="0"/>
              </a:rPr>
              <a:t>[</a:t>
            </a:r>
            <a:r>
              <a:rPr lang="cs-CZ" sz="1500" dirty="0" smtClean="0">
                <a:latin typeface="Calibri" pitchFamily="34" charset="0"/>
                <a:cs typeface="Calibri" pitchFamily="34" charset="0"/>
              </a:rPr>
              <a:t>18</a:t>
            </a:r>
            <a:r>
              <a:rPr lang="en-US" sz="1500" dirty="0" smtClean="0">
                <a:latin typeface="Calibri" pitchFamily="34" charset="0"/>
                <a:cs typeface="Calibri" pitchFamily="34" charset="0"/>
              </a:rPr>
              <a:t>.</a:t>
            </a:r>
            <a:r>
              <a:rPr lang="cs-CZ" sz="1500" dirty="0">
                <a:latin typeface="Calibri" pitchFamily="34" charset="0"/>
                <a:cs typeface="Calibri" pitchFamily="34" charset="0"/>
              </a:rPr>
              <a:t>4</a:t>
            </a:r>
            <a:r>
              <a:rPr lang="en-US" sz="1500" dirty="0">
                <a:latin typeface="Calibri" pitchFamily="34" charset="0"/>
                <a:cs typeface="Calibri" pitchFamily="34" charset="0"/>
              </a:rPr>
              <a:t>.201</a:t>
            </a:r>
            <a:r>
              <a:rPr lang="cs-CZ" sz="1500" dirty="0">
                <a:latin typeface="Calibri" pitchFamily="34" charset="0"/>
                <a:cs typeface="Calibri" pitchFamily="34" charset="0"/>
              </a:rPr>
              <a:t>2</a:t>
            </a:r>
            <a:r>
              <a:rPr lang="en-US" sz="1500" dirty="0">
                <a:latin typeface="Calibri" pitchFamily="34" charset="0"/>
                <a:cs typeface="Calibri" pitchFamily="34" charset="0"/>
              </a:rPr>
              <a:t>]</a:t>
            </a:r>
            <a:r>
              <a:rPr lang="cs-CZ" sz="1500" dirty="0">
                <a:latin typeface="Calibri" pitchFamily="34" charset="0"/>
                <a:cs typeface="Calibri" pitchFamily="34" charset="0"/>
              </a:rPr>
              <a:t> Obr. </a:t>
            </a:r>
            <a:r>
              <a:rPr lang="cs-CZ" sz="1500" dirty="0" smtClean="0">
                <a:latin typeface="Calibri" pitchFamily="34" charset="0"/>
                <a:cs typeface="Calibri" pitchFamily="34" charset="0"/>
              </a:rPr>
              <a:t>Evropská vlajka</a:t>
            </a:r>
            <a:r>
              <a:rPr lang="cs-CZ" sz="1500" dirty="0">
                <a:latin typeface="Calibri" pitchFamily="34" charset="0"/>
                <a:cs typeface="Calibri" pitchFamily="34" charset="0"/>
              </a:rPr>
              <a:t> </a:t>
            </a:r>
            <a:r>
              <a:rPr lang="cs-CZ" sz="1500" dirty="0" smtClean="0">
                <a:latin typeface="Calibri" pitchFamily="34" charset="0"/>
                <a:cs typeface="Calibri" pitchFamily="34" charset="0"/>
                <a:hlinkClick r:id="rId7"/>
              </a:rPr>
              <a:t>http</a:t>
            </a:r>
            <a:r>
              <a:rPr lang="cs-CZ" sz="1500" dirty="0">
                <a:latin typeface="Calibri" pitchFamily="34" charset="0"/>
                <a:cs typeface="Calibri" pitchFamily="34" charset="0"/>
                <a:hlinkClick r:id="rId7"/>
              </a:rPr>
              <a:t>://</a:t>
            </a:r>
            <a:r>
              <a:rPr lang="cs-CZ" sz="1500" dirty="0" smtClean="0">
                <a:latin typeface="Calibri" pitchFamily="34" charset="0"/>
                <a:cs typeface="Calibri" pitchFamily="34" charset="0"/>
                <a:hlinkClick r:id="rId7"/>
              </a:rPr>
              <a:t>cs.wikipedia.org/wiki/Soubor:Flag_of_Europe.svg</a:t>
            </a:r>
            <a:endParaRPr lang="cs-CZ" sz="1500" dirty="0" smtClean="0"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r>
              <a:rPr lang="cs-CZ" sz="1500" dirty="0" smtClean="0">
                <a:latin typeface="Calibri" pitchFamily="34" charset="0"/>
                <a:cs typeface="Calibri" pitchFamily="34" charset="0"/>
              </a:rPr>
              <a:t>    </a:t>
            </a:r>
            <a:r>
              <a:rPr lang="en-US" sz="1500" dirty="0" smtClean="0">
                <a:latin typeface="Calibri" pitchFamily="34" charset="0"/>
                <a:cs typeface="Calibri" pitchFamily="34" charset="0"/>
              </a:rPr>
              <a:t>[</a:t>
            </a:r>
            <a:r>
              <a:rPr lang="cs-CZ" sz="1500" dirty="0" smtClean="0">
                <a:latin typeface="Calibri" pitchFamily="34" charset="0"/>
                <a:cs typeface="Calibri" pitchFamily="34" charset="0"/>
              </a:rPr>
              <a:t>18</a:t>
            </a:r>
            <a:r>
              <a:rPr lang="en-US" sz="1500" dirty="0" smtClean="0">
                <a:latin typeface="Calibri" pitchFamily="34" charset="0"/>
                <a:cs typeface="Calibri" pitchFamily="34" charset="0"/>
              </a:rPr>
              <a:t>.</a:t>
            </a:r>
            <a:r>
              <a:rPr lang="cs-CZ" sz="1500" dirty="0">
                <a:latin typeface="Calibri" pitchFamily="34" charset="0"/>
                <a:cs typeface="Calibri" pitchFamily="34" charset="0"/>
              </a:rPr>
              <a:t>4</a:t>
            </a:r>
            <a:r>
              <a:rPr lang="en-US" sz="1500" dirty="0">
                <a:latin typeface="Calibri" pitchFamily="34" charset="0"/>
                <a:cs typeface="Calibri" pitchFamily="34" charset="0"/>
              </a:rPr>
              <a:t>.201</a:t>
            </a:r>
            <a:r>
              <a:rPr lang="cs-CZ" sz="1500" dirty="0">
                <a:latin typeface="Calibri" pitchFamily="34" charset="0"/>
                <a:cs typeface="Calibri" pitchFamily="34" charset="0"/>
              </a:rPr>
              <a:t>2</a:t>
            </a:r>
            <a:r>
              <a:rPr lang="en-US" sz="1500" dirty="0">
                <a:latin typeface="Calibri" pitchFamily="34" charset="0"/>
                <a:cs typeface="Calibri" pitchFamily="34" charset="0"/>
              </a:rPr>
              <a:t>]</a:t>
            </a:r>
            <a:r>
              <a:rPr lang="cs-CZ" sz="1500" dirty="0">
                <a:latin typeface="Calibri" pitchFamily="34" charset="0"/>
                <a:cs typeface="Calibri" pitchFamily="34" charset="0"/>
              </a:rPr>
              <a:t> </a:t>
            </a:r>
            <a:r>
              <a:rPr lang="cs-CZ" sz="1500" dirty="0" smtClean="0">
                <a:latin typeface="Calibri" pitchFamily="34" charset="0"/>
                <a:cs typeface="Calibri" pitchFamily="34" charset="0"/>
              </a:rPr>
              <a:t>Ostatní obr</a:t>
            </a:r>
            <a:r>
              <a:rPr lang="cs-CZ" sz="1500" dirty="0">
                <a:latin typeface="Calibri" pitchFamily="34" charset="0"/>
                <a:cs typeface="Calibri" pitchFamily="34" charset="0"/>
              </a:rPr>
              <a:t>. </a:t>
            </a:r>
            <a:r>
              <a:rPr lang="cs-CZ" sz="1500" dirty="0" smtClean="0">
                <a:latin typeface="Calibri" pitchFamily="34" charset="0"/>
                <a:cs typeface="Calibri" pitchFamily="34" charset="0"/>
              </a:rPr>
              <a:t>– Klipart Microsoft</a:t>
            </a:r>
            <a:endParaRPr lang="cs-CZ" sz="1000" dirty="0" smtClean="0"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endParaRPr lang="cs-CZ" sz="1500" dirty="0"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endParaRPr lang="cs-CZ" sz="1500" dirty="0" smtClean="0"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Ing. Petra Andrlová</a:t>
            </a:r>
            <a:endParaRPr lang="cs-CZ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Citace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597058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cs-CZ" sz="3500" dirty="0" smtClean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Pracovní místa a růst</a:t>
            </a:r>
          </a:p>
          <a:p>
            <a:pPr marL="0" indent="0">
              <a:buNone/>
            </a:pPr>
            <a:endParaRPr lang="cs-CZ" sz="2800" dirty="0" smtClean="0">
              <a:solidFill>
                <a:srgbClr val="FF33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Tx/>
              <a:buChar char="-"/>
            </a:pPr>
            <a:endParaRPr lang="cs-CZ" sz="2800" b="1" dirty="0" smtClean="0"/>
          </a:p>
          <a:p>
            <a:pPr>
              <a:buFontTx/>
              <a:buChar char="-"/>
            </a:pPr>
            <a:endParaRPr lang="cs-CZ" sz="2800" b="1" dirty="0"/>
          </a:p>
          <a:p>
            <a:pPr>
              <a:buFontTx/>
              <a:buChar char="-"/>
            </a:pPr>
            <a:r>
              <a:rPr lang="cs-CZ" sz="2800" b="1" dirty="0" smtClean="0"/>
              <a:t>problémy:</a:t>
            </a:r>
            <a:r>
              <a:rPr lang="cs-CZ" sz="2800" dirty="0" smtClean="0"/>
              <a:t> demografie, globalizace, změna klimatu</a:t>
            </a:r>
          </a:p>
          <a:p>
            <a:pPr marL="0" indent="0">
              <a:buNone/>
            </a:pPr>
            <a:endParaRPr lang="cs-CZ" sz="2800" dirty="0" smtClean="0"/>
          </a:p>
          <a:p>
            <a:pPr>
              <a:buFontTx/>
              <a:buChar char="-"/>
            </a:pPr>
            <a:r>
              <a:rPr lang="cs-CZ" sz="2800" b="1" dirty="0"/>
              <a:t>s</a:t>
            </a:r>
            <a:r>
              <a:rPr lang="cs-CZ" sz="2800" b="1" dirty="0" smtClean="0"/>
              <a:t>polečná strategie: </a:t>
            </a:r>
            <a:r>
              <a:rPr lang="cs-CZ" sz="2800" dirty="0" smtClean="0"/>
              <a:t>podpora výzkumu a inovací, dynamika podnikatelského prostředí, investice do lidí, ekologie v hospodářství</a:t>
            </a:r>
          </a:p>
          <a:p>
            <a:pPr marL="0" indent="0">
              <a:buNone/>
            </a:pPr>
            <a:endParaRPr lang="cs-CZ" sz="2500" dirty="0" smtClean="0"/>
          </a:p>
          <a:p>
            <a:pPr marL="0" indent="0">
              <a:buNone/>
            </a:pPr>
            <a:r>
              <a:rPr lang="cs-CZ" sz="3000" dirty="0" smtClean="0"/>
              <a:t>                     </a:t>
            </a:r>
            <a:endParaRPr lang="cs-CZ" sz="30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Ing. Petra Andrlová</a:t>
            </a:r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EU – činnost a úspěchy</a:t>
            </a:r>
            <a:endParaRPr lang="cs-CZ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16216" y="219089"/>
            <a:ext cx="1692000" cy="11272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 descr="C:\Users\ucitel\AppData\Local\Microsoft\Windows\Temporary Internet Files\Content.IE5\DE4CGPLA\MP900285125[1]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392688" y="1556792"/>
            <a:ext cx="2448000" cy="161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933705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cs-CZ" sz="3500" dirty="0" smtClean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Jednotný trh a svoboda volby</a:t>
            </a:r>
          </a:p>
          <a:p>
            <a:pPr marL="0" indent="0">
              <a:buNone/>
            </a:pPr>
            <a:endParaRPr lang="cs-CZ" sz="2800" dirty="0" smtClean="0">
              <a:solidFill>
                <a:srgbClr val="FF33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Tx/>
              <a:buChar char="-"/>
            </a:pPr>
            <a:endParaRPr lang="cs-CZ" sz="2800" b="1" dirty="0" smtClean="0"/>
          </a:p>
          <a:p>
            <a:pPr>
              <a:buFontTx/>
              <a:buChar char="-"/>
            </a:pPr>
            <a:endParaRPr lang="cs-CZ" sz="2800" b="1" dirty="0" smtClean="0"/>
          </a:p>
          <a:p>
            <a:pPr marL="0" indent="0">
              <a:buNone/>
            </a:pPr>
            <a:endParaRPr lang="cs-CZ" sz="2800" b="1" dirty="0"/>
          </a:p>
          <a:p>
            <a:pPr>
              <a:buFontTx/>
              <a:buChar char="-"/>
            </a:pPr>
            <a:r>
              <a:rPr lang="cs-CZ" sz="2800" b="1" dirty="0" smtClean="0"/>
              <a:t>úspěchy:</a:t>
            </a:r>
            <a:r>
              <a:rPr lang="cs-CZ" sz="2800" dirty="0" smtClean="0"/>
              <a:t> snížení cen výrobků a služeb, přístup na internet, pokles cen telefonních hovorů, nová pracovní místa</a:t>
            </a:r>
          </a:p>
          <a:p>
            <a:pPr marL="0" indent="0">
              <a:buNone/>
            </a:pPr>
            <a:endParaRPr lang="cs-CZ" sz="2800" dirty="0" smtClean="0"/>
          </a:p>
          <a:p>
            <a:pPr>
              <a:buFontTx/>
              <a:buChar char="-"/>
            </a:pPr>
            <a:r>
              <a:rPr lang="cs-CZ" sz="2800" b="1" dirty="0"/>
              <a:t>v</a:t>
            </a:r>
            <a:r>
              <a:rPr lang="cs-CZ" sz="2800" b="1" dirty="0" smtClean="0"/>
              <a:t>olný pohyb: </a:t>
            </a:r>
            <a:r>
              <a:rPr lang="cs-CZ" sz="2800" dirty="0" smtClean="0"/>
              <a:t>zboží, služby, lidé, kapitál</a:t>
            </a:r>
          </a:p>
          <a:p>
            <a:pPr marL="0" indent="0">
              <a:buNone/>
            </a:pPr>
            <a:endParaRPr lang="cs-CZ" sz="2500" dirty="0" smtClean="0"/>
          </a:p>
          <a:p>
            <a:pPr marL="0" indent="0">
              <a:buNone/>
            </a:pPr>
            <a:r>
              <a:rPr lang="cs-CZ" sz="3000" dirty="0" smtClean="0"/>
              <a:t>                     </a:t>
            </a:r>
            <a:endParaRPr lang="cs-CZ" sz="30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Ing. Petra Andrlová</a:t>
            </a:r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EU – činnost a úspěchy</a:t>
            </a:r>
            <a:endParaRPr lang="cs-CZ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16216" y="219089"/>
            <a:ext cx="1692000" cy="11272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 descr="C:\Users\ucitel\AppData\Local\Microsoft\Windows\Temporary Internet Files\Content.IE5\S7687CZ2\MP900431725[1]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12160" y="1556792"/>
            <a:ext cx="1872000" cy="18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875913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cs-CZ" sz="3500" dirty="0" smtClean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Svoboda pohybu</a:t>
            </a:r>
          </a:p>
          <a:p>
            <a:pPr marL="0" indent="0">
              <a:buNone/>
            </a:pPr>
            <a:endParaRPr lang="cs-CZ" sz="2800" dirty="0" smtClean="0">
              <a:solidFill>
                <a:srgbClr val="FF33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Tx/>
              <a:buChar char="-"/>
            </a:pPr>
            <a:endParaRPr lang="cs-CZ" sz="2800" b="1" dirty="0" smtClean="0"/>
          </a:p>
          <a:p>
            <a:pPr>
              <a:buFontTx/>
              <a:buChar char="-"/>
            </a:pPr>
            <a:endParaRPr lang="cs-CZ" sz="2800" b="1" dirty="0" smtClean="0"/>
          </a:p>
          <a:p>
            <a:pPr marL="0" indent="0">
              <a:buNone/>
            </a:pPr>
            <a:endParaRPr lang="cs-CZ" sz="2800" b="1" dirty="0"/>
          </a:p>
          <a:p>
            <a:pPr>
              <a:buFontTx/>
              <a:buChar char="-"/>
            </a:pPr>
            <a:r>
              <a:rPr lang="cs-CZ" sz="2800" b="1" dirty="0" smtClean="0"/>
              <a:t>„</a:t>
            </a:r>
            <a:r>
              <a:rPr lang="cs-CZ" sz="2800" b="1" dirty="0" err="1" smtClean="0"/>
              <a:t>Schengen</a:t>
            </a:r>
            <a:r>
              <a:rPr lang="cs-CZ" sz="2800" b="1" dirty="0" smtClean="0"/>
              <a:t>“:</a:t>
            </a:r>
            <a:r>
              <a:rPr lang="cs-CZ" sz="2800" dirty="0" smtClean="0"/>
              <a:t> zrušení policejních a celních kontrol na většině hranic mezi členskými státy EU, posílení kontrol na vnějších hranicích EU, volný nákup a dovoz zboží ze všech členských zemí</a:t>
            </a:r>
          </a:p>
          <a:p>
            <a:pPr marL="0" indent="0">
              <a:buNone/>
            </a:pPr>
            <a:endParaRPr lang="cs-CZ" sz="2800" dirty="0" smtClean="0"/>
          </a:p>
          <a:p>
            <a:pPr marL="0" indent="0">
              <a:buNone/>
            </a:pPr>
            <a:endParaRPr lang="cs-CZ" sz="2500" dirty="0" smtClean="0"/>
          </a:p>
          <a:p>
            <a:pPr marL="0" indent="0">
              <a:buNone/>
            </a:pPr>
            <a:r>
              <a:rPr lang="cs-CZ" sz="3000" dirty="0" smtClean="0"/>
              <a:t>                     </a:t>
            </a:r>
            <a:endParaRPr lang="cs-CZ" sz="30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Ing. Petra Andrlová</a:t>
            </a:r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EU – činnost a úspěchy</a:t>
            </a:r>
            <a:endParaRPr lang="cs-CZ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16216" y="219089"/>
            <a:ext cx="1692000" cy="11272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4" name="Picture 2" descr="C:\Users\ucitel\AppData\Local\Microsoft\Windows\Temporary Internet Files\Content.IE5\AM1I8PN9\MP900402648[1]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057960" y="1412776"/>
            <a:ext cx="1692000" cy="21155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875913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 startAt="4"/>
            </a:pPr>
            <a:r>
              <a:rPr lang="cs-CZ" sz="3500" dirty="0" smtClean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Studium v zahraničí</a:t>
            </a:r>
          </a:p>
          <a:p>
            <a:pPr marL="0" indent="0">
              <a:buNone/>
            </a:pPr>
            <a:endParaRPr lang="cs-CZ" sz="2800" dirty="0" smtClean="0">
              <a:solidFill>
                <a:srgbClr val="FF33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Tx/>
              <a:buChar char="-"/>
            </a:pPr>
            <a:endParaRPr lang="cs-CZ" sz="2800" b="1" dirty="0" smtClean="0"/>
          </a:p>
          <a:p>
            <a:pPr>
              <a:buFontTx/>
              <a:buChar char="-"/>
            </a:pPr>
            <a:endParaRPr lang="cs-CZ" sz="2800" b="1" dirty="0" smtClean="0"/>
          </a:p>
          <a:p>
            <a:pPr marL="0" indent="0">
              <a:buNone/>
            </a:pPr>
            <a:endParaRPr lang="cs-CZ" sz="2800" b="1" dirty="0"/>
          </a:p>
          <a:p>
            <a:pPr>
              <a:buFontTx/>
              <a:buChar char="-"/>
            </a:pPr>
            <a:r>
              <a:rPr lang="cs-CZ" sz="2800" b="1" dirty="0"/>
              <a:t>p</a:t>
            </a:r>
            <a:r>
              <a:rPr lang="cs-CZ" sz="2800" b="1" dirty="0" smtClean="0"/>
              <a:t>odpora z programů EU: </a:t>
            </a:r>
            <a:r>
              <a:rPr lang="cs-CZ" sz="2800" dirty="0" smtClean="0"/>
              <a:t>školní vzdělávání </a:t>
            </a:r>
            <a:r>
              <a:rPr lang="cs-CZ" sz="2800" dirty="0" err="1" smtClean="0"/>
              <a:t>Comenius</a:t>
            </a:r>
            <a:r>
              <a:rPr lang="cs-CZ" sz="2800" dirty="0" smtClean="0"/>
              <a:t>, vysokoškolské vzdělávání Erasmus, odborné vzdělávání Leonardo da Vinci, dobrovolná práce a neformální vzdělávání Mládež v akci</a:t>
            </a:r>
          </a:p>
          <a:p>
            <a:pPr marL="0" indent="0">
              <a:buNone/>
            </a:pPr>
            <a:endParaRPr lang="cs-CZ" sz="2800" dirty="0" smtClean="0"/>
          </a:p>
          <a:p>
            <a:pPr marL="0" indent="0">
              <a:buNone/>
            </a:pPr>
            <a:endParaRPr lang="cs-CZ" sz="2500" dirty="0" smtClean="0"/>
          </a:p>
          <a:p>
            <a:pPr marL="0" indent="0">
              <a:buNone/>
            </a:pPr>
            <a:r>
              <a:rPr lang="cs-CZ" sz="3000" dirty="0" smtClean="0"/>
              <a:t>                     </a:t>
            </a:r>
            <a:endParaRPr lang="cs-CZ" sz="30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Ing. Petra Andrlová</a:t>
            </a:r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EU – činnost a úspěchy</a:t>
            </a:r>
            <a:endParaRPr lang="cs-CZ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16216" y="219089"/>
            <a:ext cx="1692000" cy="11272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8" name="Picture 2" descr="C:\Users\ucitel\AppData\Local\Microsoft\Windows\Temporary Internet Files\Content.IE5\S7687CZ2\MP900439399[1]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004048" y="1484784"/>
            <a:ext cx="1404000" cy="21029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504300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 startAt="5"/>
            </a:pPr>
            <a:r>
              <a:rPr lang="cs-CZ" sz="3500" dirty="0" smtClean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Životní prostředí a zdravější život</a:t>
            </a:r>
          </a:p>
          <a:p>
            <a:pPr marL="0" indent="0">
              <a:buNone/>
            </a:pPr>
            <a:endParaRPr lang="cs-CZ" sz="2800" dirty="0" smtClean="0">
              <a:solidFill>
                <a:srgbClr val="FF33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Tx/>
              <a:buChar char="-"/>
            </a:pPr>
            <a:endParaRPr lang="cs-CZ" sz="2800" b="1" dirty="0" smtClean="0"/>
          </a:p>
          <a:p>
            <a:pPr>
              <a:buFontTx/>
              <a:buChar char="-"/>
            </a:pPr>
            <a:endParaRPr lang="cs-CZ" sz="2800" b="1" dirty="0" smtClean="0"/>
          </a:p>
          <a:p>
            <a:pPr marL="0" indent="0">
              <a:buNone/>
            </a:pPr>
            <a:endParaRPr lang="cs-CZ" sz="2800" b="1" dirty="0"/>
          </a:p>
          <a:p>
            <a:pPr>
              <a:buFontTx/>
              <a:buChar char="-"/>
            </a:pPr>
            <a:r>
              <a:rPr lang="cs-CZ" sz="2800" b="1" dirty="0"/>
              <a:t>s</a:t>
            </a:r>
            <a:r>
              <a:rPr lang="cs-CZ" sz="2800" b="1" dirty="0" smtClean="0"/>
              <a:t>polečné úsilí: </a:t>
            </a:r>
            <a:r>
              <a:rPr lang="cs-CZ" sz="2800" dirty="0" smtClean="0"/>
              <a:t>méně kyselých dešťů, bezolovnatý benzín, sběr elektroodpadu, přísná pravidla v bezpečnosti potravin, ekologicky a kvalitně zaměřené zemědělství, účinnější varování na cigaretách, registrace a kontrola chemických látek, čistší voda na koupalištích</a:t>
            </a:r>
          </a:p>
          <a:p>
            <a:pPr marL="0" indent="0">
              <a:buNone/>
            </a:pPr>
            <a:endParaRPr lang="cs-CZ" sz="2500" dirty="0" smtClean="0"/>
          </a:p>
          <a:p>
            <a:pPr marL="0" indent="0">
              <a:buNone/>
            </a:pPr>
            <a:r>
              <a:rPr lang="cs-CZ" sz="3000" dirty="0" smtClean="0"/>
              <a:t>                     </a:t>
            </a:r>
            <a:endParaRPr lang="cs-CZ" sz="30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Ing. Petra Andrlová</a:t>
            </a:r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EU – činnost a úspěchy</a:t>
            </a:r>
            <a:endParaRPr lang="cs-CZ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16216" y="219089"/>
            <a:ext cx="1692000" cy="11272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2" name="Picture 2" descr="C:\Users\ucitel\AppData\Local\Microsoft\Windows\Temporary Internet Files\Content.IE5\DE4CGPLA\MP900433365[1]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615928" y="1916832"/>
            <a:ext cx="2592288" cy="1656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373624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 startAt="6"/>
            </a:pPr>
            <a:r>
              <a:rPr lang="cs-CZ" sz="3500" dirty="0" smtClean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Svoboda, bezpečnost a spravedlnost v EU</a:t>
            </a:r>
          </a:p>
          <a:p>
            <a:pPr marL="0" indent="0">
              <a:buNone/>
            </a:pPr>
            <a:endParaRPr lang="cs-CZ" sz="2800" dirty="0" smtClean="0">
              <a:solidFill>
                <a:srgbClr val="FF33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Tx/>
              <a:buChar char="-"/>
            </a:pPr>
            <a:endParaRPr lang="cs-CZ" sz="2800" b="1" dirty="0" smtClean="0"/>
          </a:p>
          <a:p>
            <a:pPr>
              <a:buFontTx/>
              <a:buChar char="-"/>
            </a:pPr>
            <a:endParaRPr lang="cs-CZ" sz="2800" b="1" dirty="0" smtClean="0"/>
          </a:p>
          <a:p>
            <a:pPr marL="0" indent="0">
              <a:buNone/>
            </a:pPr>
            <a:endParaRPr lang="cs-CZ" sz="2800" b="1" dirty="0"/>
          </a:p>
          <a:p>
            <a:pPr>
              <a:buFontTx/>
              <a:buChar char="-"/>
            </a:pPr>
            <a:r>
              <a:rPr lang="cs-CZ" sz="2800" b="1" dirty="0"/>
              <a:t>s</a:t>
            </a:r>
            <a:r>
              <a:rPr lang="cs-CZ" sz="2800" b="1" dirty="0" smtClean="0"/>
              <a:t>polečné úsilí: </a:t>
            </a:r>
            <a:r>
              <a:rPr lang="cs-CZ" sz="2800" dirty="0" smtClean="0"/>
              <a:t>Charta základních práv, společný boj proti terorismu, mezinárodní spolupráce policejních a soudních útvarů, spolupráce v oblasti občanského práva</a:t>
            </a:r>
          </a:p>
          <a:p>
            <a:pPr marL="0" indent="0">
              <a:buNone/>
            </a:pPr>
            <a:endParaRPr lang="cs-CZ" sz="2500" dirty="0" smtClean="0"/>
          </a:p>
          <a:p>
            <a:pPr marL="0" indent="0">
              <a:buNone/>
            </a:pPr>
            <a:r>
              <a:rPr lang="cs-CZ" sz="3000" dirty="0" smtClean="0"/>
              <a:t>                     </a:t>
            </a:r>
            <a:endParaRPr lang="cs-CZ" sz="30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Ing. Petra Andrlová</a:t>
            </a:r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EU – činnost a úspěchy</a:t>
            </a:r>
            <a:endParaRPr lang="cs-CZ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16216" y="219089"/>
            <a:ext cx="1692000" cy="11272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6" name="Picture 2" descr="C:\Users\ucitel\AppData\Local\Microsoft\Windows\Temporary Internet Files\Content.IE5\K0O7W0UI\MP900406810[1]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148064" y="2060848"/>
            <a:ext cx="2843808" cy="17506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45019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 startAt="7"/>
            </a:pPr>
            <a:r>
              <a:rPr lang="cs-CZ" sz="3500" dirty="0" smtClean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Boj za mír a prosperitu</a:t>
            </a:r>
          </a:p>
          <a:p>
            <a:pPr marL="0" indent="0">
              <a:buNone/>
            </a:pPr>
            <a:endParaRPr lang="cs-CZ" sz="2800" dirty="0" smtClean="0">
              <a:solidFill>
                <a:srgbClr val="FF33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Tx/>
              <a:buChar char="-"/>
            </a:pPr>
            <a:endParaRPr lang="cs-CZ" sz="2800" b="1" dirty="0" smtClean="0"/>
          </a:p>
          <a:p>
            <a:pPr>
              <a:buFontTx/>
              <a:buChar char="-"/>
            </a:pPr>
            <a:endParaRPr lang="cs-CZ" sz="2800" b="1" dirty="0" smtClean="0"/>
          </a:p>
          <a:p>
            <a:pPr marL="0" indent="0">
              <a:buNone/>
            </a:pPr>
            <a:endParaRPr lang="cs-CZ" sz="2800" b="1" dirty="0"/>
          </a:p>
          <a:p>
            <a:pPr>
              <a:buFontTx/>
              <a:buChar char="-"/>
            </a:pPr>
            <a:r>
              <a:rPr lang="cs-CZ" sz="2800" b="1" dirty="0"/>
              <a:t>s</a:t>
            </a:r>
            <a:r>
              <a:rPr lang="cs-CZ" sz="2800" b="1" dirty="0" smtClean="0"/>
              <a:t>polečné úsilí: </a:t>
            </a:r>
            <a:r>
              <a:rPr lang="cs-CZ" sz="2800" dirty="0" smtClean="0"/>
              <a:t>pravidla světového obchodu, společná zahraniční a bezpečnostní politika, rozvojová a humanitární pomoc, mírové operace a znovubudování společností v zemích zničených válkami</a:t>
            </a:r>
          </a:p>
          <a:p>
            <a:pPr marL="0" indent="0">
              <a:buNone/>
            </a:pPr>
            <a:endParaRPr lang="cs-CZ" sz="2500" dirty="0" smtClean="0"/>
          </a:p>
          <a:p>
            <a:pPr marL="0" indent="0">
              <a:buNone/>
            </a:pPr>
            <a:r>
              <a:rPr lang="cs-CZ" sz="3000" dirty="0" smtClean="0"/>
              <a:t>                     </a:t>
            </a:r>
            <a:endParaRPr lang="cs-CZ" sz="30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Ing. Petra Andrlová</a:t>
            </a:r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EU – činnost a úspěchy</a:t>
            </a:r>
            <a:endParaRPr lang="cs-CZ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16216" y="219089"/>
            <a:ext cx="1692000" cy="11272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8" name="Picture 10" descr="C:\Users\ucitel\AppData\Local\Microsoft\Windows\Temporary Internet Files\Content.IE5\DE4CGPLA\MP900433756[1]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119464" y="1484784"/>
            <a:ext cx="2793504" cy="1856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934671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cs-CZ" sz="6300" dirty="0" smtClean="0">
                <a:solidFill>
                  <a:srgbClr val="FF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Kvíz – zakroužkujte správnou odpověď.</a:t>
            </a:r>
          </a:p>
          <a:p>
            <a:pPr marL="0" indent="0">
              <a:buNone/>
            </a:pPr>
            <a:endParaRPr lang="cs-CZ" sz="3500" dirty="0" smtClean="0">
              <a:solidFill>
                <a:srgbClr val="FF33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>
              <a:buFont typeface="+mj-lt"/>
              <a:buAutoNum type="arabicParenR"/>
            </a:pPr>
            <a:r>
              <a:rPr lang="cs-CZ" sz="4200" dirty="0" smtClean="0"/>
              <a:t>Kdy se stala ČR novým členem EU?</a:t>
            </a:r>
          </a:p>
          <a:p>
            <a:pPr marL="0" indent="0">
              <a:buNone/>
            </a:pPr>
            <a:endParaRPr lang="cs-CZ" sz="3500" dirty="0" smtClean="0"/>
          </a:p>
          <a:p>
            <a:pPr marL="514350" indent="-514350">
              <a:buFont typeface="+mj-lt"/>
              <a:buAutoNum type="alphaLcParenR"/>
            </a:pPr>
            <a:r>
              <a:rPr lang="cs-CZ" sz="3500" dirty="0" smtClean="0"/>
              <a:t>1. června 2004</a:t>
            </a:r>
          </a:p>
          <a:p>
            <a:pPr marL="514350" indent="-514350">
              <a:buFont typeface="+mj-lt"/>
              <a:buAutoNum type="alphaLcParenR"/>
            </a:pPr>
            <a:r>
              <a:rPr lang="cs-CZ" sz="3500" dirty="0" smtClean="0"/>
              <a:t>1. května 2004</a:t>
            </a:r>
          </a:p>
          <a:p>
            <a:pPr marL="514350" indent="-514350">
              <a:buFont typeface="+mj-lt"/>
              <a:buAutoNum type="alphaLcParenR"/>
            </a:pPr>
            <a:r>
              <a:rPr lang="cs-CZ" sz="3500" dirty="0" smtClean="0"/>
              <a:t>1. května 2003</a:t>
            </a:r>
          </a:p>
          <a:p>
            <a:pPr marL="514350" indent="-514350">
              <a:buFont typeface="+mj-lt"/>
              <a:buAutoNum type="alphaLcParenR"/>
            </a:pPr>
            <a:endParaRPr lang="cs-CZ" sz="3500" dirty="0" smtClean="0"/>
          </a:p>
          <a:p>
            <a:pPr marL="514350" indent="-514350">
              <a:buFont typeface="+mj-lt"/>
              <a:buAutoNum type="alphaLcParenR"/>
            </a:pPr>
            <a:endParaRPr lang="cs-CZ" sz="3500" dirty="0" smtClean="0"/>
          </a:p>
          <a:p>
            <a:pPr marL="514350" indent="-514350">
              <a:buFont typeface="+mj-lt"/>
              <a:buAutoNum type="arabicParenR" startAt="2"/>
            </a:pPr>
            <a:r>
              <a:rPr lang="cs-CZ" sz="4200" dirty="0" smtClean="0"/>
              <a:t>Jak se jmenuje eurokomisař za ČR?</a:t>
            </a:r>
          </a:p>
          <a:p>
            <a:pPr marL="514350" indent="-514350">
              <a:buFont typeface="+mj-lt"/>
              <a:buAutoNum type="arabicParenR" startAt="2"/>
            </a:pPr>
            <a:endParaRPr lang="cs-CZ" sz="3500" dirty="0" smtClean="0"/>
          </a:p>
          <a:p>
            <a:pPr marL="514350" indent="-514350">
              <a:buFont typeface="+mj-lt"/>
              <a:buAutoNum type="alphaLcParenR"/>
            </a:pPr>
            <a:r>
              <a:rPr lang="cs-CZ" sz="3600" dirty="0" smtClean="0"/>
              <a:t>Štefan </a:t>
            </a:r>
            <a:r>
              <a:rPr lang="cs-CZ" sz="3600" dirty="0" err="1" smtClean="0"/>
              <a:t>F</a:t>
            </a:r>
            <a:r>
              <a:rPr lang="cs-CZ" sz="3600" dirty="0" err="1" smtClean="0">
                <a:cs typeface="Times New Roman"/>
              </a:rPr>
              <a:t>üle</a:t>
            </a:r>
            <a:endParaRPr lang="cs-CZ" sz="3600" dirty="0" smtClean="0">
              <a:cs typeface="Times New Roman"/>
            </a:endParaRPr>
          </a:p>
          <a:p>
            <a:pPr marL="514350" indent="-514350">
              <a:buFont typeface="+mj-lt"/>
              <a:buAutoNum type="alphaLcParenR"/>
            </a:pPr>
            <a:r>
              <a:rPr lang="cs-CZ" sz="3600" dirty="0" smtClean="0">
                <a:cs typeface="Times New Roman"/>
              </a:rPr>
              <a:t>David Zelinger</a:t>
            </a:r>
          </a:p>
          <a:p>
            <a:pPr marL="514350" indent="-514350">
              <a:buFont typeface="+mj-lt"/>
              <a:buAutoNum type="alphaLcParenR"/>
            </a:pPr>
            <a:r>
              <a:rPr lang="cs-CZ" sz="3600" dirty="0" smtClean="0">
                <a:cs typeface="Times New Roman"/>
              </a:rPr>
              <a:t>Petr </a:t>
            </a:r>
            <a:r>
              <a:rPr lang="cs-CZ" sz="3600" dirty="0" err="1" smtClean="0">
                <a:cs typeface="Times New Roman"/>
              </a:rPr>
              <a:t>Bližkovský</a:t>
            </a:r>
            <a:endParaRPr lang="cs-CZ" sz="3600" dirty="0" smtClean="0"/>
          </a:p>
          <a:p>
            <a:pPr>
              <a:buFontTx/>
              <a:buChar char="-"/>
            </a:pPr>
            <a:endParaRPr lang="cs-CZ" sz="3600" b="1" dirty="0" smtClean="0"/>
          </a:p>
          <a:p>
            <a:pPr>
              <a:buFontTx/>
              <a:buChar char="-"/>
            </a:pPr>
            <a:endParaRPr lang="cs-CZ" sz="2800" b="1" dirty="0" smtClean="0"/>
          </a:p>
          <a:p>
            <a:pPr marL="0" indent="0">
              <a:buNone/>
            </a:pPr>
            <a:endParaRPr lang="cs-CZ" sz="2800" b="1" dirty="0"/>
          </a:p>
          <a:p>
            <a:pPr marL="0" indent="0">
              <a:buNone/>
            </a:pPr>
            <a:endParaRPr lang="cs-CZ" sz="2500" dirty="0" smtClean="0"/>
          </a:p>
          <a:p>
            <a:pPr marL="0" indent="0">
              <a:buNone/>
            </a:pPr>
            <a:r>
              <a:rPr lang="cs-CZ" sz="3000" dirty="0" smtClean="0"/>
              <a:t>                     </a:t>
            </a:r>
            <a:endParaRPr lang="cs-CZ" sz="30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Autorem materiálu a všech jeho částí, není-li uvedeno jinak, je Ing. Petra Andrlová</a:t>
            </a:r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Česká republika v EU</a:t>
            </a:r>
            <a:br>
              <a:rPr lang="cs-CZ" dirty="0" smtClean="0"/>
            </a:br>
            <a:r>
              <a:rPr lang="cs-CZ" dirty="0" smtClean="0"/>
              <a:t>www.euroskop.cz</a:t>
            </a:r>
            <a:endParaRPr lang="cs-CZ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516216" y="219089"/>
            <a:ext cx="1692000" cy="11272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583730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untain">
  <a:themeElements>
    <a:clrScheme name="Mountain">
      <a:dk1>
        <a:srgbClr val="000000"/>
      </a:dk1>
      <a:lt1>
        <a:srgbClr val="FFFFFF"/>
      </a:lt1>
      <a:dk2>
        <a:srgbClr val="0536B3"/>
      </a:dk2>
      <a:lt2>
        <a:srgbClr val="7CB7F8"/>
      </a:lt2>
      <a:accent1>
        <a:srgbClr val="3F9EE4"/>
      </a:accent1>
      <a:accent2>
        <a:srgbClr val="77B559"/>
      </a:accent2>
      <a:accent3>
        <a:srgbClr val="E4A81B"/>
      </a:accent3>
      <a:accent4>
        <a:srgbClr val="108BB4"/>
      </a:accent4>
      <a:accent5>
        <a:srgbClr val="DA7328"/>
      </a:accent5>
      <a:accent6>
        <a:srgbClr val="AE589F"/>
      </a:accent6>
      <a:hlink>
        <a:srgbClr val="460245"/>
      </a:hlink>
      <a:folHlink>
        <a:srgbClr val="AC17D6"/>
      </a:folHlink>
    </a:clrScheme>
    <a:fontScheme name="Mountain">
      <a:majorFont>
        <a:latin typeface="Gill Sans MT"/>
        <a:ea typeface=""/>
        <a:cs typeface=""/>
        <a:font script="Cyrl" typeface="Arial"/>
        <a:font script="Grek" typeface="Arial"/>
        <a:font script="Jpan" typeface="HG丸ｺﾞｼｯｸM-PRO"/>
        <a:font script="Hang" typeface="HY 헤드라인 M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ill Sans MT"/>
        <a:ea typeface=""/>
        <a:cs typeface=""/>
        <a:font script="Cyrl" typeface="Arial"/>
        <a:font script="Grek" typeface="Arial"/>
        <a:font script="Jpan" typeface="HG丸ｺﾞｼｯｸM-PRO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untain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0000"/>
              </a:schemeClr>
            </a:gs>
            <a:gs pos="50000">
              <a:schemeClr val="phClr">
                <a:tint val="25000"/>
                <a:shade val="100000"/>
                <a:hueMod val="100000"/>
                <a:satMod val="100000"/>
              </a:schemeClr>
            </a:gs>
            <a:gs pos="100000">
              <a:schemeClr val="phClr">
                <a:tint val="100000"/>
                <a:shade val="100000"/>
                <a:hueMod val="100000"/>
                <a:satMod val="10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40000"/>
                <a:shade val="100000"/>
                <a:hueMod val="100000"/>
                <a:satMod val="100000"/>
              </a:schemeClr>
            </a:gs>
            <a:gs pos="30000">
              <a:schemeClr val="phClr">
                <a:tint val="100000"/>
                <a:shade val="100000"/>
                <a:hueMod val="100000"/>
                <a:satMod val="100000"/>
              </a:schemeClr>
            </a:gs>
            <a:gs pos="68000">
              <a:schemeClr val="phClr">
                <a:tint val="100000"/>
                <a:shade val="100000"/>
                <a:hueMod val="100000"/>
                <a:satMod val="100000"/>
              </a:schemeClr>
            </a:gs>
            <a:gs pos="100000">
              <a:schemeClr val="phClr">
                <a:tint val="40000"/>
                <a:shade val="100000"/>
                <a:hueMod val="100000"/>
                <a:satMod val="1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br" rotWithShape="0">
              <a:srgbClr val="000000">
                <a:alpha val="0"/>
              </a:srgbClr>
            </a:outerShdw>
          </a:effectLst>
        </a:effectStyle>
        <a:effectStyle>
          <a:effectLst>
            <a:outerShdw blurRad="38100" dist="25400" dir="5400000" algn="ctr" rotWithShape="0">
              <a:srgbClr val="EBE9ED">
                <a:alpha val="0"/>
              </a:srgbClr>
            </a:outerShdw>
          </a:effectLst>
          <a:scene3d>
            <a:camera prst="orthographicFront">
              <a:rot lat="0" lon="0" rev="0"/>
            </a:camera>
            <a:lightRig rig="glow" dir="b"/>
          </a:scene3d>
          <a:sp3d contourW="6350" prstMaterial="softEdge">
            <a:bevelT w="25400" h="25400"/>
            <a:contourClr>
              <a:schemeClr val="phClr">
                <a:tint val="9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reflection blurRad="12700" stA="40000" endPos="40000" dist="25400" dir="5400000" sy="-100000" rotWithShape="0"/>
          </a:effectLst>
          <a:scene3d>
            <a:camera prst="perspectiveFront"/>
            <a:lightRig rig="glow" dir="b"/>
          </a:scene3d>
          <a:sp3d contourW="6350" prstMaterial="softEdge">
            <a:bevelT w="50800" h="25400"/>
            <a:contourClr>
              <a:schemeClr val="phClr">
                <a:tint val="100000"/>
                <a:shade val="80000"/>
                <a:hueMod val="100000"/>
                <a:satMod val="1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95000"/>
                <a:satMod val="100000"/>
              </a:schemeClr>
            </a:gs>
            <a:gs pos="100000">
              <a:schemeClr val="phClr">
                <a:tint val="10000"/>
                <a:satMod val="300000"/>
              </a:schemeClr>
            </a:gs>
          </a:gsLst>
          <a:lin ang="13000000" scaled="0"/>
        </a:gradFill>
        <a:blipFill>
          <a:blip xmlns:r="http://schemas.openxmlformats.org/officeDocument/2006/relationships" r:embed="rId1">
            <a:duotone>
              <a:schemeClr val="phClr">
                <a:shade val="75000"/>
              </a:schemeClr>
              <a:schemeClr val="phClr">
                <a:tint val="55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567</TotalTime>
  <Words>902</Words>
  <Application>Microsoft Office PowerPoint</Application>
  <PresentationFormat>Předvádění na obrazovce (4:3)</PresentationFormat>
  <Paragraphs>212</Paragraphs>
  <Slides>13</Slides>
  <Notes>13</Notes>
  <HiddenSlides>0</HiddenSlides>
  <MMClips>0</MMClips>
  <ScaleCrop>false</ScaleCrop>
  <HeadingPairs>
    <vt:vector size="4" baseType="variant">
      <vt:variant>
        <vt:lpstr>Motiv</vt:lpstr>
      </vt:variant>
      <vt:variant>
        <vt:i4>2</vt:i4>
      </vt:variant>
      <vt:variant>
        <vt:lpstr>Nadpisy snímků</vt:lpstr>
      </vt:variant>
      <vt:variant>
        <vt:i4>13</vt:i4>
      </vt:variant>
    </vt:vector>
  </HeadingPairs>
  <TitlesOfParts>
    <vt:vector size="15" baseType="lpstr">
      <vt:lpstr>Mountain</vt:lpstr>
      <vt:lpstr>Motiv systému Office</vt:lpstr>
      <vt:lpstr>Snímek 1</vt:lpstr>
      <vt:lpstr>EU – činnost a úspěchy</vt:lpstr>
      <vt:lpstr>EU – činnost a úspěchy</vt:lpstr>
      <vt:lpstr>EU – činnost a úspěchy</vt:lpstr>
      <vt:lpstr>EU – činnost a úspěchy</vt:lpstr>
      <vt:lpstr>EU – činnost a úspěchy</vt:lpstr>
      <vt:lpstr>EU – činnost a úspěchy</vt:lpstr>
      <vt:lpstr>EU – činnost a úspěchy</vt:lpstr>
      <vt:lpstr>Česká republika v EU www.euroskop.cz</vt:lpstr>
      <vt:lpstr>Česká republika v EU www.euroskop.cz</vt:lpstr>
      <vt:lpstr>Česká republika v EU řešení</vt:lpstr>
      <vt:lpstr>Česká republika v EU řešení</vt:lpstr>
      <vt:lpstr>Citace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ucitel</dc:creator>
  <cp:lastModifiedBy>Uživatel</cp:lastModifiedBy>
  <cp:revision>57</cp:revision>
  <dcterms:created xsi:type="dcterms:W3CDTF">2012-03-23T16:11:21Z</dcterms:created>
  <dcterms:modified xsi:type="dcterms:W3CDTF">2012-05-06T20:39:47Z</dcterms:modified>
</cp:coreProperties>
</file>