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66" r:id="rId3"/>
    <p:sldId id="268" r:id="rId4"/>
    <p:sldId id="269" r:id="rId5"/>
    <p:sldId id="270" r:id="rId6"/>
    <p:sldId id="271" r:id="rId7"/>
    <p:sldId id="272" r:id="rId8"/>
    <p:sldId id="273" r:id="rId9"/>
    <p:sldId id="267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FA76-6CE7-4DDA-903E-495815F3AA82}" type="datetimeFigureOut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A0D53-6047-4918-9EAA-142C2312DFB6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26558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5CF3A97-F386-436C-B8EC-1E65D957276F}" type="datetime1">
              <a:rPr lang="cs-CZ" smtClean="0"/>
              <a:pPr eaLnBrk="1" hangingPunct="1">
                <a:defRPr/>
              </a:pPr>
              <a:t>6.5.2012</a:t>
            </a:fld>
            <a:endParaRPr lang="cs-CZ" dirty="0" smtClean="0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Autorem materiálu a všech jeho částí, není-li uvedeno jinak, je</a:t>
            </a:r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0017-6DF1-4FA1-898B-D9FAA915C00C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BF13-BB51-429E-9F39-3011B6581BA9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0409D65B-75B3-4884-8BE2-C03CA3286403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58B3-F700-468A-AB56-7BE6131E93C7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88808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B271-EBD8-41B5-AF97-480763C2CA5D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4655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5D0D-9328-4149-8425-067123729EA6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6711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88A5-B351-44F9-9E9D-006435391815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61712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1352-82A0-4F10-9E9F-2DB472322BBB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3627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8497E-9F8A-4E08-B91B-BE66716B1F87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73922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B730-492A-4BC5-8C18-8474A2557C0D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01130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2D76-CB6B-4EAE-B9EA-69B943A2CFBE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63187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0154-2DDF-48CC-9929-07856DB40D09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B254-CBCF-436B-85F5-D39739D1EE01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97381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1DC0-B78E-4B42-B93B-736BDCD2F81E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10157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1904-1279-4445-8877-E6421823CFD9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24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7DEB8-53AE-445A-87AD-9796091F0A13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C40C-68AF-43A6-8BC1-278F1DBCEFEF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9B30-9E64-4761-B59A-92155AC1A2A9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9CC-F2C6-42EB-B3B9-C6844B2AFB2A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B1D7-78C0-4706-BA6C-A25D1506B024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54E37-0D38-4A5C-92AE-5F0520E8A2E7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1685-8245-4E1F-98CC-C330E4EACD01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F2FDAEA-F41C-448F-A9B5-1A85D62EF68C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E417-4CB7-4C1C-8384-33853B78211C}" type="datetime1">
              <a:rPr lang="cs-CZ" smtClean="0"/>
              <a:pPr/>
              <a:t>6.5.2012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0263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pa.eu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dirty="0"/>
          </a:p>
        </p:txBody>
      </p:sp>
      <p:sp>
        <p:nvSpPr>
          <p:cNvPr id="1434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 dirty="0"/>
          </a:p>
        </p:txBody>
      </p:sp>
      <p:sp>
        <p:nvSpPr>
          <p:cNvPr id="1434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 dirty="0"/>
          </a:p>
        </p:txBody>
      </p:sp>
      <p:pic>
        <p:nvPicPr>
          <p:cNvPr id="1434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Rectangle 64"/>
          <p:cNvSpPr>
            <a:spLocks noChangeArrowheads="1"/>
          </p:cNvSpPr>
          <p:nvPr/>
        </p:nvSpPr>
        <p:spPr bwMode="auto">
          <a:xfrm>
            <a:off x="611188" y="1119516"/>
            <a:ext cx="6913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24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2" name="Rectangle 116"/>
          <p:cNvSpPr>
            <a:spLocks noChangeArrowheads="1"/>
          </p:cNvSpPr>
          <p:nvPr/>
        </p:nvSpPr>
        <p:spPr bwMode="auto">
          <a:xfrm>
            <a:off x="395288" y="1312010"/>
            <a:ext cx="8497887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r>
              <a:rPr lang="cs-CZ" sz="1200" b="1" dirty="0" smtClean="0"/>
              <a:t>SADA č. XIII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Identifikátor: VY_32_INOVACE_SADA XIII_</a:t>
            </a:r>
            <a:r>
              <a:rPr lang="cs-CZ" sz="1200" b="1" dirty="0" err="1" smtClean="0"/>
              <a:t>SEk</a:t>
            </a:r>
            <a:r>
              <a:rPr lang="cs-CZ" sz="1200" b="1" dirty="0" smtClean="0"/>
              <a:t>, DUM  </a:t>
            </a:r>
            <a:r>
              <a:rPr lang="cs-CZ" sz="1200" b="1" dirty="0" smtClean="0"/>
              <a:t>č.17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Ekonomický seminář</a:t>
            </a:r>
            <a:endParaRPr lang="cs-CZ" sz="1200" dirty="0" smtClean="0"/>
          </a:p>
          <a:p>
            <a:pPr algn="ctr"/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Název: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Co je to inflace?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Autor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: Ing. Petra Andrlová</a:t>
            </a: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Stručná anotace: Téma zaměřené na kapitolu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Finanční gramotnost - Inflace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Metodické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zhodnocení: Aktivita určená pro žáky devátých ročníků v rámci semináře Základy ekonomie,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forma prezentace – vysvětlení pojmu inflace s příkladem konkrétním i obecným, meziroční míra inflace – vysvětlení s početním příkladem, pilotáž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dne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29.3.2012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v 9. ročníku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851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 smtClean="0"/>
              <a:t>   cen zboží a služeb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  hodnoty eura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př. </a:t>
            </a:r>
          </a:p>
          <a:p>
            <a:pPr marL="0" indent="0">
              <a:buNone/>
            </a:pPr>
            <a:r>
              <a:rPr lang="cs-CZ" dirty="0" smtClean="0"/>
              <a:t>Pokud nám vzroste cena např. elektřiny, tak má pro nás větší váhu, než cena služby, za kterou platíme méně.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  <p:cxnSp>
        <p:nvCxnSpPr>
          <p:cNvPr id="8" name="Přímá spojnice se šipkou 7"/>
          <p:cNvCxnSpPr/>
          <p:nvPr/>
        </p:nvCxnSpPr>
        <p:spPr>
          <a:xfrm flipV="1">
            <a:off x="1115616" y="148478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/>
          <p:cNvCxnSpPr/>
          <p:nvPr/>
        </p:nvCxnSpPr>
        <p:spPr>
          <a:xfrm>
            <a:off x="1089922" y="220486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ucitel\AppData\Local\Microsoft\Windows\Temporary Internet Files\Content.IE5\K0O7W0UI\MP900387554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35132"/>
            <a:ext cx="2304000" cy="1643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065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cs-CZ" sz="3000" dirty="0" smtClean="0"/>
              <a:t>Domácnost  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3000" dirty="0" smtClean="0"/>
              <a:t>Nákupy</a:t>
            </a:r>
          </a:p>
          <a:p>
            <a:pPr marL="0" indent="0">
              <a:buNone/>
            </a:pPr>
            <a:r>
              <a:rPr lang="cs-CZ" sz="2000" dirty="0"/>
              <a:t>p</a:t>
            </a:r>
            <a:r>
              <a:rPr lang="cs-CZ" sz="2000" dirty="0" smtClean="0"/>
              <a:t>ř. dvě auta, vegetariáni                                                                   př. jedno auto, hovězí maso</a:t>
            </a:r>
          </a:p>
          <a:p>
            <a:pPr marL="0" indent="0" algn="ctr">
              <a:buNone/>
            </a:pPr>
            <a:endParaRPr lang="cs-CZ" sz="3000" dirty="0" smtClean="0"/>
          </a:p>
          <a:p>
            <a:pPr marL="0" indent="0" algn="ctr">
              <a:buNone/>
            </a:pPr>
            <a:r>
              <a:rPr lang="cs-CZ" sz="3000" dirty="0" smtClean="0"/>
              <a:t>Průměrné nákupní zvyklosti</a:t>
            </a:r>
          </a:p>
          <a:p>
            <a:pPr marL="0" indent="0" algn="ctr">
              <a:buNone/>
            </a:pPr>
            <a:endParaRPr lang="cs-CZ" sz="3000" dirty="0" smtClean="0"/>
          </a:p>
          <a:p>
            <a:pPr marL="0" indent="0" algn="ctr">
              <a:buNone/>
            </a:pPr>
            <a:endParaRPr lang="cs-CZ" sz="3000" dirty="0"/>
          </a:p>
          <a:p>
            <a:pPr marL="0" indent="0" algn="ctr">
              <a:buNone/>
            </a:pPr>
            <a:r>
              <a:rPr lang="cs-CZ" sz="3000" dirty="0" smtClean="0"/>
              <a:t>Váha jednotlivých zboží a služeb</a:t>
            </a:r>
          </a:p>
          <a:p>
            <a:pPr marL="0" indent="0" algn="ctr">
              <a:buNone/>
            </a:pPr>
            <a:endParaRPr lang="cs-CZ" sz="3000" dirty="0" smtClean="0"/>
          </a:p>
          <a:p>
            <a:pPr marL="0" indent="0" algn="ctr">
              <a:buNone/>
            </a:pPr>
            <a:endParaRPr lang="cs-CZ" sz="3000" dirty="0"/>
          </a:p>
          <a:p>
            <a:pPr marL="0" indent="0" algn="ctr">
              <a:buNone/>
            </a:pPr>
            <a:r>
              <a:rPr lang="cs-CZ" sz="3000" dirty="0" smtClean="0"/>
              <a:t>Míra inflace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  <p:sp>
        <p:nvSpPr>
          <p:cNvPr id="5" name="Šipka dolů 4"/>
          <p:cNvSpPr/>
          <p:nvPr/>
        </p:nvSpPr>
        <p:spPr>
          <a:xfrm>
            <a:off x="4572000" y="191683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6" name="Šipka dolů 5"/>
          <p:cNvSpPr/>
          <p:nvPr/>
        </p:nvSpPr>
        <p:spPr>
          <a:xfrm>
            <a:off x="4594859" y="2708920"/>
            <a:ext cx="45719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7" name="Šipka dolů 6"/>
          <p:cNvSpPr/>
          <p:nvPr/>
        </p:nvSpPr>
        <p:spPr>
          <a:xfrm>
            <a:off x="4617718" y="3645024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Šipka dolů 8"/>
          <p:cNvSpPr/>
          <p:nvPr/>
        </p:nvSpPr>
        <p:spPr>
          <a:xfrm>
            <a:off x="4640577" y="4797152"/>
            <a:ext cx="4571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4208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cs-CZ" dirty="0"/>
              <a:t>p</a:t>
            </a:r>
            <a:r>
              <a:rPr lang="cs-CZ" dirty="0" smtClean="0"/>
              <a:t>ro měření inflace – veškeré spotřebované zboží a služby v domácnosti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z</a:t>
            </a:r>
            <a:r>
              <a:rPr lang="cs-CZ" dirty="0" smtClean="0"/>
              <a:t>boží každodenní spotřeby … ???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z</a:t>
            </a:r>
            <a:r>
              <a:rPr lang="cs-CZ" dirty="0" smtClean="0"/>
              <a:t>boží dlouhodobé spotřeby … ???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s</a:t>
            </a:r>
            <a:r>
              <a:rPr lang="cs-CZ" dirty="0" smtClean="0"/>
              <a:t>lužby … ???</a:t>
            </a:r>
          </a:p>
          <a:p>
            <a:pPr marL="0" indent="0">
              <a:buNone/>
            </a:pPr>
            <a:r>
              <a:rPr lang="cs-CZ" dirty="0" smtClean="0"/>
              <a:t>        </a:t>
            </a:r>
            <a:r>
              <a:rPr lang="cs-CZ" sz="2000" dirty="0" smtClean="0"/>
              <a:t>a) potraviny, benzín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b) oblečení, spotřebiče</a:t>
            </a:r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c) nájem, pojištění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  <p:sp>
        <p:nvSpPr>
          <p:cNvPr id="5" name="Obdélníkový popisek 4"/>
          <p:cNvSpPr/>
          <p:nvPr/>
        </p:nvSpPr>
        <p:spPr>
          <a:xfrm>
            <a:off x="1403648" y="4509120"/>
            <a:ext cx="2736304" cy="108012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Zamyslete se nad příklady!</a:t>
            </a:r>
          </a:p>
          <a:p>
            <a:pPr algn="ctr"/>
            <a:r>
              <a:rPr lang="cs-CZ" dirty="0" smtClean="0"/>
              <a:t>Poodkryjte!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99153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900" dirty="0"/>
              <a:t>m</a:t>
            </a:r>
            <a:r>
              <a:rPr lang="cs-CZ" sz="2900" dirty="0" smtClean="0"/>
              <a:t>eziroční srovnání cen v nákupním koši</a:t>
            </a:r>
          </a:p>
          <a:p>
            <a:pPr marL="0" indent="0" algn="ctr">
              <a:buNone/>
            </a:pPr>
            <a:r>
              <a:rPr lang="cs-CZ" sz="2900" dirty="0" smtClean="0"/>
              <a:t>zboží a služba</a:t>
            </a:r>
          </a:p>
          <a:p>
            <a:pPr marL="0" indent="0" algn="ctr">
              <a:buNone/>
            </a:pPr>
            <a:r>
              <a:rPr lang="cs-CZ" sz="2900" dirty="0"/>
              <a:t>s</a:t>
            </a:r>
            <a:r>
              <a:rPr lang="cs-CZ" sz="2900" dirty="0" smtClean="0"/>
              <a:t>tanovená cena</a:t>
            </a:r>
          </a:p>
          <a:p>
            <a:pPr marL="0" indent="0" algn="ctr">
              <a:buNone/>
            </a:pPr>
            <a:r>
              <a:rPr lang="cs-CZ" sz="2900" dirty="0"/>
              <a:t>z</a:t>
            </a:r>
            <a:r>
              <a:rPr lang="cs-CZ" sz="2900" dirty="0" smtClean="0"/>
              <a:t>měna cen</a:t>
            </a:r>
          </a:p>
          <a:p>
            <a:pPr marL="0" indent="0" algn="ctr">
              <a:buNone/>
            </a:pPr>
            <a:r>
              <a:rPr lang="cs-CZ" sz="2900" dirty="0" smtClean="0"/>
              <a:t>MEZIROČNÍ MÍRA INFLACE</a:t>
            </a:r>
          </a:p>
          <a:p>
            <a:pPr marL="0" indent="0" algn="ctr">
              <a:buNone/>
            </a:pPr>
            <a:r>
              <a:rPr lang="cs-CZ" sz="2900" dirty="0"/>
              <a:t>c</a:t>
            </a:r>
            <a:r>
              <a:rPr lang="cs-CZ" sz="2900" dirty="0" smtClean="0"/>
              <a:t>elková cena koše v daném měsíci </a:t>
            </a:r>
          </a:p>
          <a:p>
            <a:pPr marL="0" indent="0" algn="ctr">
              <a:buNone/>
            </a:pPr>
            <a:r>
              <a:rPr lang="cs-CZ" sz="2900" dirty="0" smtClean="0"/>
              <a:t>X </a:t>
            </a:r>
          </a:p>
          <a:p>
            <a:pPr marL="0" indent="0" algn="ctr">
              <a:buNone/>
            </a:pPr>
            <a:r>
              <a:rPr lang="cs-CZ" sz="2900" dirty="0" smtClean="0"/>
              <a:t>celková cena koše ve stejném měsíci předešlého roku</a:t>
            </a:r>
          </a:p>
          <a:p>
            <a:pPr algn="ctr">
              <a:buFont typeface="Wingdings" pitchFamily="2" charset="2"/>
              <a:buChar char="ü"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  <p:sp>
        <p:nvSpPr>
          <p:cNvPr id="6" name="Šipka dolů 5"/>
          <p:cNvSpPr/>
          <p:nvPr/>
        </p:nvSpPr>
        <p:spPr>
          <a:xfrm>
            <a:off x="4499992" y="1988840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Šipka dolů 10"/>
          <p:cNvSpPr/>
          <p:nvPr/>
        </p:nvSpPr>
        <p:spPr>
          <a:xfrm>
            <a:off x="4499992" y="2492896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Šipka dolů 12"/>
          <p:cNvSpPr/>
          <p:nvPr/>
        </p:nvSpPr>
        <p:spPr>
          <a:xfrm>
            <a:off x="4499992" y="3068960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6" name="Šipka dolů 15"/>
          <p:cNvSpPr/>
          <p:nvPr/>
        </p:nvSpPr>
        <p:spPr>
          <a:xfrm>
            <a:off x="4499992" y="3573016"/>
            <a:ext cx="45719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7" name="Šipka dolů 16"/>
          <p:cNvSpPr/>
          <p:nvPr/>
        </p:nvSpPr>
        <p:spPr>
          <a:xfrm>
            <a:off x="4522851" y="4005064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4208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62346515"/>
              </p:ext>
            </p:extLst>
          </p:nvPr>
        </p:nvGraphicFramePr>
        <p:xfrm>
          <a:off x="539552" y="1916832"/>
          <a:ext cx="8136905" cy="418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15"/>
                <a:gridCol w="1162415"/>
                <a:gridCol w="1162415"/>
                <a:gridCol w="1162415"/>
                <a:gridCol w="1162415"/>
                <a:gridCol w="1162415"/>
                <a:gridCol w="1162415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cs-CZ" sz="1000" b="1" dirty="0" smtClean="0"/>
                        <a:t>Množství koupené             v </a:t>
                      </a:r>
                    </a:p>
                    <a:p>
                      <a:pPr algn="ctr"/>
                      <a:r>
                        <a:rPr lang="cs-CZ" sz="1000" b="1" baseline="0" dirty="0" smtClean="0"/>
                        <a:t>roce</a:t>
                      </a:r>
                    </a:p>
                    <a:p>
                      <a:pPr algn="ctr"/>
                      <a:r>
                        <a:rPr lang="cs-CZ" sz="1000" b="1" baseline="0" dirty="0" smtClean="0"/>
                        <a:t>2008</a:t>
                      </a:r>
                      <a:endParaRPr lang="cs-CZ" sz="10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Cena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(2008</a:t>
                      </a:r>
                      <a:r>
                        <a:rPr lang="cs-CZ" sz="1000" baseline="0" dirty="0" smtClean="0"/>
                        <a:t>)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Cena</a:t>
                      </a:r>
                    </a:p>
                    <a:p>
                      <a:pPr algn="ctr"/>
                      <a:r>
                        <a:rPr lang="cs-CZ" sz="1000" dirty="0" smtClean="0"/>
                        <a:t>(2009)</a:t>
                      </a:r>
                      <a:endParaRPr lang="cs-CZ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Cena</a:t>
                      </a:r>
                    </a:p>
                    <a:p>
                      <a:pPr algn="ctr"/>
                      <a:r>
                        <a:rPr lang="cs-CZ" sz="1000" dirty="0" smtClean="0"/>
                        <a:t>(2010)</a:t>
                      </a:r>
                      <a:endParaRPr lang="cs-CZ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na jednotku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celkem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na jednotku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celkem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na jednotku</a:t>
                      </a:r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celkem</a:t>
                      </a:r>
                      <a:endParaRPr lang="cs-CZ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150 housek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0,50</a:t>
                      </a:r>
                      <a:r>
                        <a:rPr lang="cs-CZ" sz="1000" baseline="0" dirty="0" smtClean="0"/>
                        <a:t> €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75 €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0,60</a:t>
                      </a:r>
                      <a:r>
                        <a:rPr lang="cs-CZ" sz="1000" baseline="0" dirty="0" smtClean="0"/>
                        <a:t> €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90 €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0,40</a:t>
                      </a:r>
                      <a:r>
                        <a:rPr lang="cs-CZ" sz="1000" baseline="0" dirty="0" smtClean="0"/>
                        <a:t> €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60 €</a:t>
                      </a:r>
                      <a:endParaRPr lang="cs-CZ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100 šálků čaje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2,20 €</a:t>
                      </a:r>
                      <a:endParaRPr lang="cs-CZ" sz="10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220 €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1,90 €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190 €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2,20 €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220 €</a:t>
                      </a:r>
                      <a:endParaRPr lang="cs-CZ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12 návštěv</a:t>
                      </a:r>
                      <a:r>
                        <a:rPr lang="cs-CZ" sz="1000" baseline="0" dirty="0" smtClean="0"/>
                        <a:t> kina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10 €</a:t>
                      </a:r>
                      <a:endParaRPr lang="cs-CZ" sz="10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120 €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11 €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156 €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12 €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144 €</a:t>
                      </a:r>
                      <a:endParaRPr lang="cs-CZ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dirty="0" smtClean="0"/>
                        <a:t>1 košile</a:t>
                      </a:r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20 €</a:t>
                      </a:r>
                      <a:endParaRPr lang="cs-CZ" sz="1000" dirty="0" smtClean="0"/>
                    </a:p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20 €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21 €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21 €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24 €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24 €</a:t>
                      </a:r>
                      <a:endParaRPr lang="cs-CZ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 smtClean="0"/>
                        <a:t>Celkové výdaje za koš</a:t>
                      </a:r>
                      <a:endParaRPr lang="cs-CZ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435 €</a:t>
                      </a:r>
                      <a:endParaRPr lang="cs-CZ" sz="1000" dirty="0" smtClean="0"/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457 €</a:t>
                      </a: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baseline="0" dirty="0" smtClean="0"/>
                        <a:t>448 €</a:t>
                      </a:r>
                      <a:endParaRPr lang="cs-CZ" sz="1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1000" b="1" dirty="0" smtClean="0"/>
                        <a:t>Cenový index</a:t>
                      </a:r>
                      <a:endParaRPr lang="cs-CZ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100,00</a:t>
                      </a:r>
                    </a:p>
                    <a:p>
                      <a:pPr algn="ctr"/>
                      <a:endParaRPr lang="cs-CZ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102,01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dirty="0" smtClean="0"/>
                        <a:t>102,99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cs-CZ" sz="1000" b="1" dirty="0" smtClean="0"/>
                        <a:t>Míra inflace</a:t>
                      </a:r>
                      <a:endParaRPr lang="cs-CZ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000" b="1" dirty="0" smtClean="0"/>
                        <a:t>2,01 %</a:t>
                      </a:r>
                      <a:endParaRPr lang="cs-CZ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sz="1000" b="1" dirty="0" smtClean="0"/>
                        <a:t>0,98 %</a:t>
                      </a:r>
                      <a:endParaRPr lang="cs-CZ" sz="10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4208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cs-CZ" sz="1500" dirty="0" smtClean="0"/>
              <a:t>Pořiďte </a:t>
            </a:r>
            <a:r>
              <a:rPr lang="cs-CZ" sz="1500" dirty="0"/>
              <a:t>soupis všeho zboží a veškerých služeb ve svém koši spolu s </a:t>
            </a:r>
            <a:r>
              <a:rPr lang="cs-CZ" sz="1500" dirty="0" smtClean="0"/>
              <a:t>množstvím, které </a:t>
            </a:r>
            <a:r>
              <a:rPr lang="cs-CZ" sz="1500" dirty="0"/>
              <a:t>jste v určitém roce </a:t>
            </a:r>
            <a:r>
              <a:rPr lang="cs-CZ" sz="1500" dirty="0" smtClean="0"/>
              <a:t>spotřebovali. V</a:t>
            </a:r>
            <a:r>
              <a:rPr lang="cs-CZ" sz="1500" dirty="0"/>
              <a:t> našem příkladu se omezíme na </a:t>
            </a:r>
            <a:r>
              <a:rPr lang="cs-CZ" sz="1500" dirty="0" smtClean="0"/>
              <a:t>pečivo, čaj, </a:t>
            </a:r>
            <a:r>
              <a:rPr lang="cs-CZ" sz="1500" dirty="0"/>
              <a:t>návštěvy </a:t>
            </a:r>
            <a:r>
              <a:rPr lang="cs-CZ" sz="1500" dirty="0" smtClean="0"/>
              <a:t>kina </a:t>
            </a:r>
            <a:r>
              <a:rPr lang="cs-CZ" sz="1500" dirty="0"/>
              <a:t>a </a:t>
            </a:r>
            <a:r>
              <a:rPr lang="cs-CZ" sz="1500" dirty="0" smtClean="0"/>
              <a:t>košili. </a:t>
            </a:r>
          </a:p>
          <a:p>
            <a:pPr>
              <a:buAutoNum type="arabicPeriod"/>
            </a:pPr>
            <a:r>
              <a:rPr lang="cs-CZ" sz="1500" dirty="0" smtClean="0"/>
              <a:t>Celkové </a:t>
            </a:r>
            <a:r>
              <a:rPr lang="cs-CZ" sz="1500" dirty="0"/>
              <a:t>výdaje za každou položku se vypočítají </a:t>
            </a:r>
            <a:r>
              <a:rPr lang="cs-CZ" sz="1500" dirty="0" smtClean="0"/>
              <a:t>tak, že </a:t>
            </a:r>
            <a:r>
              <a:rPr lang="cs-CZ" sz="1500" dirty="0"/>
              <a:t>se vynásobí nakoupené množství zboží či služby příslušnou cenou: 150 </a:t>
            </a:r>
            <a:r>
              <a:rPr lang="cs-CZ" sz="1500" dirty="0" smtClean="0"/>
              <a:t>housek</a:t>
            </a:r>
            <a:r>
              <a:rPr lang="cs-CZ" sz="1500" dirty="0"/>
              <a:t> x </a:t>
            </a:r>
            <a:r>
              <a:rPr lang="cs-CZ" sz="1500" dirty="0" smtClean="0"/>
              <a:t>0,50</a:t>
            </a:r>
            <a:r>
              <a:rPr lang="cs-CZ" sz="1500" dirty="0"/>
              <a:t> € = </a:t>
            </a:r>
            <a:r>
              <a:rPr lang="cs-CZ" sz="1500" dirty="0" smtClean="0"/>
              <a:t>75</a:t>
            </a:r>
            <a:r>
              <a:rPr lang="cs-CZ" sz="1500" dirty="0"/>
              <a:t> </a:t>
            </a:r>
            <a:r>
              <a:rPr lang="cs-CZ" sz="1500" dirty="0" smtClean="0"/>
              <a:t>€, 100 </a:t>
            </a:r>
            <a:r>
              <a:rPr lang="cs-CZ" sz="1500" dirty="0"/>
              <a:t>šálků </a:t>
            </a:r>
            <a:r>
              <a:rPr lang="cs-CZ" sz="1500" dirty="0" smtClean="0"/>
              <a:t>čaje</a:t>
            </a:r>
            <a:r>
              <a:rPr lang="cs-CZ" sz="1500" dirty="0"/>
              <a:t> x </a:t>
            </a:r>
            <a:r>
              <a:rPr lang="cs-CZ" sz="1500" dirty="0" smtClean="0"/>
              <a:t>2,20</a:t>
            </a:r>
            <a:r>
              <a:rPr lang="cs-CZ" sz="1500" dirty="0"/>
              <a:t> € = </a:t>
            </a:r>
            <a:r>
              <a:rPr lang="cs-CZ" sz="1500" dirty="0" smtClean="0"/>
              <a:t>220</a:t>
            </a:r>
            <a:r>
              <a:rPr lang="cs-CZ" sz="1500" dirty="0"/>
              <a:t> € atd. </a:t>
            </a:r>
            <a:endParaRPr lang="cs-CZ" sz="1500" dirty="0" smtClean="0"/>
          </a:p>
          <a:p>
            <a:pPr>
              <a:buAutoNum type="arabicPeriod"/>
            </a:pPr>
            <a:r>
              <a:rPr lang="cs-CZ" sz="1500" dirty="0" smtClean="0"/>
              <a:t>Pokud </a:t>
            </a:r>
            <a:r>
              <a:rPr lang="cs-CZ" sz="1500" dirty="0"/>
              <a:t>součty za jednotlivé zboží a služby sečteme, získáme celkové spotřební </a:t>
            </a:r>
            <a:r>
              <a:rPr lang="cs-CZ" sz="1500" dirty="0" smtClean="0"/>
              <a:t>výdaje. V</a:t>
            </a:r>
            <a:r>
              <a:rPr lang="cs-CZ" sz="1500" dirty="0"/>
              <a:t> našem </a:t>
            </a:r>
            <a:r>
              <a:rPr lang="cs-CZ" sz="1500" dirty="0" smtClean="0"/>
              <a:t>roce 2008 </a:t>
            </a:r>
            <a:r>
              <a:rPr lang="cs-CZ" sz="1500" dirty="0"/>
              <a:t>činí </a:t>
            </a:r>
            <a:r>
              <a:rPr lang="cs-CZ" sz="1500" dirty="0" smtClean="0"/>
              <a:t>435 </a:t>
            </a:r>
            <a:r>
              <a:rPr lang="cs-CZ" sz="1500" dirty="0"/>
              <a:t>EUR. </a:t>
            </a:r>
            <a:endParaRPr lang="cs-CZ" sz="1500" b="1" dirty="0"/>
          </a:p>
          <a:p>
            <a:pPr>
              <a:buAutoNum type="arabicPeriod"/>
            </a:pPr>
            <a:r>
              <a:rPr lang="cs-CZ" sz="1500" dirty="0" smtClean="0"/>
              <a:t>Proveďte </a:t>
            </a:r>
            <a:r>
              <a:rPr lang="cs-CZ" sz="1500" dirty="0"/>
              <a:t>kroky 2 a 3 pro následující roky. V našem příkladu se některé ceny po prvním roce změnily. Celkové spotřební výdaje se zvýšily na </a:t>
            </a:r>
            <a:r>
              <a:rPr lang="cs-CZ" sz="1500" dirty="0" smtClean="0"/>
              <a:t>457 </a:t>
            </a:r>
            <a:r>
              <a:rPr lang="cs-CZ" sz="1500" dirty="0"/>
              <a:t>EUR. Po druhém roce </a:t>
            </a:r>
            <a:r>
              <a:rPr lang="cs-CZ" sz="1500" dirty="0" smtClean="0"/>
              <a:t>se snížily </a:t>
            </a:r>
            <a:r>
              <a:rPr lang="cs-CZ" sz="1500" dirty="0"/>
              <a:t>na </a:t>
            </a:r>
            <a:r>
              <a:rPr lang="cs-CZ" sz="1500" dirty="0" smtClean="0"/>
              <a:t>448 EUR. </a:t>
            </a:r>
          </a:p>
          <a:p>
            <a:pPr>
              <a:buAutoNum type="arabicPeriod"/>
            </a:pPr>
            <a:r>
              <a:rPr lang="cs-CZ" sz="1500" dirty="0" smtClean="0"/>
              <a:t>Vydělte </a:t>
            </a:r>
            <a:r>
              <a:rPr lang="cs-CZ" sz="1500" dirty="0"/>
              <a:t>celkovou hodnotu koše v každém z obou následujících let hodnotou koše v </a:t>
            </a:r>
            <a:r>
              <a:rPr lang="cs-CZ" sz="1500" dirty="0" smtClean="0"/>
              <a:t>roce 2008 a</a:t>
            </a:r>
            <a:r>
              <a:rPr lang="cs-CZ" sz="1500" dirty="0"/>
              <a:t> výsledek vynásobte 100. O rok později: </a:t>
            </a:r>
            <a:r>
              <a:rPr lang="cs-CZ" sz="1500" dirty="0" smtClean="0"/>
              <a:t>457</a:t>
            </a:r>
            <a:r>
              <a:rPr lang="cs-CZ" sz="1500" dirty="0"/>
              <a:t> € ÷ </a:t>
            </a:r>
            <a:r>
              <a:rPr lang="cs-CZ" sz="1500" dirty="0" smtClean="0"/>
              <a:t>435</a:t>
            </a:r>
            <a:r>
              <a:rPr lang="cs-CZ" sz="1500" dirty="0"/>
              <a:t> € x 100 = </a:t>
            </a:r>
            <a:r>
              <a:rPr lang="cs-CZ" sz="1500" dirty="0" smtClean="0"/>
              <a:t>102,01. </a:t>
            </a:r>
            <a:endParaRPr lang="cs-CZ" sz="1500" b="1" dirty="0"/>
          </a:p>
          <a:p>
            <a:pPr>
              <a:buAutoNum type="arabicPeriod"/>
            </a:pPr>
            <a:r>
              <a:rPr lang="cs-CZ" sz="1500" dirty="0" smtClean="0"/>
              <a:t>Meziroční </a:t>
            </a:r>
            <a:r>
              <a:rPr lang="cs-CZ" sz="1500" dirty="0"/>
              <a:t>míra inflace je procentní změna oproti předchozímu roku. V našem příkladu činí míra inflace po jednom roce </a:t>
            </a:r>
            <a:r>
              <a:rPr lang="cs-CZ" sz="1500" dirty="0" smtClean="0"/>
              <a:t>2,01</a:t>
            </a:r>
            <a:r>
              <a:rPr lang="cs-CZ" sz="1500" dirty="0"/>
              <a:t> %. Vypočte se jako cenový index pro daný rok, který se po odečtení cenového indexu pro rok předchozí (</a:t>
            </a:r>
            <a:r>
              <a:rPr lang="cs-CZ" sz="1500" dirty="0" smtClean="0"/>
              <a:t>102,01</a:t>
            </a:r>
            <a:r>
              <a:rPr lang="cs-CZ" sz="1500" dirty="0"/>
              <a:t> – 100), vydělí cenovým indexem pro předchozí rok (100) a vynásobí 100. Pro další rok se výpočet provádí takto: </a:t>
            </a:r>
            <a:endParaRPr lang="cs-CZ" sz="1500" dirty="0" smtClean="0"/>
          </a:p>
          <a:p>
            <a:pPr marL="0" indent="0">
              <a:buNone/>
            </a:pPr>
            <a:r>
              <a:rPr lang="cs-CZ" sz="1500" dirty="0"/>
              <a:t> </a:t>
            </a:r>
            <a:r>
              <a:rPr lang="cs-CZ" sz="1500" dirty="0" smtClean="0"/>
              <a:t>      (102,99–</a:t>
            </a:r>
            <a:r>
              <a:rPr lang="cs-CZ" sz="1500" dirty="0"/>
              <a:t> </a:t>
            </a:r>
            <a:r>
              <a:rPr lang="cs-CZ" sz="1500" dirty="0" smtClean="0"/>
              <a:t>102,01)</a:t>
            </a:r>
            <a:r>
              <a:rPr lang="cs-CZ" sz="1500" dirty="0"/>
              <a:t> ÷ </a:t>
            </a:r>
            <a:r>
              <a:rPr lang="cs-CZ" sz="1500" dirty="0" smtClean="0"/>
              <a:t>102,01</a:t>
            </a:r>
            <a:r>
              <a:rPr lang="cs-CZ" sz="1500" dirty="0"/>
              <a:t> x 100 = </a:t>
            </a:r>
            <a:r>
              <a:rPr lang="cs-CZ" sz="1500" dirty="0" smtClean="0"/>
              <a:t>2,01</a:t>
            </a:r>
            <a:r>
              <a:rPr lang="cs-CZ" sz="1500" dirty="0"/>
              <a:t> %. </a:t>
            </a:r>
            <a:endParaRPr lang="cs-CZ" sz="1500" dirty="0" smtClean="0"/>
          </a:p>
          <a:p>
            <a:pPr marL="0" indent="0">
              <a:buNone/>
            </a:pPr>
            <a:endParaRPr lang="cs-CZ" sz="1600" dirty="0" smtClean="0"/>
          </a:p>
          <a:p>
            <a:pPr marL="0" indent="0">
              <a:buNone/>
            </a:pPr>
            <a:r>
              <a:rPr lang="cs-CZ" sz="1600" dirty="0" smtClean="0"/>
              <a:t>Růst </a:t>
            </a:r>
            <a:r>
              <a:rPr lang="cs-CZ" sz="1600" dirty="0"/>
              <a:t>spotřebitelských cen v eurozóně vypočítává každý měsíc Eurostat.</a:t>
            </a:r>
            <a:endParaRPr lang="cs-CZ" sz="15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Co je to inflace?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994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sz="1800" dirty="0" smtClean="0">
                <a:cs typeface="Calibri" pitchFamily="34" charset="0"/>
              </a:rPr>
              <a:t>[</a:t>
            </a:r>
            <a:r>
              <a:rPr lang="cs-CZ" sz="1800" dirty="0" smtClean="0">
                <a:cs typeface="Calibri" pitchFamily="34" charset="0"/>
              </a:rPr>
              <a:t>28</a:t>
            </a:r>
            <a:r>
              <a:rPr lang="en-US" sz="1800" dirty="0" smtClean="0">
                <a:cs typeface="Calibri" pitchFamily="34" charset="0"/>
              </a:rPr>
              <a:t>.</a:t>
            </a:r>
            <a:r>
              <a:rPr lang="cs-CZ" sz="1800" dirty="0" smtClean="0">
                <a:cs typeface="Calibri" pitchFamily="34" charset="0"/>
              </a:rPr>
              <a:t>3</a:t>
            </a:r>
            <a:r>
              <a:rPr lang="en-US" sz="1800" dirty="0" smtClean="0">
                <a:cs typeface="Calibri" pitchFamily="34" charset="0"/>
              </a:rPr>
              <a:t>.201</a:t>
            </a:r>
            <a:r>
              <a:rPr lang="cs-CZ" sz="1800" dirty="0" smtClean="0">
                <a:cs typeface="Calibri" pitchFamily="34" charset="0"/>
              </a:rPr>
              <a:t>2</a:t>
            </a:r>
            <a:r>
              <a:rPr lang="en-US" sz="1800" dirty="0" smtClean="0">
                <a:cs typeface="Calibri" pitchFamily="34" charset="0"/>
              </a:rPr>
              <a:t>] </a:t>
            </a:r>
            <a:r>
              <a:rPr lang="cs-CZ" sz="1800" dirty="0">
                <a:cs typeface="Calibri" pitchFamily="34" charset="0"/>
              </a:rPr>
              <a:t>BÍLÝ, Jiří. </a:t>
            </a:r>
            <a:r>
              <a:rPr lang="cs-CZ" sz="1800" i="1" dirty="0">
                <a:cs typeface="Calibri" pitchFamily="34" charset="0"/>
              </a:rPr>
              <a:t>Základy ekonomie, mezinárodních vztahů, 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sz="1800" i="1" dirty="0">
                <a:cs typeface="Calibri" pitchFamily="34" charset="0"/>
              </a:rPr>
              <a:t>logiky a teorie věd. </a:t>
            </a:r>
            <a:r>
              <a:rPr lang="cs-CZ" sz="1800" dirty="0">
                <a:cs typeface="Calibri" pitchFamily="34" charset="0"/>
              </a:rPr>
              <a:t>1. vyd. Praha 1: Nakladatelství </a:t>
            </a:r>
            <a:r>
              <a:rPr lang="cs-CZ" sz="1800" dirty="0" err="1">
                <a:cs typeface="Calibri" pitchFamily="34" charset="0"/>
              </a:rPr>
              <a:t>Eurolex</a:t>
            </a:r>
            <a:r>
              <a:rPr lang="cs-CZ" sz="1800" dirty="0">
                <a:cs typeface="Calibri" pitchFamily="34" charset="0"/>
              </a:rPr>
              <a:t> </a:t>
            </a:r>
            <a:r>
              <a:rPr lang="cs-CZ" sz="1800" dirty="0" smtClean="0">
                <a:cs typeface="Calibri" pitchFamily="34" charset="0"/>
              </a:rPr>
              <a:t>Bohemia </a:t>
            </a:r>
            <a:r>
              <a:rPr lang="cs-CZ" sz="1800" dirty="0">
                <a:cs typeface="Calibri" pitchFamily="34" charset="0"/>
              </a:rPr>
              <a:t>s.r.o., Praha </a:t>
            </a:r>
            <a:r>
              <a:rPr lang="cs-CZ" sz="1800" dirty="0" smtClean="0">
                <a:cs typeface="Calibri" pitchFamily="34" charset="0"/>
              </a:rPr>
              <a:t>2005.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sz="1800" dirty="0" smtClean="0">
                <a:cs typeface="Calibri" pitchFamily="34" charset="0"/>
              </a:rPr>
              <a:t>ISBN 8086861236. Kapitola </a:t>
            </a:r>
            <a:r>
              <a:rPr lang="cs-CZ" sz="1800" dirty="0">
                <a:cs typeface="Calibri" pitchFamily="34" charset="0"/>
              </a:rPr>
              <a:t>Peníze, s. </a:t>
            </a:r>
            <a:r>
              <a:rPr lang="cs-CZ" sz="1800" dirty="0" smtClean="0">
                <a:cs typeface="Calibri" pitchFamily="34" charset="0"/>
              </a:rPr>
              <a:t>95-98.</a:t>
            </a:r>
            <a:endParaRPr lang="cs-CZ" sz="1800" dirty="0">
              <a:cs typeface="Calibri" pitchFamily="34" charset="0"/>
            </a:endParaRPr>
          </a:p>
          <a:p>
            <a:pPr marL="0" indent="0">
              <a:buNone/>
            </a:pPr>
            <a:endParaRPr lang="cs-CZ" sz="1500" dirty="0">
              <a:cs typeface="Calibri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cs typeface="Calibri" pitchFamily="34" charset="0"/>
              </a:rPr>
              <a:t>[</a:t>
            </a:r>
            <a:r>
              <a:rPr lang="cs-CZ" sz="1800" dirty="0" smtClean="0">
                <a:cs typeface="Calibri" pitchFamily="34" charset="0"/>
              </a:rPr>
              <a:t>28</a:t>
            </a:r>
            <a:r>
              <a:rPr lang="en-US" sz="1800" dirty="0" smtClean="0">
                <a:cs typeface="Calibri" pitchFamily="34" charset="0"/>
              </a:rPr>
              <a:t>.</a:t>
            </a:r>
            <a:r>
              <a:rPr lang="cs-CZ" sz="1800" dirty="0" smtClean="0">
                <a:cs typeface="Calibri" pitchFamily="34" charset="0"/>
              </a:rPr>
              <a:t>3</a:t>
            </a:r>
            <a:r>
              <a:rPr lang="en-US" sz="1800" dirty="0" smtClean="0">
                <a:cs typeface="Calibri" pitchFamily="34" charset="0"/>
              </a:rPr>
              <a:t>.201</a:t>
            </a:r>
            <a:r>
              <a:rPr lang="cs-CZ" sz="1800" dirty="0">
                <a:cs typeface="Calibri" pitchFamily="34" charset="0"/>
              </a:rPr>
              <a:t>2</a:t>
            </a:r>
            <a:r>
              <a:rPr lang="en-US" sz="1800" dirty="0">
                <a:cs typeface="Calibri" pitchFamily="34" charset="0"/>
              </a:rPr>
              <a:t>]</a:t>
            </a:r>
            <a:r>
              <a:rPr lang="cs-CZ" sz="1800" dirty="0">
                <a:cs typeface="Calibri" pitchFamily="34" charset="0"/>
              </a:rPr>
              <a:t> O</a:t>
            </a:r>
            <a:r>
              <a:rPr lang="cs-CZ" sz="1800" dirty="0" smtClean="0">
                <a:cs typeface="Calibri" pitchFamily="34" charset="0"/>
              </a:rPr>
              <a:t>br</a:t>
            </a:r>
            <a:r>
              <a:rPr lang="cs-CZ" sz="1800" dirty="0">
                <a:cs typeface="Calibri" pitchFamily="34" charset="0"/>
              </a:rPr>
              <a:t>. </a:t>
            </a:r>
            <a:r>
              <a:rPr lang="cs-CZ" sz="1800" dirty="0" smtClean="0">
                <a:cs typeface="Calibri" pitchFamily="34" charset="0"/>
              </a:rPr>
              <a:t> 1 – Klipart Microsoft</a:t>
            </a:r>
          </a:p>
          <a:p>
            <a:pPr marL="0" indent="0">
              <a:buNone/>
            </a:pPr>
            <a:endParaRPr lang="cs-CZ" sz="1800" dirty="0">
              <a:cs typeface="Calibri" pitchFamily="34" charset="0"/>
            </a:endParaRPr>
          </a:p>
          <a:p>
            <a:pPr marL="0" indent="0">
              <a:buNone/>
            </a:pPr>
            <a:r>
              <a:rPr lang="en-US" sz="1800" dirty="0" smtClean="0">
                <a:cs typeface="Calibri" pitchFamily="34" charset="0"/>
              </a:rPr>
              <a:t>[</a:t>
            </a:r>
            <a:r>
              <a:rPr lang="cs-CZ" sz="1800" dirty="0" smtClean="0">
                <a:cs typeface="Calibri" pitchFamily="34" charset="0"/>
              </a:rPr>
              <a:t>28</a:t>
            </a:r>
            <a:r>
              <a:rPr lang="en-US" sz="1800" dirty="0" smtClean="0">
                <a:cs typeface="Calibri" pitchFamily="34" charset="0"/>
              </a:rPr>
              <a:t>.</a:t>
            </a:r>
            <a:r>
              <a:rPr lang="cs-CZ" sz="1800" dirty="0" smtClean="0">
                <a:cs typeface="Calibri" pitchFamily="34" charset="0"/>
              </a:rPr>
              <a:t>3</a:t>
            </a:r>
            <a:r>
              <a:rPr lang="en-US" sz="1800" dirty="0" smtClean="0">
                <a:cs typeface="Calibri" pitchFamily="34" charset="0"/>
              </a:rPr>
              <a:t>.201</a:t>
            </a:r>
            <a:r>
              <a:rPr lang="cs-CZ" sz="1800" dirty="0">
                <a:cs typeface="Calibri" pitchFamily="34" charset="0"/>
              </a:rPr>
              <a:t>2</a:t>
            </a:r>
            <a:r>
              <a:rPr lang="en-US" sz="1800" dirty="0">
                <a:cs typeface="Calibri" pitchFamily="34" charset="0"/>
              </a:rPr>
              <a:t>]</a:t>
            </a:r>
            <a:r>
              <a:rPr lang="cs-CZ" sz="1800" dirty="0">
                <a:cs typeface="Calibri" pitchFamily="34" charset="0"/>
              </a:rPr>
              <a:t> Internetový zdroj </a:t>
            </a:r>
            <a:r>
              <a:rPr lang="cs-CZ" sz="1800" dirty="0" smtClean="0">
                <a:cs typeface="Calibri" pitchFamily="34" charset="0"/>
                <a:hlinkClick r:id="rId3"/>
              </a:rPr>
              <a:t>www.europa.eu</a:t>
            </a:r>
            <a:endParaRPr lang="cs-CZ" sz="1800" dirty="0" smtClean="0">
              <a:cs typeface="Calibri" pitchFamily="34" charset="0"/>
            </a:endParaRPr>
          </a:p>
          <a:p>
            <a:pPr marL="0" indent="0">
              <a:buNone/>
            </a:pPr>
            <a:endParaRPr lang="cs-CZ" sz="1800" dirty="0">
              <a:cs typeface="Calibri" pitchFamily="34" charset="0"/>
            </a:endParaRPr>
          </a:p>
          <a:p>
            <a:pPr marL="0" indent="0">
              <a:buNone/>
            </a:pPr>
            <a:endParaRPr lang="cs-CZ" sz="1800" dirty="0" smtClean="0">
              <a:cs typeface="Calibri" pitchFamily="34" charset="0"/>
            </a:endParaRPr>
          </a:p>
          <a:p>
            <a:pPr marL="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7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619</Words>
  <Application>Microsoft Office PowerPoint</Application>
  <PresentationFormat>Předvádění na obrazovce (4:3)</PresentationFormat>
  <Paragraphs>165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8</vt:i4>
      </vt:variant>
    </vt:vector>
  </HeadingPairs>
  <TitlesOfParts>
    <vt:vector size="10" baseType="lpstr">
      <vt:lpstr>Mountain</vt:lpstr>
      <vt:lpstr>Motiv systému Office</vt:lpstr>
      <vt:lpstr>Snímek 1</vt:lpstr>
      <vt:lpstr>Co je to inflace?</vt:lpstr>
      <vt:lpstr>Co je to inflace?</vt:lpstr>
      <vt:lpstr>Co je to inflace?</vt:lpstr>
      <vt:lpstr>Co je to inflace?</vt:lpstr>
      <vt:lpstr>Co je to inflace?</vt:lpstr>
      <vt:lpstr>Co je to inflace?</vt:lpstr>
      <vt:lpstr>Citace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72</cp:revision>
  <dcterms:created xsi:type="dcterms:W3CDTF">2012-03-23T16:11:21Z</dcterms:created>
  <dcterms:modified xsi:type="dcterms:W3CDTF">2012-05-06T20:41:54Z</dcterms:modified>
</cp:coreProperties>
</file>