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6" r:id="rId3"/>
    <p:sldId id="268" r:id="rId4"/>
    <p:sldId id="297" r:id="rId5"/>
    <p:sldId id="298" r:id="rId6"/>
    <p:sldId id="301" r:id="rId7"/>
    <p:sldId id="299" r:id="rId8"/>
    <p:sldId id="300" r:id="rId9"/>
    <p:sldId id="26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2FA76-6CE7-4DDA-903E-495815F3AA8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A0D53-6047-4918-9EAA-142C2312D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558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/>
              <a:t>EU Peníze školám	                                       Inovace ve vzdělávání na naší škole ZŠ Studánka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5CF3A97-F386-436C-B8EC-1E65D957276F}" type="datetime1">
              <a:rPr lang="cs-CZ" smtClean="0"/>
              <a:pPr eaLnBrk="1" hangingPunct="1">
                <a:defRPr/>
              </a:pPr>
              <a:t>6.5.2012</a:t>
            </a:fld>
            <a:endParaRPr lang="cs-CZ" dirty="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/>
              <a:t>Autorem materiálu a všech jeho částí, není-li uvedeno jinak, je</a:t>
            </a: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0D53-6047-4918-9EAA-142C2312DFB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0D53-6047-4918-9EAA-142C2312DFB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0D53-6047-4918-9EAA-142C2312DFB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0D53-6047-4918-9EAA-142C2312DFB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0D53-6047-4918-9EAA-142C2312DFB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0D53-6047-4918-9EAA-142C2312DFB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0D53-6047-4918-9EAA-142C2312DFB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0017-6DF1-4FA1-898B-D9FAA915C00C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F13-BB51-429E-9F39-3011B6581BA9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0409D65B-75B3-4884-8BE2-C03CA3286403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8B3-F700-468A-AB56-7BE6131E93C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808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B271-EBD8-41B5-AF97-480763C2CA5D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655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5D0D-9328-4149-8425-067123729EA6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711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88A5-B351-44F9-9E9D-006435391815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171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1352-82A0-4F10-9E9F-2DB472322BBB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62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497E-9F8A-4E08-B91B-BE66716B1F8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7392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0-492A-4BC5-8C18-8474A2557C0D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130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2D76-CB6B-4EAE-B9EA-69B943A2CFBE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18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0154-2DDF-48CC-9929-07856DB40D09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254-CBCF-436B-85F5-D39739D1EE01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738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1DC0-B78E-4B42-B93B-736BDCD2F81E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0157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904-1279-4445-8877-E6421823CFD9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4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DEB8-53AE-445A-87AD-9796091F0A13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C40C-68AF-43A6-8BC1-278F1DBCEFEF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9B30-9E64-4761-B59A-92155AC1A2A9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19CC-F2C6-42EB-B3B9-C6844B2AFB2A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B1D7-78C0-4706-BA6C-A25D1506B024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4E37-0D38-4A5C-92AE-5F0520E8A2E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685-8245-4E1F-98CC-C330E4EACD01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F2FDAEA-F41C-448F-A9B5-1A85D62EF68C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E417-4CB7-4C1C-8384-33853B78211C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3FAE-3251-4F0A-80FB-11CB730620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26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Flag_of_Europe.svg" TargetMode="External"/><Relationship Id="rId3" Type="http://schemas.openxmlformats.org/officeDocument/2006/relationships/hyperlink" Target="http://cs.wikipedia.org/wiki/Evropsk%C3%A1_unie" TargetMode="External"/><Relationship Id="rId7" Type="http://schemas.openxmlformats.org/officeDocument/2006/relationships/hyperlink" Target="http://www.euroaktiv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ropska-unie.cz/" TargetMode="External"/><Relationship Id="rId5" Type="http://schemas.openxmlformats.org/officeDocument/2006/relationships/hyperlink" Target="http://www.europa.eu/" TargetMode="External"/><Relationship Id="rId10" Type="http://schemas.openxmlformats.org/officeDocument/2006/relationships/hyperlink" Target="http://cs.wikipedia.org/wiki/Soubor:Europ%C3%A4ischer_Rechnungshof.jpg" TargetMode="External"/><Relationship Id="rId4" Type="http://schemas.openxmlformats.org/officeDocument/2006/relationships/hyperlink" Target="http://www.euroskop.cz/" TargetMode="External"/><Relationship Id="rId9" Type="http://schemas.openxmlformats.org/officeDocument/2006/relationships/hyperlink" Target="http://cs.wikipedia.org/wiki/Soubor:EU_Council_Roo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341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14342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14343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64"/>
          <p:cNvSpPr>
            <a:spLocks noChangeArrowheads="1"/>
          </p:cNvSpPr>
          <p:nvPr/>
        </p:nvSpPr>
        <p:spPr bwMode="auto">
          <a:xfrm>
            <a:off x="611188" y="1119516"/>
            <a:ext cx="6913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024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2" name="Rectangle 116"/>
          <p:cNvSpPr>
            <a:spLocks noChangeArrowheads="1"/>
          </p:cNvSpPr>
          <p:nvPr/>
        </p:nvSpPr>
        <p:spPr bwMode="auto">
          <a:xfrm>
            <a:off x="395288" y="1312010"/>
            <a:ext cx="8497887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sz="1200" b="1" dirty="0" smtClean="0"/>
              <a:t>SADA č. XIII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Identifikátor: VY_32_INOVACE_SADA XIII_</a:t>
            </a:r>
            <a:r>
              <a:rPr lang="cs-CZ" sz="1200" b="1" dirty="0" err="1" smtClean="0"/>
              <a:t>SEk</a:t>
            </a:r>
            <a:r>
              <a:rPr lang="cs-CZ" sz="1200" b="1" dirty="0" smtClean="0"/>
              <a:t>, DUM  </a:t>
            </a:r>
            <a:r>
              <a:rPr lang="cs-CZ" sz="1200" b="1" dirty="0" smtClean="0"/>
              <a:t>č.18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Svět práce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obor: Ekonomický seminář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r>
              <a:rPr lang="cs-CZ" sz="1200" b="1" dirty="0">
                <a:latin typeface="Arial" pitchFamily="34" charset="0"/>
                <a:cs typeface="Arial" pitchFamily="34" charset="0"/>
              </a:rPr>
              <a:t>Název: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Evropské unie – politika a instituce</a:t>
            </a:r>
          </a:p>
          <a:p>
            <a:r>
              <a:rPr lang="cs-CZ" sz="1200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sz="1200" b="1" dirty="0">
                <a:latin typeface="Arial" pitchFamily="34" charset="0"/>
                <a:cs typeface="Arial" pitchFamily="34" charset="0"/>
              </a:rPr>
              <a:t>: Ing. Petra Andrlová</a:t>
            </a:r>
          </a:p>
          <a:p>
            <a:r>
              <a:rPr lang="cs-CZ" sz="1200" b="1" dirty="0">
                <a:latin typeface="Arial" pitchFamily="34" charset="0"/>
                <a:cs typeface="Arial" pitchFamily="34" charset="0"/>
              </a:rPr>
              <a:t>Stručná anotace: Téma zaměřené na kapitolu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Evropská unie EU</a:t>
            </a:r>
          </a:p>
          <a:p>
            <a:r>
              <a:rPr lang="cs-CZ" sz="1200" b="1" dirty="0" smtClean="0">
                <a:latin typeface="Arial" pitchFamily="34" charset="0"/>
                <a:cs typeface="Arial" pitchFamily="34" charset="0"/>
              </a:rPr>
              <a:t>Metodické </a:t>
            </a:r>
            <a:r>
              <a:rPr lang="cs-CZ" sz="1200" b="1" dirty="0">
                <a:latin typeface="Arial" pitchFamily="34" charset="0"/>
                <a:cs typeface="Arial" pitchFamily="34" charset="0"/>
              </a:rPr>
              <a:t>zhodnocení: Aktivita určená pro žáky devátých ročníků v rámci semináře Základy ekonomie,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forma prezentace – hlavní orgány EU, Evropská rada, úkol s řešením – instituce EU a jejich definice, pilotáž dne 19.4.2012 </a:t>
            </a:r>
            <a:r>
              <a:rPr lang="cs-CZ" sz="1200" b="1" dirty="0">
                <a:latin typeface="Arial" pitchFamily="34" charset="0"/>
                <a:cs typeface="Arial" pitchFamily="34" charset="0"/>
              </a:rPr>
              <a:t>v 9. ročníku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Ing. Petra Andrlová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85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270000"/>
              </a:lnSpc>
              <a:buNone/>
            </a:pPr>
            <a:r>
              <a:rPr lang="cs-CZ" sz="9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orgány</a:t>
            </a:r>
          </a:p>
          <a:p>
            <a:pPr marL="0" indent="0" algn="ctr">
              <a:lnSpc>
                <a:spcPct val="270000"/>
              </a:lnSpc>
              <a:buNone/>
            </a:pPr>
            <a:r>
              <a:rPr lang="cs-CZ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Evropský parlament </a:t>
            </a:r>
            <a:r>
              <a:rPr lang="cs-CZ" sz="7700" dirty="0" smtClean="0"/>
              <a:t>(hlas občanů)</a:t>
            </a:r>
            <a:endParaRPr lang="cs-CZ" sz="77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270000"/>
              </a:lnSpc>
              <a:buNone/>
            </a:pPr>
            <a:r>
              <a:rPr lang="cs-CZ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ministrů </a:t>
            </a:r>
            <a:r>
              <a:rPr lang="cs-CZ" sz="7700" dirty="0" smtClean="0"/>
              <a:t>(hlas členských států)</a:t>
            </a:r>
          </a:p>
          <a:p>
            <a:pPr marL="0" indent="0" algn="ctr">
              <a:lnSpc>
                <a:spcPct val="270000"/>
              </a:lnSpc>
              <a:buNone/>
            </a:pPr>
            <a:r>
              <a:rPr lang="cs-CZ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komise </a:t>
            </a:r>
            <a:r>
              <a:rPr lang="cs-CZ" sz="7700" dirty="0" smtClean="0"/>
              <a:t>(společenské zájmy)</a:t>
            </a:r>
          </a:p>
          <a:p>
            <a:pPr marL="0" indent="0">
              <a:lnSpc>
                <a:spcPct val="270000"/>
              </a:lnSpc>
              <a:buNone/>
            </a:pPr>
            <a:endParaRPr lang="cs-CZ" sz="77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 smtClean="0"/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3000" dirty="0" smtClean="0"/>
              <a:t>                     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– politika a instituce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089"/>
            <a:ext cx="1692000" cy="1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4572000" y="2348880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4594859" y="3212976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4594859" y="4005064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37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270000"/>
              </a:lnSpc>
              <a:buNone/>
            </a:pPr>
            <a:endParaRPr lang="cs-CZ" sz="77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 smtClean="0"/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3000" dirty="0" smtClean="0"/>
              <a:t>                     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– politika a instituce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089"/>
            <a:ext cx="1692000" cy="1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952000" cy="3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75856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Zasedací sál Rady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04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270000"/>
              </a:lnSpc>
              <a:buNone/>
            </a:pPr>
            <a:r>
              <a:rPr lang="cs-CZ" sz="9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rada (summit)</a:t>
            </a:r>
          </a:p>
          <a:p>
            <a:pPr marL="0" indent="0" algn="ctr">
              <a:lnSpc>
                <a:spcPct val="270000"/>
              </a:lnSpc>
              <a:buNone/>
            </a:pPr>
            <a:r>
              <a:rPr lang="cs-CZ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Evropský parlament                    Rada </a:t>
            </a:r>
            <a:r>
              <a:rPr lang="cs-CZ" sz="7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ministrů </a:t>
            </a:r>
            <a:r>
              <a:rPr lang="cs-CZ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Evropská </a:t>
            </a:r>
            <a:r>
              <a:rPr lang="cs-CZ" sz="7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4000" dirty="0"/>
              <a:t>(Rada Evropské unie)</a:t>
            </a:r>
            <a:r>
              <a:rPr lang="cs-CZ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lnSpc>
                <a:spcPct val="270000"/>
              </a:lnSpc>
              <a:buNone/>
            </a:pPr>
            <a:r>
              <a:rPr lang="cs-CZ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Soudní dvůr      Účetní dvůr        Hospodářský a sociální výbor        Výbor regionů</a:t>
            </a:r>
          </a:p>
          <a:p>
            <a:pPr marL="0" indent="0" algn="ctr">
              <a:lnSpc>
                <a:spcPct val="270000"/>
              </a:lnSpc>
              <a:buNone/>
            </a:pPr>
            <a:r>
              <a:rPr lang="cs-CZ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investiční banka                 Agentury                Evropská centrální banka</a:t>
            </a:r>
            <a:endParaRPr lang="cs-CZ" sz="77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 smtClean="0"/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3000" dirty="0" smtClean="0"/>
              <a:t>                     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– politika a instituce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089"/>
            <a:ext cx="1692000" cy="1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69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265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70000"/>
              </a:lnSpc>
              <a:buNone/>
            </a:pPr>
            <a:endParaRPr lang="cs-CZ" sz="77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 smtClean="0"/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3000" dirty="0" smtClean="0"/>
              <a:t>                     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– politika a instituce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089"/>
            <a:ext cx="1692000" cy="1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11760" y="1540342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Sídlo Evropského účetního dvora </a:t>
            </a:r>
          </a:p>
          <a:p>
            <a:pPr algn="ctr"/>
            <a:r>
              <a:rPr lang="cs-CZ" sz="1500" dirty="0" smtClean="0"/>
              <a:t>v Lucembursku</a:t>
            </a:r>
            <a:endParaRPr lang="cs-CZ" sz="1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688000" cy="417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9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915" y="1760873"/>
            <a:ext cx="8229600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3000" dirty="0" smtClean="0"/>
              <a:t>                     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– politika a instituce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089"/>
            <a:ext cx="1692000" cy="1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532094"/>
              </p:ext>
            </p:extLst>
          </p:nvPr>
        </p:nvGraphicFramePr>
        <p:xfrm>
          <a:off x="611560" y="2060848"/>
          <a:ext cx="7848872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040560"/>
              </a:tblGrid>
              <a:tr h="39604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Summit Evropské rady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Evropský parlament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Rada ministrů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Evropská komise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Soudní dvůr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Účetní dvůr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Hospodářský a sociální výbor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Výbor regionů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Evropská investiční banka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Agentury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/>
                        <a:t>Evropská centrální banka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cs-CZ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27 nezávislých členů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kontrola finančních prostředků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zastupuje města a regiony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legislativní a kontrolní orgán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poskytování dlouhodobých půjček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spolu s parlamentem schvaluje</a:t>
                      </a:r>
                      <a:r>
                        <a:rPr lang="cs-CZ" sz="1500" b="1" baseline="0" dirty="0" smtClean="0"/>
                        <a:t> </a:t>
                      </a:r>
                      <a:r>
                        <a:rPr lang="cs-CZ" sz="1500" b="1" dirty="0" smtClean="0"/>
                        <a:t>předpisy a rozpočet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zajišťuje stabilitu cen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celkový</a:t>
                      </a:r>
                      <a:r>
                        <a:rPr lang="cs-CZ" sz="1500" b="1" baseline="0" dirty="0" smtClean="0"/>
                        <a:t> směr politiky EU</a:t>
                      </a:r>
                      <a:endParaRPr lang="cs-CZ" sz="1500" b="1" dirty="0" smtClean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Evropská agentura</a:t>
                      </a:r>
                      <a:r>
                        <a:rPr lang="cs-CZ" sz="1500" b="1" baseline="0" dirty="0" smtClean="0"/>
                        <a:t> pro životní prostředí</a:t>
                      </a:r>
                      <a:endParaRPr lang="cs-CZ" sz="1500" b="1" dirty="0" smtClean="0"/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hlas občanské společnosti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/>
                        <a:t>sídlo v Lucemburku</a:t>
                      </a:r>
                      <a:endParaRPr lang="cs-CZ" sz="15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979712" y="1556792"/>
            <a:ext cx="51125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Spojte instituce EU s jejich definicí.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75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915" y="1760873"/>
            <a:ext cx="8229600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endParaRPr lang="cs-CZ" sz="1500" dirty="0" smtClean="0"/>
          </a:p>
          <a:p>
            <a:pPr>
              <a:lnSpc>
                <a:spcPct val="270000"/>
              </a:lnSpc>
              <a:buFontTx/>
              <a:buChar char="-"/>
            </a:pPr>
            <a:endParaRPr lang="cs-CZ" sz="2800" b="1" dirty="0"/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3000" dirty="0" smtClean="0"/>
              <a:t>                     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– politika a instituce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089"/>
            <a:ext cx="1692000" cy="1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2208073"/>
              </p:ext>
            </p:extLst>
          </p:nvPr>
        </p:nvGraphicFramePr>
        <p:xfrm>
          <a:off x="611560" y="2060848"/>
          <a:ext cx="7848872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040560"/>
              </a:tblGrid>
              <a:tr h="39604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Summit Evropské rady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Evropský parlament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Rada ministrů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Evropská komise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Soudní dvůr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Účetní dvůr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Hospodářský a sociální výbor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Výbor regionů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Evropská investiční banka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Agentury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Evropská centrální banka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27 nezávislých členů, orgán výkonné moci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kontrola finančních prostředků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zastupuje města a regiony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legislativní a kontrolní orgán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poskytování dlouhodobých půjček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spolu s parlamentem schvaluje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předpisy a rozpočet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zajišťuje stabilitu cen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celkový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směr politiky EU</a:t>
                      </a:r>
                      <a:endParaRPr lang="cs-CZ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Evropská agentura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pro životní prostředí</a:t>
                      </a:r>
                      <a:endParaRPr lang="cs-CZ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hlas občanské společnosti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sídlo v Lucemburku, právní předpisy EU</a:t>
                      </a:r>
                      <a:endParaRPr lang="cs-CZ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3" name="Přímá spojnice 12"/>
          <p:cNvCxnSpPr/>
          <p:nvPr/>
        </p:nvCxnSpPr>
        <p:spPr>
          <a:xfrm>
            <a:off x="2843808" y="2348880"/>
            <a:ext cx="324036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1691680" y="5085184"/>
            <a:ext cx="302433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419872" y="4365104"/>
            <a:ext cx="252028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3203848" y="4365104"/>
            <a:ext cx="324036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3059832" y="3717032"/>
            <a:ext cx="2232248" cy="133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2195736" y="3068960"/>
            <a:ext cx="374441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1907704" y="2780928"/>
            <a:ext cx="38164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627784" y="2636912"/>
            <a:ext cx="30963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Přímá spojnice 1024"/>
          <p:cNvCxnSpPr/>
          <p:nvPr/>
        </p:nvCxnSpPr>
        <p:spPr>
          <a:xfrm>
            <a:off x="2123728" y="3068960"/>
            <a:ext cx="169218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Přímá spojnice 1027"/>
          <p:cNvCxnSpPr/>
          <p:nvPr/>
        </p:nvCxnSpPr>
        <p:spPr>
          <a:xfrm flipV="1">
            <a:off x="2339752" y="2348880"/>
            <a:ext cx="2340260" cy="10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Přímá spojnice 1029"/>
          <p:cNvCxnSpPr/>
          <p:nvPr/>
        </p:nvCxnSpPr>
        <p:spPr>
          <a:xfrm>
            <a:off x="1907704" y="3717032"/>
            <a:ext cx="2916324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627784" y="1584093"/>
            <a:ext cx="33123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428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 Internetový zdroj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Wikipedie</a:t>
            </a:r>
          </a:p>
          <a:p>
            <a:pPr marL="182880" indent="0">
              <a:buNone/>
            </a:pPr>
            <a:r>
              <a:rPr lang="cs-CZ" sz="1800" dirty="0">
                <a:latin typeface="Calibri" pitchFamily="34" charset="0"/>
                <a:cs typeface="Calibri" pitchFamily="34" charset="0"/>
                <a:hlinkClick r:id="rId3"/>
              </a:rPr>
              <a:t>http://cs.wikipedia.org/wiki/Evropsk%C3%A1_unie</a:t>
            </a:r>
            <a:endParaRPr lang="cs-CZ" sz="1800" dirty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 Internetový zdroj </a:t>
            </a:r>
            <a:r>
              <a:rPr lang="cs-CZ" sz="1800" dirty="0" smtClean="0">
                <a:latin typeface="Calibri" pitchFamily="34" charset="0"/>
                <a:cs typeface="Calibri" pitchFamily="34" charset="0"/>
                <a:hlinkClick r:id="rId4"/>
              </a:rPr>
              <a:t>www.euroskop.cz</a:t>
            </a: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 Internetový zdroj </a:t>
            </a:r>
            <a:r>
              <a:rPr lang="cs-CZ" sz="1800" dirty="0" smtClean="0">
                <a:latin typeface="Calibri" pitchFamily="34" charset="0"/>
                <a:cs typeface="Calibri" pitchFamily="34" charset="0"/>
                <a:hlinkClick r:id="rId5"/>
              </a:rPr>
              <a:t>www.europa.eu</a:t>
            </a: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 Internetový zdroj </a:t>
            </a:r>
            <a:r>
              <a:rPr lang="cs-CZ" sz="1800" dirty="0" smtClean="0">
                <a:latin typeface="Calibri" pitchFamily="34" charset="0"/>
                <a:cs typeface="Calibri" pitchFamily="34" charset="0"/>
                <a:hlinkClick r:id="rId6"/>
              </a:rPr>
              <a:t>www.evropska-unie.cz</a:t>
            </a: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 Internetový zdroj </a:t>
            </a:r>
            <a:r>
              <a:rPr lang="cs-CZ" sz="1800" dirty="0" smtClean="0">
                <a:latin typeface="Calibri" pitchFamily="34" charset="0"/>
                <a:cs typeface="Calibri" pitchFamily="34" charset="0"/>
                <a:hlinkClick r:id="rId7"/>
              </a:rPr>
              <a:t>www.euroaktiv.cz</a:t>
            </a: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endParaRPr lang="cs-CZ" sz="1800" dirty="0">
              <a:latin typeface="Calibri" pitchFamily="34" charset="0"/>
              <a:cs typeface="Calibri" pitchFamily="34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]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BÍLÝ, Jiří. </a:t>
            </a:r>
            <a:r>
              <a:rPr lang="cs-CZ" sz="1800" i="1" dirty="0">
                <a:latin typeface="Calibri" pitchFamily="34" charset="0"/>
                <a:cs typeface="Calibri" pitchFamily="34" charset="0"/>
              </a:rPr>
              <a:t>Základy ekonomie, mezinárodních vztahů,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   logiky </a:t>
            </a:r>
            <a:r>
              <a:rPr lang="cs-CZ" sz="1800" i="1" dirty="0">
                <a:latin typeface="Calibri" pitchFamily="34" charset="0"/>
                <a:cs typeface="Calibri" pitchFamily="34" charset="0"/>
              </a:rPr>
              <a:t>a teorie věd.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1. vyd. Praha 1: Nakladatelství </a:t>
            </a:r>
            <a:r>
              <a:rPr lang="cs-CZ" sz="1800" dirty="0" err="1">
                <a:latin typeface="Calibri" pitchFamily="34" charset="0"/>
                <a:cs typeface="Calibri" pitchFamily="34" charset="0"/>
              </a:rPr>
              <a:t>Eurolex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 Bohemia s.r.o., </a:t>
            </a: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cs-CZ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 Praha 2005. ISBN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8086861236. Kapitola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Mezinárodní organizace,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s.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136 - 142.</a:t>
            </a:r>
            <a:endParaRPr lang="cs-CZ" sz="1800" dirty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endParaRPr lang="cs-CZ" sz="15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5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 Obr. </a:t>
            </a:r>
            <a:r>
              <a:rPr lang="cs-CZ" sz="1500" dirty="0" smtClean="0">
                <a:latin typeface="Calibri" pitchFamily="34" charset="0"/>
                <a:cs typeface="Calibri" pitchFamily="34" charset="0"/>
              </a:rPr>
              <a:t>Evropská vlajka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500" dirty="0" smtClean="0">
                <a:latin typeface="Calibri" pitchFamily="34" charset="0"/>
                <a:cs typeface="Calibri" pitchFamily="34" charset="0"/>
                <a:hlinkClick r:id="rId8"/>
              </a:rPr>
              <a:t>http</a:t>
            </a:r>
            <a:r>
              <a:rPr lang="cs-CZ" sz="1500" dirty="0">
                <a:latin typeface="Calibri" pitchFamily="34" charset="0"/>
                <a:cs typeface="Calibri" pitchFamily="34" charset="0"/>
                <a:hlinkClick r:id="rId8"/>
              </a:rPr>
              <a:t>://</a:t>
            </a:r>
            <a:r>
              <a:rPr lang="cs-CZ" sz="1500" dirty="0" smtClean="0">
                <a:latin typeface="Calibri" pitchFamily="34" charset="0"/>
                <a:cs typeface="Calibri" pitchFamily="34" charset="0"/>
                <a:hlinkClick r:id="rId8"/>
              </a:rPr>
              <a:t>cs.wikipedia.org/wiki/Soubor:Flag_of_Europe.svg</a:t>
            </a:r>
            <a:endParaRPr lang="cs-CZ" sz="15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5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 Obr. </a:t>
            </a:r>
            <a:r>
              <a:rPr lang="cs-CZ" sz="1500" dirty="0" smtClean="0">
                <a:latin typeface="Calibri" pitchFamily="34" charset="0"/>
                <a:cs typeface="Calibri" pitchFamily="34" charset="0"/>
              </a:rPr>
              <a:t>Zasedací sál  Rady 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EU </a:t>
            </a:r>
            <a:r>
              <a:rPr lang="cs-CZ" sz="1500" dirty="0">
                <a:latin typeface="Calibri" pitchFamily="34" charset="0"/>
                <a:cs typeface="Calibri" pitchFamily="34" charset="0"/>
                <a:hlinkClick r:id="rId9"/>
              </a:rPr>
              <a:t>http://</a:t>
            </a:r>
            <a:r>
              <a:rPr lang="cs-CZ" sz="1500" dirty="0" smtClean="0">
                <a:latin typeface="Calibri" pitchFamily="34" charset="0"/>
                <a:cs typeface="Calibri" pitchFamily="34" charset="0"/>
                <a:hlinkClick r:id="rId9"/>
              </a:rPr>
              <a:t>cs.wikipedia.org/wiki/Soubor:EU_Council_Room.jpg</a:t>
            </a:r>
            <a:endParaRPr lang="cs-CZ" sz="15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cs-CZ" sz="1500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.201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]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 Obr. </a:t>
            </a:r>
            <a:r>
              <a:rPr lang="cs-CZ" sz="1500" dirty="0" smtClean="0">
                <a:latin typeface="Calibri" pitchFamily="34" charset="0"/>
                <a:cs typeface="Calibri" pitchFamily="34" charset="0"/>
              </a:rPr>
              <a:t>Sídlo Evropského účetního dvora v </a:t>
            </a:r>
            <a:r>
              <a:rPr lang="cs-CZ" sz="1500" dirty="0">
                <a:latin typeface="Calibri" pitchFamily="34" charset="0"/>
                <a:cs typeface="Calibri" pitchFamily="34" charset="0"/>
              </a:rPr>
              <a:t>Lucembursku </a:t>
            </a:r>
            <a:r>
              <a:rPr lang="cs-CZ" sz="1500" dirty="0">
                <a:latin typeface="Calibri" pitchFamily="34" charset="0"/>
                <a:cs typeface="Calibri" pitchFamily="34" charset="0"/>
                <a:hlinkClick r:id="rId10"/>
              </a:rPr>
              <a:t>http://</a:t>
            </a:r>
            <a:r>
              <a:rPr lang="cs-CZ" sz="1500" dirty="0" smtClean="0">
                <a:latin typeface="Calibri" pitchFamily="34" charset="0"/>
                <a:cs typeface="Calibri" pitchFamily="34" charset="0"/>
                <a:hlinkClick r:id="rId10"/>
              </a:rPr>
              <a:t>cs.wikipedia.org/wiki/Soubor:Europ%C3%A4ischer_Rechnungshof.jpg</a:t>
            </a:r>
            <a:endParaRPr lang="cs-CZ" sz="1500" dirty="0" smtClean="0">
              <a:latin typeface="Calibri" pitchFamily="34" charset="0"/>
              <a:cs typeface="Calibri" pitchFamily="34" charset="0"/>
            </a:endParaRPr>
          </a:p>
          <a:p>
            <a:pPr marL="182880" indent="0">
              <a:buNone/>
            </a:pPr>
            <a:endParaRPr lang="cs-CZ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Petra Andrlová</a:t>
            </a:r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97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674</Words>
  <Application>Microsoft Office PowerPoint</Application>
  <PresentationFormat>Předvádění na obrazovce (4:3)</PresentationFormat>
  <Paragraphs>164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Mountain</vt:lpstr>
      <vt:lpstr>Motiv systému Office</vt:lpstr>
      <vt:lpstr>Snímek 1</vt:lpstr>
      <vt:lpstr>EU – politika a instituce</vt:lpstr>
      <vt:lpstr>EU – politika a instituce</vt:lpstr>
      <vt:lpstr>EU – politika a instituce</vt:lpstr>
      <vt:lpstr>EU – politika a instituce</vt:lpstr>
      <vt:lpstr>EU – politika a instituce</vt:lpstr>
      <vt:lpstr>EU – politika a instituce</vt:lpstr>
      <vt:lpstr>Citace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Uživatel</cp:lastModifiedBy>
  <cp:revision>68</cp:revision>
  <dcterms:created xsi:type="dcterms:W3CDTF">2012-03-23T16:11:21Z</dcterms:created>
  <dcterms:modified xsi:type="dcterms:W3CDTF">2012-05-06T20:43:40Z</dcterms:modified>
</cp:coreProperties>
</file>