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BDEB1-EC14-451D-9611-10126DA9C0A6}" type="datetimeFigureOut">
              <a:rPr lang="cs-CZ" smtClean="0"/>
              <a:t>13.9.2012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229F6-ABD6-41CC-A959-D7FEBDCD87A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080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9/13/2012</a:t>
            </a:fld>
            <a:endParaRPr lang="en-US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9/13/2012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9/13/2012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9/13/2012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9/13/2012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9/13/2012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9/13/2012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9/13/2012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9/13/2012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9/13/2012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9/13/2012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9/13/2012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9600" dirty="0" smtClean="0"/>
              <a:t>?</a:t>
            </a:r>
            <a:endParaRPr lang="cs-CZ" sz="9600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PRESENT SIMPLE</a:t>
            </a:r>
            <a:br>
              <a:rPr lang="cs-CZ" dirty="0" smtClean="0"/>
            </a:br>
            <a:r>
              <a:rPr lang="cs-CZ" dirty="0" smtClean="0"/>
              <a:t>OR</a:t>
            </a:r>
            <a:br>
              <a:rPr lang="cs-CZ" dirty="0" smtClean="0"/>
            </a:br>
            <a:r>
              <a:rPr lang="cs-CZ" dirty="0" smtClean="0"/>
              <a:t>PRESENT CONTINUOUS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147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2390775"/>
            <a:ext cx="23907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5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0"/>
            <a:ext cx="8582025" cy="705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704975"/>
            <a:ext cx="862012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95536" y="566124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Výsledky tohoto a předchozího cvičení jsou na další straně.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8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1019175"/>
            <a:ext cx="2352675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36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/>
              <a:t>PRESENT SIMPLE</a:t>
            </a:r>
            <a:br>
              <a:rPr lang="cs-CZ" b="1" dirty="0" smtClean="0"/>
            </a:br>
            <a:r>
              <a:rPr lang="cs-CZ" sz="2200" dirty="0" smtClean="0"/>
              <a:t>PŘÍTOMNÝ ČAS PROSTÝ</a:t>
            </a:r>
            <a:endParaRPr lang="cs-CZ" sz="2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99592" y="2780928"/>
            <a:ext cx="2952328" cy="762000"/>
          </a:xfrm>
        </p:spPr>
        <p:txBody>
          <a:bodyPr/>
          <a:lstStyle/>
          <a:p>
            <a:pPr algn="just"/>
            <a:r>
              <a:rPr lang="en-GB" sz="1800" dirty="0" smtClean="0"/>
              <a:t>We read </a:t>
            </a:r>
            <a:r>
              <a:rPr lang="en-GB" sz="1800" u="sng" dirty="0" smtClean="0"/>
              <a:t>a lot</a:t>
            </a:r>
            <a:r>
              <a:rPr lang="en-GB" sz="1800" dirty="0" smtClean="0"/>
              <a:t>. We read </a:t>
            </a:r>
            <a:r>
              <a:rPr lang="en-GB" sz="1800" u="sng" dirty="0" smtClean="0"/>
              <a:t>every day.</a:t>
            </a:r>
            <a:r>
              <a:rPr lang="en-GB" sz="1800" dirty="0" smtClean="0"/>
              <a:t> We </a:t>
            </a:r>
            <a:r>
              <a:rPr lang="en-GB" sz="1800" u="sng" dirty="0" smtClean="0"/>
              <a:t>usually</a:t>
            </a:r>
            <a:r>
              <a:rPr lang="en-GB" sz="1800" dirty="0" smtClean="0"/>
              <a:t> read books of fiction. Our friend, Jane </a:t>
            </a:r>
            <a:r>
              <a:rPr lang="en-GB" sz="1800" u="sng" dirty="0" smtClean="0"/>
              <a:t>never</a:t>
            </a:r>
            <a:r>
              <a:rPr lang="en-GB" sz="1800" dirty="0" smtClean="0"/>
              <a:t> reads magazines.</a:t>
            </a:r>
            <a:endParaRPr lang="en-GB" sz="1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5004048" y="2780928"/>
            <a:ext cx="3024336" cy="762000"/>
          </a:xfrm>
        </p:spPr>
        <p:txBody>
          <a:bodyPr/>
          <a:lstStyle/>
          <a:p>
            <a:pPr algn="just"/>
            <a:r>
              <a:rPr lang="en-GB" sz="1800" dirty="0" smtClean="0"/>
              <a:t>They like ice-cream. The girl </a:t>
            </a:r>
            <a:r>
              <a:rPr lang="en-GB" sz="1800" u="sng" dirty="0" smtClean="0"/>
              <a:t>prefers</a:t>
            </a:r>
            <a:r>
              <a:rPr lang="en-GB" sz="1800" dirty="0" smtClean="0"/>
              <a:t> vanill</a:t>
            </a:r>
            <a:r>
              <a:rPr lang="cs-CZ" sz="1800" dirty="0" smtClean="0"/>
              <a:t>a but s</a:t>
            </a:r>
            <a:r>
              <a:rPr lang="en-GB" sz="1800" dirty="0" smtClean="0"/>
              <a:t>he </a:t>
            </a:r>
            <a:r>
              <a:rPr lang="en-GB" sz="1800" u="sng" dirty="0" smtClean="0"/>
              <a:t>doesn´t like </a:t>
            </a:r>
            <a:r>
              <a:rPr lang="en-GB" sz="1800" dirty="0" smtClean="0"/>
              <a:t>chocolate. </a:t>
            </a:r>
            <a:r>
              <a:rPr lang="en-GB" sz="1800" u="sng" dirty="0" smtClean="0"/>
              <a:t>Do you like </a:t>
            </a:r>
            <a:r>
              <a:rPr lang="en-GB" sz="1800" dirty="0" smtClean="0"/>
              <a:t>it? </a:t>
            </a:r>
            <a:endParaRPr lang="en-GB" sz="18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17032"/>
            <a:ext cx="2833886" cy="2152650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17032"/>
            <a:ext cx="2808312" cy="2160240"/>
          </a:xfrm>
        </p:spPr>
      </p:pic>
    </p:spTree>
    <p:extLst>
      <p:ext uri="{BB962C8B-B14F-4D97-AF65-F5344CB8AC3E}">
        <p14:creationId xmlns:p14="http://schemas.microsoft.com/office/powerpoint/2010/main" val="374834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PRESENT SIMPLE: HOW TO CREATE IT?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OZNAMOVACÍ  VĚTA:</a:t>
            </a:r>
          </a:p>
          <a:p>
            <a:pPr marL="0" indent="0">
              <a:buNone/>
            </a:pP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- I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read a lot. - 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You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work hard. - 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We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study English every day.- 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They 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children…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) watch TV every evening. 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=</a:t>
            </a:r>
            <a:r>
              <a:rPr lang="en-GB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I/You/We/They + verb in present simple (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sloveso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v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základním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800" b="1" dirty="0" err="1" smtClean="0">
                <a:solidFill>
                  <a:schemeClr val="accent1">
                    <a:lumMod val="50000"/>
                  </a:schemeClr>
                </a:solidFill>
              </a:rPr>
              <a:t>tvaru</a:t>
            </a:r>
            <a:r>
              <a:rPr lang="en-GB" sz="18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GB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1800" b="1" dirty="0" smtClean="0">
                <a:solidFill>
                  <a:schemeClr val="accent2"/>
                </a:solidFill>
              </a:rPr>
              <a:t>- </a:t>
            </a:r>
            <a:r>
              <a:rPr lang="en-GB" sz="1800" b="1" dirty="0" smtClean="0">
                <a:solidFill>
                  <a:schemeClr val="accent2"/>
                </a:solidFill>
              </a:rPr>
              <a:t>He </a:t>
            </a:r>
            <a:r>
              <a:rPr lang="en-GB" sz="1800" dirty="0" smtClean="0">
                <a:solidFill>
                  <a:schemeClr val="accent2"/>
                </a:solidFill>
              </a:rPr>
              <a:t>(John) reads magazines a lot. </a:t>
            </a:r>
            <a:r>
              <a:rPr lang="en-GB" sz="1800" b="1" dirty="0" smtClean="0">
                <a:solidFill>
                  <a:schemeClr val="accent2"/>
                </a:solidFill>
              </a:rPr>
              <a:t>– She </a:t>
            </a:r>
            <a:r>
              <a:rPr lang="en-GB" sz="1800" dirty="0" smtClean="0">
                <a:solidFill>
                  <a:schemeClr val="accent2"/>
                </a:solidFill>
              </a:rPr>
              <a:t>(Susan) studies History. </a:t>
            </a:r>
            <a:r>
              <a:rPr lang="en-GB" sz="1800" b="1" dirty="0" smtClean="0">
                <a:solidFill>
                  <a:schemeClr val="accent2"/>
                </a:solidFill>
              </a:rPr>
              <a:t>– It </a:t>
            </a:r>
            <a:r>
              <a:rPr lang="en-GB" sz="1800" dirty="0" smtClean="0">
                <a:solidFill>
                  <a:schemeClr val="accent2"/>
                </a:solidFill>
              </a:rPr>
              <a:t>(</a:t>
            </a:r>
            <a:r>
              <a:rPr lang="en-GB" sz="1800" dirty="0" err="1" smtClean="0">
                <a:solidFill>
                  <a:schemeClr val="accent2"/>
                </a:solidFill>
              </a:rPr>
              <a:t>Punťa</a:t>
            </a:r>
            <a:r>
              <a:rPr lang="en-GB" sz="1800" dirty="0" smtClean="0">
                <a:solidFill>
                  <a:schemeClr val="accent2"/>
                </a:solidFill>
              </a:rPr>
              <a:t>) likes salami. </a:t>
            </a:r>
            <a:r>
              <a:rPr lang="en-GB" sz="1800" b="1" dirty="0" smtClean="0">
                <a:solidFill>
                  <a:schemeClr val="accent2"/>
                </a:solidFill>
              </a:rPr>
              <a:t>= He/She/It + verb in present simple + -s/</a:t>
            </a:r>
            <a:r>
              <a:rPr lang="en-GB" sz="1800" b="1" dirty="0" err="1" smtClean="0">
                <a:solidFill>
                  <a:schemeClr val="accent2"/>
                </a:solidFill>
              </a:rPr>
              <a:t>es</a:t>
            </a:r>
            <a:r>
              <a:rPr lang="en-GB" sz="1800" b="1" dirty="0" smtClean="0">
                <a:solidFill>
                  <a:schemeClr val="accent2"/>
                </a:solidFill>
              </a:rPr>
              <a:t> (</a:t>
            </a:r>
            <a:r>
              <a:rPr lang="en-GB" sz="1800" b="1" dirty="0" err="1" smtClean="0">
                <a:solidFill>
                  <a:schemeClr val="accent2"/>
                </a:solidFill>
              </a:rPr>
              <a:t>sloveso</a:t>
            </a:r>
            <a:r>
              <a:rPr lang="en-GB" sz="1800" b="1" dirty="0" smtClean="0">
                <a:solidFill>
                  <a:schemeClr val="accent2"/>
                </a:solidFill>
              </a:rPr>
              <a:t> v </a:t>
            </a:r>
            <a:r>
              <a:rPr lang="en-GB" sz="1800" b="1" dirty="0" err="1" smtClean="0">
                <a:solidFill>
                  <a:schemeClr val="accent2"/>
                </a:solidFill>
              </a:rPr>
              <a:t>základním</a:t>
            </a:r>
            <a:r>
              <a:rPr lang="en-GB" sz="1800" b="1" dirty="0" smtClean="0">
                <a:solidFill>
                  <a:schemeClr val="accent2"/>
                </a:solidFill>
              </a:rPr>
              <a:t> </a:t>
            </a:r>
            <a:r>
              <a:rPr lang="en-GB" sz="1800" b="1" dirty="0" err="1" smtClean="0">
                <a:solidFill>
                  <a:schemeClr val="accent2"/>
                </a:solidFill>
              </a:rPr>
              <a:t>tvaru</a:t>
            </a:r>
            <a:r>
              <a:rPr lang="en-GB" sz="1800" b="1" dirty="0" smtClean="0">
                <a:solidFill>
                  <a:schemeClr val="accent2"/>
                </a:solidFill>
              </a:rPr>
              <a:t> + </a:t>
            </a:r>
            <a:r>
              <a:rPr lang="en-GB" sz="1800" b="1" dirty="0" err="1" smtClean="0">
                <a:solidFill>
                  <a:schemeClr val="accent2"/>
                </a:solidFill>
              </a:rPr>
              <a:t>gramatická</a:t>
            </a:r>
            <a:r>
              <a:rPr lang="en-GB" sz="1800" b="1" dirty="0" smtClean="0">
                <a:solidFill>
                  <a:schemeClr val="accent2"/>
                </a:solidFill>
              </a:rPr>
              <a:t> </a:t>
            </a:r>
            <a:r>
              <a:rPr lang="en-GB" sz="1800" b="1" dirty="0" err="1" smtClean="0">
                <a:solidFill>
                  <a:schemeClr val="accent2"/>
                </a:solidFill>
              </a:rPr>
              <a:t>přípona</a:t>
            </a:r>
            <a:r>
              <a:rPr lang="en-GB" sz="1800" b="1" dirty="0" smtClean="0">
                <a:solidFill>
                  <a:schemeClr val="accent2"/>
                </a:solidFill>
              </a:rPr>
              <a:t> –s/</a:t>
            </a:r>
            <a:r>
              <a:rPr lang="en-GB" sz="1800" b="1" dirty="0" err="1" smtClean="0">
                <a:solidFill>
                  <a:schemeClr val="accent2"/>
                </a:solidFill>
              </a:rPr>
              <a:t>es</a:t>
            </a:r>
            <a:r>
              <a:rPr lang="en-GB" sz="1800" b="1" dirty="0" smtClean="0">
                <a:solidFill>
                  <a:schemeClr val="accent2"/>
                </a:solidFill>
              </a:rPr>
              <a:t>)</a:t>
            </a:r>
          </a:p>
          <a:p>
            <a:pPr>
              <a:buFontTx/>
              <a:buChar char="-"/>
            </a:pPr>
            <a:endParaRPr lang="en-GB" sz="2400" b="1" dirty="0" smtClean="0">
              <a:solidFill>
                <a:schemeClr val="accent2"/>
              </a:solidFill>
            </a:endParaRPr>
          </a:p>
          <a:p>
            <a:r>
              <a:rPr lang="en-GB" sz="2000" b="1" dirty="0" smtClean="0">
                <a:solidFill>
                  <a:schemeClr val="accent2">
                    <a:lumMod val="50000"/>
                  </a:schemeClr>
                </a:solidFill>
              </a:rPr>
              <a:t>ZÁPORNÁ VĚTA:</a:t>
            </a:r>
          </a:p>
          <a:p>
            <a:pPr marL="0" indent="0">
              <a:buNone/>
            </a:pPr>
            <a:r>
              <a:rPr lang="en-GB" sz="1800" b="1" dirty="0" smtClean="0">
                <a:solidFill>
                  <a:schemeClr val="accent2">
                    <a:lumMod val="50000"/>
                  </a:schemeClr>
                </a:solidFill>
              </a:rPr>
              <a:t>- I/You/We/They + DON´T + verb in present simple (I don´t like ice-cream.)</a:t>
            </a:r>
          </a:p>
          <a:p>
            <a:pPr marL="0" indent="0">
              <a:buNone/>
            </a:pPr>
            <a:r>
              <a:rPr lang="en-GB" sz="1800" b="1" dirty="0" smtClean="0">
                <a:solidFill>
                  <a:schemeClr val="accent2"/>
                </a:solidFill>
              </a:rPr>
              <a:t>- He/She/It + DOESN´T + verb in present simple (He doesn´t like ice-cream.)</a:t>
            </a:r>
          </a:p>
          <a:p>
            <a:pPr>
              <a:buFontTx/>
              <a:buChar char="-"/>
            </a:pPr>
            <a:endParaRPr lang="en-GB" sz="18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cs-CZ" sz="1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14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PRESENT SIMPLE: HOW TO CREATE IT?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000" b="1" dirty="0" smtClean="0">
                <a:solidFill>
                  <a:schemeClr val="accent1">
                    <a:lumMod val="50000"/>
                  </a:schemeClr>
                </a:solidFill>
              </a:rPr>
              <a:t>TÁZACÍ  VĚTA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What colour do I/You/We/They like? = 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(What…) + DO + I/You/We/They + verb in present simple (</a:t>
            </a:r>
            <a:r>
              <a:rPr lang="en-GB" sz="2000" b="1" dirty="0" err="1" smtClean="0">
                <a:solidFill>
                  <a:schemeClr val="accent1">
                    <a:lumMod val="50000"/>
                  </a:schemeClr>
                </a:solidFill>
              </a:rPr>
              <a:t>slov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. v </a:t>
            </a:r>
            <a:r>
              <a:rPr lang="en-GB" sz="2000" b="1" dirty="0" err="1" smtClean="0">
                <a:solidFill>
                  <a:schemeClr val="accent1">
                    <a:lumMod val="50000"/>
                  </a:schemeClr>
                </a:solidFill>
              </a:rPr>
              <a:t>základním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1">
                    <a:lumMod val="50000"/>
                  </a:schemeClr>
                </a:solidFill>
              </a:rPr>
              <a:t>tvaru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1"/>
                </a:solidFill>
              </a:rPr>
              <a:t>- Where does He/She/It go? = </a:t>
            </a:r>
            <a:r>
              <a:rPr lang="en-GB" sz="2000" b="1" dirty="0" smtClean="0">
                <a:solidFill>
                  <a:schemeClr val="accent1"/>
                </a:solidFill>
              </a:rPr>
              <a:t>(Where…) + DOES + He/She/It + verb in present simple (</a:t>
            </a:r>
            <a:r>
              <a:rPr lang="en-GB" sz="2000" b="1" dirty="0" err="1" smtClean="0">
                <a:solidFill>
                  <a:schemeClr val="accent1"/>
                </a:solidFill>
              </a:rPr>
              <a:t>slov</a:t>
            </a:r>
            <a:r>
              <a:rPr lang="en-GB" sz="2000" b="1" dirty="0" smtClean="0">
                <a:solidFill>
                  <a:schemeClr val="accent1"/>
                </a:solidFill>
              </a:rPr>
              <a:t>. v </a:t>
            </a:r>
            <a:r>
              <a:rPr lang="en-GB" sz="2000" b="1" dirty="0" err="1" smtClean="0">
                <a:solidFill>
                  <a:schemeClr val="accent1"/>
                </a:solidFill>
              </a:rPr>
              <a:t>základním</a:t>
            </a:r>
            <a:r>
              <a:rPr lang="en-GB" sz="2000" b="1" dirty="0" smtClean="0">
                <a:solidFill>
                  <a:schemeClr val="accent1"/>
                </a:solidFill>
              </a:rPr>
              <a:t> </a:t>
            </a:r>
            <a:r>
              <a:rPr lang="en-GB" sz="2000" b="1" dirty="0" err="1" smtClean="0">
                <a:solidFill>
                  <a:schemeClr val="accent1"/>
                </a:solidFill>
              </a:rPr>
              <a:t>tvaru</a:t>
            </a:r>
            <a:r>
              <a:rPr lang="en-GB" sz="2000" b="1" dirty="0" smtClean="0">
                <a:solidFill>
                  <a:schemeClr val="accent1"/>
                </a:solidFill>
              </a:rPr>
              <a:t>)</a:t>
            </a:r>
          </a:p>
          <a:p>
            <a:pPr>
              <a:buFontTx/>
              <a:buChar char="-"/>
            </a:pPr>
            <a:endParaRPr lang="en-GB" sz="2000" dirty="0" smtClean="0"/>
          </a:p>
          <a:p>
            <a:pPr>
              <a:buFont typeface="Courier New" pitchFamily="49" charset="0"/>
              <a:buChar char="o"/>
            </a:pPr>
            <a:r>
              <a:rPr lang="en-GB" sz="2000" i="1" dirty="0" smtClean="0">
                <a:solidFill>
                  <a:schemeClr val="accent2">
                    <a:lumMod val="50000"/>
                  </a:schemeClr>
                </a:solidFill>
              </a:rPr>
              <a:t>When do you get up in the morning?</a:t>
            </a:r>
          </a:p>
          <a:p>
            <a:pPr>
              <a:buFont typeface="Courier New" pitchFamily="49" charset="0"/>
              <a:buChar char="o"/>
            </a:pPr>
            <a:r>
              <a:rPr lang="en-GB" sz="2000" i="1" dirty="0" smtClean="0">
                <a:solidFill>
                  <a:schemeClr val="accent1"/>
                </a:solidFill>
              </a:rPr>
              <a:t>Why does she study English?</a:t>
            </a:r>
            <a:endParaRPr lang="en-GB" sz="20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PRESENT SIMPLE</a:t>
            </a:r>
            <a:r>
              <a:rPr lang="cs-CZ" sz="3200" b="1" dirty="0" smtClean="0"/>
              <a:t>: WHEN DO WE USE IT?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noProof="1" smtClean="0">
                <a:solidFill>
                  <a:schemeClr val="accent1">
                    <a:lumMod val="50000"/>
                  </a:schemeClr>
                </a:solidFill>
              </a:rPr>
              <a:t>Když vyjadřujeme jak často – pomocí tzv. časových zájmen, které poukazují na to, jak často se něco děje: </a:t>
            </a:r>
            <a:r>
              <a:rPr lang="cs-CZ" sz="2000" b="1" noProof="1" smtClean="0">
                <a:solidFill>
                  <a:schemeClr val="accent1">
                    <a:lumMod val="50000"/>
                  </a:schemeClr>
                </a:solidFill>
              </a:rPr>
              <a:t>HOW OFTEN? </a:t>
            </a:r>
            <a:r>
              <a:rPr lang="cs-CZ" sz="2000" noProof="1" smtClean="0">
                <a:solidFill>
                  <a:schemeClr val="accent1">
                    <a:lumMod val="50000"/>
                  </a:schemeClr>
                </a:solidFill>
              </a:rPr>
              <a:t>= </a:t>
            </a:r>
            <a:r>
              <a:rPr lang="cs-CZ" sz="2000" b="1" noProof="1" smtClean="0">
                <a:solidFill>
                  <a:schemeClr val="accent1">
                    <a:lumMod val="50000"/>
                  </a:schemeClr>
                </a:solidFill>
              </a:rPr>
              <a:t>never, hardly ever, rarely, sometimes, usually, often, always</a:t>
            </a:r>
            <a:r>
              <a:rPr lang="cs-CZ" sz="2000" noProof="1" smtClean="0">
                <a:solidFill>
                  <a:schemeClr val="accent1">
                    <a:lumMod val="50000"/>
                  </a:schemeClr>
                </a:solidFill>
              </a:rPr>
              <a:t>…nebo pomocí dalších výrazů: </a:t>
            </a:r>
            <a:r>
              <a:rPr lang="cs-CZ" sz="2000" b="1" noProof="1" smtClean="0">
                <a:solidFill>
                  <a:schemeClr val="accent1">
                    <a:lumMod val="50000"/>
                  </a:schemeClr>
                </a:solidFill>
              </a:rPr>
              <a:t>every day, every weekend, every night…</a:t>
            </a:r>
          </a:p>
          <a:p>
            <a:pPr>
              <a:buFont typeface="Courier New" pitchFamily="49" charset="0"/>
              <a:buChar char="o"/>
            </a:pPr>
            <a:r>
              <a:rPr lang="cs-CZ" sz="2000" i="1" noProof="1">
                <a:solidFill>
                  <a:schemeClr val="accent1">
                    <a:lumMod val="50000"/>
                  </a:schemeClr>
                </a:solidFill>
              </a:rPr>
              <a:t>I often go out with my friends.</a:t>
            </a:r>
          </a:p>
          <a:p>
            <a:pPr marL="0" indent="0">
              <a:buNone/>
            </a:pPr>
            <a:endParaRPr lang="cs-CZ" sz="2000" b="1" noProof="1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z="2000" noProof="1" smtClean="0">
                <a:solidFill>
                  <a:schemeClr val="accent1">
                    <a:lumMod val="75000"/>
                  </a:schemeClr>
                </a:solidFill>
              </a:rPr>
              <a:t>Když používáme tzv. „stative verbs“ – slovesa, která vyjadřují stav naší mysli, naše přesvědčení: </a:t>
            </a:r>
            <a:r>
              <a:rPr lang="cs-CZ" sz="2000" b="1" noProof="1" smtClean="0">
                <a:solidFill>
                  <a:schemeClr val="accent1">
                    <a:lumMod val="75000"/>
                  </a:schemeClr>
                </a:solidFill>
              </a:rPr>
              <a:t>want, think, believe, like, love, hate, adore…</a:t>
            </a:r>
          </a:p>
          <a:p>
            <a:pPr>
              <a:buFont typeface="Courier New" pitchFamily="49" charset="0"/>
              <a:buChar char="o"/>
            </a:pPr>
            <a:r>
              <a:rPr lang="cs-CZ" sz="2000" i="1" noProof="1" smtClean="0">
                <a:solidFill>
                  <a:schemeClr val="accent1">
                    <a:lumMod val="75000"/>
                  </a:schemeClr>
                </a:solidFill>
              </a:rPr>
              <a:t>He wants to be a doctor.</a:t>
            </a:r>
            <a:r>
              <a:rPr lang="cs-CZ" sz="2000" b="1" noProof="1" smtClean="0">
                <a:solidFill>
                  <a:schemeClr val="accent1">
                    <a:lumMod val="75000"/>
                  </a:schemeClr>
                </a:solidFill>
              </a:rPr>
              <a:t> (NOT… </a:t>
            </a:r>
            <a:r>
              <a:rPr lang="cs-CZ" sz="2000" b="1" strike="sngStrike" noProof="1" smtClean="0">
                <a:solidFill>
                  <a:schemeClr val="accent1">
                    <a:lumMod val="75000"/>
                  </a:schemeClr>
                </a:solidFill>
              </a:rPr>
              <a:t>He is wantning</a:t>
            </a:r>
            <a:r>
              <a:rPr lang="cs-CZ" sz="2000" b="1" noProof="1" smtClean="0">
                <a:solidFill>
                  <a:schemeClr val="accent1">
                    <a:lumMod val="75000"/>
                  </a:schemeClr>
                </a:solidFill>
              </a:rPr>
              <a:t>…)</a:t>
            </a:r>
            <a:endParaRPr lang="cs-CZ" sz="2000" noProof="1">
              <a:solidFill>
                <a:schemeClr val="accent1">
                  <a:lumMod val="75000"/>
                </a:schemeClr>
              </a:solidFill>
            </a:endParaRPr>
          </a:p>
          <a:p>
            <a:endParaRPr lang="cs-CZ" noProof="1" smtClean="0"/>
          </a:p>
          <a:p>
            <a:r>
              <a:rPr lang="cs-CZ" sz="2000" noProof="1" smtClean="0">
                <a:solidFill>
                  <a:schemeClr val="accent1"/>
                </a:solidFill>
              </a:rPr>
              <a:t>Když mluvíme o svých </a:t>
            </a:r>
            <a:r>
              <a:rPr lang="cs-CZ" sz="2000" b="1" noProof="1" smtClean="0">
                <a:solidFill>
                  <a:schemeClr val="accent1"/>
                </a:solidFill>
              </a:rPr>
              <a:t>zájmech, povolání, zvycích, denní rutině </a:t>
            </a:r>
            <a:r>
              <a:rPr lang="cs-CZ" sz="2000" noProof="1" smtClean="0">
                <a:solidFill>
                  <a:schemeClr val="accent1"/>
                </a:solidFill>
              </a:rPr>
              <a:t>(zkrátka o všem, co se v jistém smyslu stále opakuje a je pro nás typické)…</a:t>
            </a:r>
          </a:p>
          <a:p>
            <a:pPr>
              <a:buFont typeface="Courier New" pitchFamily="49" charset="0"/>
              <a:buChar char="o"/>
            </a:pPr>
            <a:r>
              <a:rPr lang="cs-CZ" i="1" noProof="1" smtClean="0">
                <a:solidFill>
                  <a:schemeClr val="accent1"/>
                </a:solidFill>
              </a:rPr>
              <a:t>He plays basketball in his free time.</a:t>
            </a:r>
          </a:p>
          <a:p>
            <a:pPr>
              <a:buFont typeface="Courier New" pitchFamily="49" charset="0"/>
              <a:buChar char="o"/>
            </a:pPr>
            <a:endParaRPr lang="cs-CZ" i="1" noProof="1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i="1" noProof="1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1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/>
              <a:t>PRESENT </a:t>
            </a:r>
            <a:r>
              <a:rPr lang="cs-CZ" b="1" dirty="0" smtClean="0"/>
              <a:t>CONTINUOUS</a:t>
            </a:r>
            <a:r>
              <a:rPr lang="cs-CZ" b="1" dirty="0"/>
              <a:t/>
            </a:r>
            <a:br>
              <a:rPr lang="cs-CZ" b="1" dirty="0"/>
            </a:br>
            <a:r>
              <a:rPr lang="cs-CZ" dirty="0"/>
              <a:t>PŘÍTOMNÝ ČAS </a:t>
            </a:r>
            <a:r>
              <a:rPr lang="cs-CZ" dirty="0" smtClean="0"/>
              <a:t>PRŮBĚHOVÝ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20888"/>
            <a:ext cx="4181475" cy="3600450"/>
          </a:xfrm>
        </p:spPr>
      </p:pic>
      <p:sp>
        <p:nvSpPr>
          <p:cNvPr id="5" name="TextovéPole 4"/>
          <p:cNvSpPr txBox="1"/>
          <p:nvPr/>
        </p:nvSpPr>
        <p:spPr>
          <a:xfrm>
            <a:off x="5504121" y="1484784"/>
            <a:ext cx="33123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USUALLY/NORMALLY…</a:t>
            </a:r>
          </a:p>
          <a:p>
            <a:r>
              <a:rPr lang="en-GB" sz="2000" i="1" dirty="0" smtClean="0">
                <a:solidFill>
                  <a:schemeClr val="accent1">
                    <a:lumMod val="50000"/>
                  </a:schemeClr>
                </a:solidFill>
              </a:rPr>
              <a:t>she </a:t>
            </a:r>
            <a:r>
              <a:rPr lang="en-GB" sz="2000" b="1" i="1" dirty="0" smtClean="0">
                <a:solidFill>
                  <a:schemeClr val="accent1">
                    <a:lumMod val="50000"/>
                  </a:schemeClr>
                </a:solidFill>
              </a:rPr>
              <a:t>learns</a:t>
            </a:r>
            <a:r>
              <a:rPr lang="en-GB" sz="2000" i="1" dirty="0" smtClean="0">
                <a:solidFill>
                  <a:schemeClr val="accent1">
                    <a:lumMod val="50000"/>
                  </a:schemeClr>
                </a:solidFill>
              </a:rPr>
              <a:t> English at school.</a:t>
            </a:r>
          </a:p>
          <a:p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BUT </a:t>
            </a:r>
          </a:p>
          <a:p>
            <a:pPr algn="ctr"/>
            <a:endParaRPr lang="en-GB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 TODAY/ THIS WEEK…</a:t>
            </a:r>
          </a:p>
          <a:p>
            <a:r>
              <a:rPr lang="en-GB" sz="2000" i="1" dirty="0" smtClean="0">
                <a:solidFill>
                  <a:schemeClr val="accent1">
                    <a:lumMod val="50000"/>
                  </a:schemeClr>
                </a:solidFill>
              </a:rPr>
              <a:t>She </a:t>
            </a:r>
            <a:r>
              <a:rPr lang="en-GB" sz="2000" b="1" i="1" dirty="0" smtClean="0">
                <a:solidFill>
                  <a:schemeClr val="accent1">
                    <a:lumMod val="50000"/>
                  </a:schemeClr>
                </a:solidFill>
              </a:rPr>
              <a:t>is</a:t>
            </a:r>
            <a:r>
              <a:rPr lang="cs-CZ" sz="2000" b="1" i="1" dirty="0" smtClean="0">
                <a:solidFill>
                  <a:schemeClr val="accent1">
                    <a:lumMod val="50000"/>
                  </a:schemeClr>
                </a:solidFill>
              </a:rPr>
              <a:t>n´t going to school. </a:t>
            </a:r>
            <a:r>
              <a:rPr lang="en-GB" sz="2000" b="1" i="1" dirty="0" smtClean="0">
                <a:solidFill>
                  <a:schemeClr val="accent1">
                    <a:lumMod val="50000"/>
                  </a:schemeClr>
                </a:solidFill>
              </a:rPr>
              <a:t>She</a:t>
            </a:r>
            <a:r>
              <a:rPr lang="cs-CZ" sz="20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b="1" i="1" dirty="0" smtClean="0">
                <a:solidFill>
                  <a:schemeClr val="accent1">
                    <a:lumMod val="50000"/>
                  </a:schemeClr>
                </a:solidFill>
              </a:rPr>
              <a:t>is learning </a:t>
            </a:r>
            <a:r>
              <a:rPr lang="en-GB" sz="2000" i="1" dirty="0" smtClean="0">
                <a:solidFill>
                  <a:schemeClr val="accent1">
                    <a:lumMod val="50000"/>
                  </a:schemeClr>
                </a:solidFill>
              </a:rPr>
              <a:t>to drive.</a:t>
            </a:r>
          </a:p>
          <a:p>
            <a:pPr algn="ctr"/>
            <a:endParaRPr lang="en-GB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NOW</a:t>
            </a:r>
          </a:p>
          <a:p>
            <a:r>
              <a:rPr lang="en-GB" sz="2000" i="1" dirty="0" smtClean="0">
                <a:solidFill>
                  <a:schemeClr val="accent1">
                    <a:lumMod val="50000"/>
                  </a:schemeClr>
                </a:solidFill>
              </a:rPr>
              <a:t>She </a:t>
            </a:r>
            <a:r>
              <a:rPr lang="en-GB" sz="2000" b="1" i="1" dirty="0" smtClean="0">
                <a:solidFill>
                  <a:schemeClr val="accent1">
                    <a:lumMod val="50000"/>
                  </a:schemeClr>
                </a:solidFill>
              </a:rPr>
              <a:t>is driving </a:t>
            </a:r>
            <a:r>
              <a:rPr lang="en-GB" sz="2000" i="1" dirty="0" smtClean="0">
                <a:solidFill>
                  <a:schemeClr val="accent1">
                    <a:lumMod val="50000"/>
                  </a:schemeClr>
                </a:solidFill>
              </a:rPr>
              <a:t>a car. </a:t>
            </a:r>
          </a:p>
          <a:p>
            <a:r>
              <a:rPr lang="en-GB" sz="2000" i="1" dirty="0" smtClean="0">
                <a:solidFill>
                  <a:schemeClr val="accent1">
                    <a:lumMod val="50000"/>
                  </a:schemeClr>
                </a:solidFill>
              </a:rPr>
              <a:t>The man </a:t>
            </a:r>
            <a:r>
              <a:rPr lang="en-GB" sz="2000" b="1" i="1" dirty="0" smtClean="0">
                <a:solidFill>
                  <a:schemeClr val="accent1">
                    <a:lumMod val="50000"/>
                  </a:schemeClr>
                </a:solidFill>
              </a:rPr>
              <a:t>is teaching </a:t>
            </a:r>
            <a:r>
              <a:rPr lang="en-GB" sz="2000" i="1" dirty="0" smtClean="0">
                <a:solidFill>
                  <a:schemeClr val="accent1">
                    <a:lumMod val="50000"/>
                  </a:schemeClr>
                </a:solidFill>
              </a:rPr>
              <a:t>the girl to drive.</a:t>
            </a:r>
          </a:p>
          <a:p>
            <a:r>
              <a:rPr lang="en-GB" sz="2000" i="1" dirty="0" smtClean="0">
                <a:solidFill>
                  <a:schemeClr val="accent1">
                    <a:lumMod val="50000"/>
                  </a:schemeClr>
                </a:solidFill>
              </a:rPr>
              <a:t>The girl </a:t>
            </a:r>
            <a:r>
              <a:rPr lang="en-GB" sz="2000" b="1" i="1" dirty="0" smtClean="0">
                <a:solidFill>
                  <a:schemeClr val="accent1">
                    <a:lumMod val="50000"/>
                  </a:schemeClr>
                </a:solidFill>
              </a:rPr>
              <a:t>is learning </a:t>
            </a:r>
            <a:r>
              <a:rPr lang="en-GB" sz="2000" i="1" dirty="0" smtClean="0">
                <a:solidFill>
                  <a:schemeClr val="accent1">
                    <a:lumMod val="50000"/>
                  </a:schemeClr>
                </a:solidFill>
              </a:rPr>
              <a:t>to drive.</a:t>
            </a:r>
          </a:p>
          <a:p>
            <a:r>
              <a:rPr lang="en-GB" sz="2000" i="1" dirty="0" smtClean="0">
                <a:solidFill>
                  <a:schemeClr val="accent1">
                    <a:lumMod val="50000"/>
                  </a:schemeClr>
                </a:solidFill>
              </a:rPr>
              <a:t>They </a:t>
            </a:r>
            <a:r>
              <a:rPr lang="en-GB" sz="2000" b="1" i="1" dirty="0" smtClean="0">
                <a:solidFill>
                  <a:schemeClr val="accent1">
                    <a:lumMod val="50000"/>
                  </a:schemeClr>
                </a:solidFill>
              </a:rPr>
              <a:t>are smiling</a:t>
            </a:r>
            <a:r>
              <a:rPr lang="en-GB" sz="2000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GB" sz="2000" i="1" dirty="0" smtClean="0">
                <a:solidFill>
                  <a:schemeClr val="accent1">
                    <a:lumMod val="50000"/>
                  </a:schemeClr>
                </a:solidFill>
              </a:rPr>
              <a:t>They </a:t>
            </a:r>
            <a:r>
              <a:rPr lang="en-GB" sz="2000" b="1" i="1" dirty="0" smtClean="0">
                <a:solidFill>
                  <a:schemeClr val="accent1">
                    <a:lumMod val="50000"/>
                  </a:schemeClr>
                </a:solidFill>
              </a:rPr>
              <a:t>are sitting </a:t>
            </a:r>
            <a:r>
              <a:rPr lang="en-GB" sz="2000" i="1" dirty="0" smtClean="0">
                <a:solidFill>
                  <a:schemeClr val="accent1">
                    <a:lumMod val="50000"/>
                  </a:schemeClr>
                </a:solidFill>
              </a:rPr>
              <a:t>in the car.</a:t>
            </a:r>
          </a:p>
          <a:p>
            <a:endParaRPr lang="cs-CZ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PRESENT </a:t>
            </a:r>
            <a:r>
              <a:rPr lang="cs-CZ" sz="2800" b="1" dirty="0" smtClean="0"/>
              <a:t>CONTINUOUS: </a:t>
            </a:r>
            <a:r>
              <a:rPr lang="cs-CZ" sz="2800" b="1" dirty="0"/>
              <a:t>HOW TO CREATE IT?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cs-CZ" sz="2400" b="1" dirty="0" smtClean="0">
                <a:solidFill>
                  <a:schemeClr val="accent1">
                    <a:lumMod val="50000"/>
                  </a:schemeClr>
                </a:solidFill>
              </a:rPr>
              <a:t>OZNAMOVACÍ VĚTA</a:t>
            </a:r>
          </a:p>
          <a:p>
            <a:pPr>
              <a:buFontTx/>
              <a:buChar char="-"/>
            </a:pPr>
            <a:r>
              <a:rPr lang="en-GB" sz="2400" b="1" dirty="0" smtClean="0"/>
              <a:t>I AM </a:t>
            </a:r>
            <a:r>
              <a:rPr lang="en-GB" sz="2400" dirty="0" smtClean="0"/>
              <a:t>writ</a:t>
            </a:r>
            <a:r>
              <a:rPr lang="en-GB" sz="2400" b="1" dirty="0" smtClean="0"/>
              <a:t>ing</a:t>
            </a:r>
            <a:r>
              <a:rPr lang="en-GB" sz="2400" dirty="0" smtClean="0"/>
              <a:t>. </a:t>
            </a:r>
          </a:p>
          <a:p>
            <a:pPr>
              <a:buFontTx/>
              <a:buChar char="-"/>
            </a:pPr>
            <a:r>
              <a:rPr lang="en-GB" sz="2400" b="1" dirty="0" smtClean="0"/>
              <a:t>You/We/They ARE </a:t>
            </a:r>
            <a:r>
              <a:rPr lang="en-GB" sz="2400" dirty="0" smtClean="0"/>
              <a:t>read</a:t>
            </a:r>
            <a:r>
              <a:rPr lang="en-GB" sz="2400" b="1" dirty="0" smtClean="0"/>
              <a:t>ing</a:t>
            </a:r>
            <a:r>
              <a:rPr lang="en-GB" sz="2400" dirty="0" smtClean="0"/>
              <a:t>.</a:t>
            </a:r>
          </a:p>
          <a:p>
            <a:pPr>
              <a:buFontTx/>
              <a:buChar char="-"/>
            </a:pPr>
            <a:r>
              <a:rPr lang="en-GB" sz="2400" b="1" dirty="0" smtClean="0"/>
              <a:t>He/She/It IS </a:t>
            </a:r>
            <a:r>
              <a:rPr lang="en-GB" sz="2400" dirty="0" smtClean="0"/>
              <a:t>watch</a:t>
            </a:r>
            <a:r>
              <a:rPr lang="en-GB" sz="2400" b="1" dirty="0" smtClean="0"/>
              <a:t>ing</a:t>
            </a:r>
            <a:r>
              <a:rPr lang="en-GB" sz="2400" dirty="0" smtClean="0"/>
              <a:t> TV</a:t>
            </a:r>
            <a:r>
              <a:rPr lang="cs-CZ" sz="2400" dirty="0" smtClean="0"/>
              <a:t>.</a:t>
            </a:r>
          </a:p>
          <a:p>
            <a:pPr>
              <a:buFontTx/>
              <a:buChar char="-"/>
            </a:pPr>
            <a:endParaRPr lang="cs-CZ" sz="2400" dirty="0" smtClean="0"/>
          </a:p>
          <a:p>
            <a:pPr>
              <a:buFont typeface="Courier New" pitchFamily="49" charset="0"/>
              <a:buChar char="o"/>
            </a:pPr>
            <a:r>
              <a:rPr lang="cs-CZ" sz="2400" b="1" dirty="0" smtClean="0">
                <a:solidFill>
                  <a:schemeClr val="accent1">
                    <a:lumMod val="50000"/>
                  </a:schemeClr>
                </a:solidFill>
              </a:rPr>
              <a:t>ZÁPORNÁ VĚTA</a:t>
            </a:r>
          </a:p>
          <a:p>
            <a:pPr>
              <a:buFontTx/>
              <a:buChar char="-"/>
            </a:pPr>
            <a:r>
              <a:rPr lang="en-GB" sz="2400" b="1" dirty="0" smtClean="0"/>
              <a:t>I AM NOT </a:t>
            </a:r>
            <a:r>
              <a:rPr lang="en-GB" sz="2400" dirty="0" smtClean="0"/>
              <a:t>writ</a:t>
            </a:r>
            <a:r>
              <a:rPr lang="en-GB" sz="2400" b="1" dirty="0" smtClean="0"/>
              <a:t>ing</a:t>
            </a:r>
            <a:r>
              <a:rPr lang="en-GB" sz="2400" dirty="0" smtClean="0"/>
              <a:t>.</a:t>
            </a:r>
          </a:p>
          <a:p>
            <a:pPr>
              <a:buFontTx/>
              <a:buChar char="-"/>
            </a:pPr>
            <a:r>
              <a:rPr lang="en-GB" sz="2400" b="1" dirty="0" smtClean="0"/>
              <a:t>You/We/They ARE NOT </a:t>
            </a:r>
            <a:r>
              <a:rPr lang="en-GB" sz="2400" dirty="0" smtClean="0"/>
              <a:t>read</a:t>
            </a:r>
            <a:r>
              <a:rPr lang="en-GB" sz="2400" b="1" dirty="0" smtClean="0"/>
              <a:t>ing</a:t>
            </a:r>
            <a:r>
              <a:rPr lang="en-GB" sz="2400" dirty="0" smtClean="0"/>
              <a:t>.</a:t>
            </a:r>
          </a:p>
          <a:p>
            <a:pPr>
              <a:buFontTx/>
              <a:buChar char="-"/>
            </a:pPr>
            <a:r>
              <a:rPr lang="en-GB" sz="2400" b="1" dirty="0" smtClean="0"/>
              <a:t>He/She/It IS NOT </a:t>
            </a:r>
            <a:r>
              <a:rPr lang="en-GB" sz="2400" dirty="0" smtClean="0"/>
              <a:t>watch</a:t>
            </a:r>
            <a:r>
              <a:rPr lang="en-GB" sz="2400" b="1" dirty="0" smtClean="0"/>
              <a:t>ing</a:t>
            </a:r>
            <a:r>
              <a:rPr lang="en-GB" sz="2400" dirty="0" smtClean="0"/>
              <a:t> TV</a:t>
            </a:r>
            <a:r>
              <a:rPr lang="cs-CZ" sz="2400" dirty="0" smtClean="0"/>
              <a:t>.</a:t>
            </a:r>
          </a:p>
        </p:txBody>
      </p:sp>
      <p:sp>
        <p:nvSpPr>
          <p:cNvPr id="4" name="Pravá složená závorka 3"/>
          <p:cNvSpPr/>
          <p:nvPr/>
        </p:nvSpPr>
        <p:spPr>
          <a:xfrm>
            <a:off x="4788024" y="2132856"/>
            <a:ext cx="72008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004048" y="2420888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Osoba + sloveso být + sloveso s koncovkou </a:t>
            </a:r>
            <a:r>
              <a:rPr lang="en-GB" sz="1400" b="1" dirty="0" smtClean="0"/>
              <a:t>- </a:t>
            </a:r>
            <a:r>
              <a:rPr lang="en-GB" sz="1400" b="1" noProof="1" smtClean="0"/>
              <a:t>ing</a:t>
            </a:r>
            <a:endParaRPr lang="en-GB" sz="1400" b="1" noProof="1"/>
          </a:p>
        </p:txBody>
      </p:sp>
      <p:sp>
        <p:nvSpPr>
          <p:cNvPr id="6" name="Pravá složená závorka 5"/>
          <p:cNvSpPr/>
          <p:nvPr/>
        </p:nvSpPr>
        <p:spPr>
          <a:xfrm>
            <a:off x="5436096" y="4293096"/>
            <a:ext cx="144016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652120" y="458112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Osoba + sloveso být + </a:t>
            </a:r>
            <a:r>
              <a:rPr lang="cs-CZ" sz="1400" b="1" dirty="0" smtClean="0"/>
              <a:t>NOT + sloveso </a:t>
            </a:r>
            <a:r>
              <a:rPr lang="cs-CZ" sz="1400" b="1" dirty="0"/>
              <a:t>s koncovkou - </a:t>
            </a:r>
            <a:r>
              <a:rPr lang="en-GB" sz="1400" b="1" noProof="1" smtClean="0"/>
              <a:t>ing</a:t>
            </a:r>
            <a:endParaRPr lang="en-GB" sz="1400" b="1" noProof="1"/>
          </a:p>
        </p:txBody>
      </p:sp>
    </p:spTree>
    <p:extLst>
      <p:ext uri="{BB962C8B-B14F-4D97-AF65-F5344CB8AC3E}">
        <p14:creationId xmlns:p14="http://schemas.microsoft.com/office/powerpoint/2010/main" val="24697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PRESENT CONTINUOUS: HOW TO CREATE IT?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TÁZACÍ  VĚTA</a:t>
            </a:r>
          </a:p>
          <a:p>
            <a:pPr>
              <a:buFontTx/>
              <a:buChar char="-"/>
            </a:pP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(What) </a:t>
            </a:r>
            <a:r>
              <a:rPr lang="en-GB" sz="2400" b="1" dirty="0" smtClean="0">
                <a:solidFill>
                  <a:schemeClr val="accent2">
                    <a:lumMod val="50000"/>
                  </a:schemeClr>
                </a:solidFill>
              </a:rPr>
              <a:t>AM I 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do</a:t>
            </a:r>
            <a:r>
              <a:rPr lang="en-GB" sz="2400" b="1" dirty="0" smtClean="0">
                <a:solidFill>
                  <a:schemeClr val="accent2">
                    <a:lumMod val="50000"/>
                  </a:schemeClr>
                </a:solidFill>
              </a:rPr>
              <a:t>ing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pPr>
              <a:buFontTx/>
              <a:buChar char="-"/>
            </a:pP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(Where)</a:t>
            </a:r>
            <a:r>
              <a:rPr lang="en-GB" sz="2400" b="1" dirty="0" smtClean="0">
                <a:solidFill>
                  <a:schemeClr val="accent2">
                    <a:lumMod val="50000"/>
                  </a:schemeClr>
                </a:solidFill>
              </a:rPr>
              <a:t> ARE You/We/They 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go</a:t>
            </a:r>
            <a:r>
              <a:rPr lang="en-GB" sz="2400" b="1" dirty="0" smtClean="0">
                <a:solidFill>
                  <a:schemeClr val="accent2">
                    <a:lumMod val="50000"/>
                  </a:schemeClr>
                </a:solidFill>
              </a:rPr>
              <a:t>ing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pPr>
              <a:buFontTx/>
              <a:buChar char="-"/>
            </a:pP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(What) </a:t>
            </a:r>
            <a:r>
              <a:rPr lang="en-GB" sz="2400" b="1" dirty="0" smtClean="0">
                <a:solidFill>
                  <a:schemeClr val="accent2">
                    <a:lumMod val="50000"/>
                  </a:schemeClr>
                </a:solidFill>
              </a:rPr>
              <a:t>IS </a:t>
            </a:r>
            <a:r>
              <a:rPr lang="en-GB" sz="2400" b="1" noProof="1" smtClean="0">
                <a:solidFill>
                  <a:schemeClr val="accent2">
                    <a:lumMod val="50000"/>
                  </a:schemeClr>
                </a:solidFill>
              </a:rPr>
              <a:t>he/She 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read</a:t>
            </a:r>
            <a:r>
              <a:rPr lang="en-GB" sz="2400" b="1" dirty="0" smtClean="0">
                <a:solidFill>
                  <a:schemeClr val="accent2">
                    <a:lumMod val="50000"/>
                  </a:schemeClr>
                </a:solidFill>
              </a:rPr>
              <a:t>ing</a:t>
            </a:r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cs-CZ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PRESENT CONTINUOUS: </a:t>
            </a:r>
            <a:r>
              <a:rPr lang="cs-C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WHEN DO WE USE IT?</a:t>
            </a:r>
            <a:endParaRPr lang="cs-CZ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2">
                    <a:lumMod val="50000"/>
                  </a:schemeClr>
                </a:solidFill>
              </a:rPr>
              <a:t>Když vyjadřujeme, co se děje právě teď: </a:t>
            </a:r>
            <a:r>
              <a:rPr lang="cs-CZ" sz="2000" b="1" dirty="0" smtClean="0">
                <a:solidFill>
                  <a:schemeClr val="accent2">
                    <a:lumMod val="50000"/>
                  </a:schemeClr>
                </a:solidFill>
              </a:rPr>
              <a:t>NOW, AT THE MOMENT</a:t>
            </a:r>
          </a:p>
          <a:p>
            <a:pPr>
              <a:buFont typeface="Courier New" pitchFamily="49" charset="0"/>
              <a:buChar char="o"/>
            </a:pPr>
            <a:r>
              <a:rPr lang="en-GB" sz="2000" i="1" dirty="0" smtClean="0">
                <a:solidFill>
                  <a:schemeClr val="accent2">
                    <a:lumMod val="50000"/>
                  </a:schemeClr>
                </a:solidFill>
              </a:rPr>
              <a:t>He is doing his homework. </a:t>
            </a:r>
          </a:p>
          <a:p>
            <a:pPr>
              <a:buFont typeface="Arial" pitchFamily="34" charset="0"/>
              <a:buChar char="•"/>
            </a:pPr>
            <a:endParaRPr lang="en-GB" sz="20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noProof="1" smtClean="0">
                <a:solidFill>
                  <a:schemeClr val="accent2">
                    <a:lumMod val="50000"/>
                  </a:schemeClr>
                </a:solidFill>
              </a:rPr>
              <a:t>Když říkáme co se děje VYJÍMEČNĚ dnes, tento týden, tento měsíc (přechodně), a co se zase brzy vrátí do „starých kolejí“ : </a:t>
            </a:r>
            <a:r>
              <a:rPr lang="en-GB" sz="2000" b="1" noProof="1" smtClean="0">
                <a:solidFill>
                  <a:schemeClr val="accent2">
                    <a:lumMod val="50000"/>
                  </a:schemeClr>
                </a:solidFill>
              </a:rPr>
              <a:t>TODAY, THIS WEEK, THIS MONTH…</a:t>
            </a:r>
          </a:p>
          <a:p>
            <a:pPr>
              <a:buFont typeface="Courier New" pitchFamily="49" charset="0"/>
              <a:buChar char="o"/>
            </a:pPr>
            <a:r>
              <a:rPr lang="en-GB" sz="2000" i="1" noProof="1" smtClean="0">
                <a:solidFill>
                  <a:schemeClr val="accent2">
                    <a:lumMod val="50000"/>
                  </a:schemeClr>
                </a:solidFill>
              </a:rPr>
              <a:t>Normally I go to school but this week I´m working.</a:t>
            </a:r>
            <a:endParaRPr lang="en-GB" sz="2000" i="1" noProof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Pravá složená závorka 3"/>
          <p:cNvSpPr/>
          <p:nvPr/>
        </p:nvSpPr>
        <p:spPr>
          <a:xfrm>
            <a:off x="5652120" y="2132856"/>
            <a:ext cx="144016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868144" y="234888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(</a:t>
            </a:r>
            <a:r>
              <a:rPr lang="en-GB" sz="1400" b="1" dirty="0" smtClean="0"/>
              <a:t>What…) </a:t>
            </a:r>
            <a:r>
              <a:rPr lang="cs-CZ" sz="1400" b="1" dirty="0" smtClean="0"/>
              <a:t>+ sloveso BÝT + osoba + sloveso s koncovou příponou -</a:t>
            </a:r>
            <a:r>
              <a:rPr lang="en-GB" sz="1400" b="1" dirty="0" smtClean="0"/>
              <a:t>ing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78190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PRACTICE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747713"/>
            <a:ext cx="862012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5536" y="611028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Výsledky jsou na další straně.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0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108</TotalTime>
  <Words>683</Words>
  <Application>Microsoft Office PowerPoint</Application>
  <PresentationFormat>Předvádění na obrazovce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Jmění</vt:lpstr>
      <vt:lpstr>PRESENT SIMPLE OR PRESENT CONTINUOUS</vt:lpstr>
      <vt:lpstr>PRESENT SIMPLE PŘÍTOMNÝ ČAS PROSTÝ</vt:lpstr>
      <vt:lpstr>PRESENT SIMPLE: HOW TO CREATE IT?</vt:lpstr>
      <vt:lpstr>PRESENT SIMPLE: HOW TO CREATE IT?</vt:lpstr>
      <vt:lpstr>PRESENT SIMPLE: WHEN DO WE USE IT?</vt:lpstr>
      <vt:lpstr>PRESENT CONTINUOUS PŘÍTOMNÝ ČAS PRŮBĚHOVÝ</vt:lpstr>
      <vt:lpstr>PRESENT CONTINUOUS: HOW TO CREATE IT?</vt:lpstr>
      <vt:lpstr>PRESENT CONTINUOUS: HOW TO CREATE IT?</vt:lpstr>
      <vt:lpstr>PRACTICE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SIMPLE OR PRESENT CONTINUOUS</dc:title>
  <dc:creator>Vendulka</dc:creator>
  <cp:lastModifiedBy>ucitel</cp:lastModifiedBy>
  <cp:revision>12</cp:revision>
  <dcterms:created xsi:type="dcterms:W3CDTF">2012-09-13T14:55:23Z</dcterms:created>
  <dcterms:modified xsi:type="dcterms:W3CDTF">2012-09-13T18:53:35Z</dcterms:modified>
</cp:coreProperties>
</file>