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0C4807-8D5F-4B31-BCFA-323C247A1974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zlomků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na čtvrtletní písemnou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Zápis zlomků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6800" y="2060848"/>
            <a:ext cx="8229600" cy="82068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a) 5,5  =                 b) 0,25 =                  c) 0,150 =       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desetinné číslo na zlomek v základním tvaru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3429000"/>
            <a:ext cx="854607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zlomek na desetinné číslo – zaokrouhli na setiny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457200" y="4365104"/>
                <a:ext cx="6131024" cy="14718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36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</a:rPr>
                          <m:t>22</m:t>
                        </m:r>
                      </m:den>
                    </m:f>
                    <m:r>
                      <a:rPr lang="cs-CZ" sz="36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3600" dirty="0"/>
                  <a:t>                    </a:t>
                </a:r>
                <a:r>
                  <a:rPr lang="cs-CZ" sz="3600" dirty="0" smtClean="0"/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</a:rPr>
                          <m:t>42</m:t>
                        </m:r>
                      </m:num>
                      <m:den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  <m:r>
                          <a:rPr lang="cs-CZ" sz="36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3600" i="1">
                        <a:latin typeface="Cambria Math"/>
                      </a:rPr>
                      <m:t> =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365104"/>
                <a:ext cx="6131024" cy="1471842"/>
              </a:xfrm>
              <a:prstGeom prst="rect">
                <a:avLst/>
              </a:prstGeom>
              <a:blipFill rotWithShape="1">
                <a:blip r:embed="rId2"/>
                <a:stretch>
                  <a:fillRect l="-29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457200" y="2932454"/>
                <a:ext cx="7571184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cs-CZ" b="1" dirty="0" smtClean="0">
                    <a:solidFill>
                      <a:srgbClr val="FF0000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>
                    <a:solidFill>
                      <a:srgbClr val="FF0000"/>
                    </a:solidFill>
                  </a:rPr>
                  <a:t>    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                          </a:t>
                </a:r>
                <a:r>
                  <a:rPr lang="cs-CZ" b="1" dirty="0">
                    <a:solidFill>
                      <a:srgbClr val="FF0000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b="1" dirty="0" smtClean="0">
                    <a:solidFill>
                      <a:srgbClr val="FF0000"/>
                    </a:solidFill>
                  </a:rPr>
                  <a:t>                                 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932454"/>
                <a:ext cx="7571184" cy="492443"/>
              </a:xfrm>
              <a:prstGeom prst="rect">
                <a:avLst/>
              </a:prstGeom>
              <a:blipFill rotWithShape="1">
                <a:blip r:embed="rId3"/>
                <a:stretch>
                  <a:fillRect l="-644" b="-49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431277" y="5590724"/>
                <a:ext cx="757118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cs-CZ" b="1" dirty="0" smtClean="0">
                    <a:solidFill>
                      <a:srgbClr val="FF0000"/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rgbClr val="FF0000"/>
                        </a:solidFill>
                        <a:latin typeface="Cambria Math"/>
                      </a:rPr>
                      <m:t>      </m:t>
                    </m:r>
                    <m:r>
                      <a:rPr lang="cs-CZ" b="1" i="0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b="1" i="0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cs-CZ" b="1" i="0" smtClean="0">
                        <a:solidFill>
                          <a:srgbClr val="FF0000"/>
                        </a:solidFill>
                        <a:latin typeface="Cambria Math"/>
                      </a:rPr>
                      <m:t>𝟒𝟏</m:t>
                    </m:r>
                  </m:oMath>
                </a14:m>
                <a:r>
                  <a:rPr lang="cs-CZ" b="1" dirty="0">
                    <a:solidFill>
                      <a:srgbClr val="FF0000"/>
                    </a:solidFill>
                  </a:rPr>
                  <a:t>    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                                        b)  1,56</a:t>
                </a:r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77" y="5590724"/>
                <a:ext cx="757118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725"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cs-CZ" dirty="0" smtClean="0"/>
              <a:t>Znázornění zlomků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74400" y="2708920"/>
                <a:ext cx="8229600" cy="648072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/>
                  <a:t>1 dílek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          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𝐷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4400" y="2708920"/>
                <a:ext cx="8229600" cy="648072"/>
              </a:xfrm>
              <a:blipFill rotWithShape="1">
                <a:blip r:embed="rId2"/>
                <a:stretch>
                  <a:fillRect l="-1185" t="-14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1196752"/>
            <a:ext cx="84740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Zapiš měřítko a k písmenům A, B, C a D zapište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zlomek,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který představují.</a:t>
            </a:r>
            <a:endParaRPr lang="cs-CZ" dirty="0">
              <a:solidFill>
                <a:schemeClr val="accent3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73307"/>
              </p:ext>
            </p:extLst>
          </p:nvPr>
        </p:nvGraphicFramePr>
        <p:xfrm>
          <a:off x="611560" y="3578344"/>
          <a:ext cx="8136900" cy="28536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</a:tblGrid>
              <a:tr h="138688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14668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2" name="Skupina 21"/>
          <p:cNvGrpSpPr/>
          <p:nvPr/>
        </p:nvGrpSpPr>
        <p:grpSpPr>
          <a:xfrm>
            <a:off x="897255" y="3659278"/>
            <a:ext cx="6843097" cy="583177"/>
            <a:chOff x="897255" y="3659278"/>
            <a:chExt cx="6843097" cy="583177"/>
          </a:xfrm>
        </p:grpSpPr>
        <p:sp>
          <p:nvSpPr>
            <p:cNvPr id="7" name="TextovéPole 6"/>
            <p:cNvSpPr txBox="1"/>
            <p:nvPr/>
          </p:nvSpPr>
          <p:spPr>
            <a:xfrm>
              <a:off x="897255" y="3826602"/>
              <a:ext cx="360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/>
                <a:t>0</a:t>
              </a:r>
              <a:endParaRPr lang="cs-CZ" b="1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265554" y="384131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A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3278468" y="387312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B</a:t>
              </a:r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4931127" y="382660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C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7380312" y="381110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D</a:t>
              </a: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2918428" y="387312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1</a:t>
              </a:r>
            </a:p>
          </p:txBody>
        </p:sp>
        <p:sp>
          <p:nvSpPr>
            <p:cNvPr id="13" name="Ovál 12"/>
            <p:cNvSpPr/>
            <p:nvPr/>
          </p:nvSpPr>
          <p:spPr>
            <a:xfrm>
              <a:off x="1356795" y="365927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ál 18"/>
            <p:cNvSpPr/>
            <p:nvPr/>
          </p:nvSpPr>
          <p:spPr>
            <a:xfrm>
              <a:off x="7484277" y="3690183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ál 19"/>
            <p:cNvSpPr/>
            <p:nvPr/>
          </p:nvSpPr>
          <p:spPr>
            <a:xfrm>
              <a:off x="5035092" y="3678582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3382433" y="367422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812448" y="4725144"/>
                <a:ext cx="7359952" cy="6127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í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𝒍𝒆𝒌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𝑨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𝑩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𝑪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𝑫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448" y="4725144"/>
                <a:ext cx="7359952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094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9457" cy="77809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Smíšené číslo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1"/>
                <a:ext cx="8075240" cy="8926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 smtClean="0"/>
                  <a:t>      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 smtClean="0">
                    <a:latin typeface="Cambria Math"/>
                  </a:rPr>
                  <a:t>          c)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            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d</m:t>
                    </m:r>
                    <m:r>
                      <a:rPr lang="cs-CZ" sz="2800" b="0" i="0" smtClean="0">
                        <a:latin typeface="Cambria Math"/>
                      </a:rPr>
                      <m:t>)</m:t>
                    </m:r>
                    <m:r>
                      <a:rPr lang="cs-CZ" sz="28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1"/>
                <a:ext cx="8075240" cy="892695"/>
              </a:xfrm>
              <a:blipFill rotWithShape="1">
                <a:blip r:embed="rId2"/>
                <a:stretch>
                  <a:fillRect l="-15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zlomek na smíšené číslo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3645024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smíšené číslo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 na zlomek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274400" y="4365104"/>
                <a:ext cx="8042016" cy="864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800" dirty="0" smtClean="0"/>
                  <a:t>a)1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/>
                  <a:t>  </a:t>
                </a:r>
                <a:r>
                  <a:rPr lang="cs-CZ" sz="2800" dirty="0" smtClean="0"/>
                  <a:t>       b)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  <m:r>
                      <a:rPr lang="cs-CZ" sz="2800" b="0" i="0" smtClean="0">
                        <a:latin typeface="Cambria Math"/>
                      </a:rPr>
                      <m:t>          </m:t>
                    </m:r>
                  </m:oMath>
                </a14:m>
                <a:r>
                  <a:rPr lang="cs-CZ" sz="2800" dirty="0" smtClean="0"/>
                  <a:t>c)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      </m:t>
                    </m:r>
                    <m:r>
                      <a:rPr lang="cs-CZ" sz="2800" b="0" i="1" smtClean="0">
                        <a:latin typeface="Cambria Math"/>
                      </a:rPr>
                      <m:t>  </m:t>
                    </m:r>
                    <m:r>
                      <a:rPr lang="cs-CZ" sz="2800" i="1">
                        <a:latin typeface="Cambria Math"/>
                      </a:rPr>
                      <m:t>    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d</m:t>
                    </m:r>
                    <m:r>
                      <a:rPr lang="cs-CZ" sz="2800" b="0" i="0" smtClean="0">
                        <a:latin typeface="Cambria Math"/>
                      </a:rPr>
                      <m:t>)</m:t>
                    </m:r>
                    <m:r>
                      <a:rPr lang="cs-CZ" sz="2800" i="1">
                        <a:latin typeface="Cambria Math"/>
                      </a:rPr>
                      <m:t>  </m:t>
                    </m:r>
                    <m:r>
                      <a:rPr lang="cs-CZ" sz="2800" b="0" i="1" smtClean="0">
                        <a:latin typeface="Cambria Math"/>
                      </a:rPr>
                      <m:t>3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00" y="4365104"/>
                <a:ext cx="8042016" cy="864096"/>
              </a:xfrm>
              <a:prstGeom prst="rect">
                <a:avLst/>
              </a:prstGeom>
              <a:blipFill rotWithShape="1">
                <a:blip r:embed="rId3"/>
                <a:stretch>
                  <a:fillRect l="-15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467544" y="2855972"/>
                <a:ext cx="7848872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𝒃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𝟏𝟓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𝒅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855972"/>
                <a:ext cx="7848872" cy="6127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370972" y="5373216"/>
                <a:ext cx="7848872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𝒃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𝒅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 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𝟏𝟖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72" y="5373216"/>
                <a:ext cx="7848872" cy="612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65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36456" cy="980728"/>
          </a:xfrm>
        </p:spPr>
        <p:txBody>
          <a:bodyPr/>
          <a:lstStyle/>
          <a:p>
            <a:pPr algn="ctr"/>
            <a:r>
              <a:rPr lang="cs-CZ" dirty="0" smtClean="0"/>
              <a:t>Zlomky a převody jednotek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1"/>
                <a:ext cx="7283152" cy="161277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=_________</m:t>
                      </m:r>
                      <m:r>
                        <a:rPr lang="cs-CZ" b="0" i="1" smtClean="0">
                          <a:latin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</a:rPr>
                        <m:t>                       3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h𝑙</m:t>
                      </m:r>
                      <m:r>
                        <a:rPr lang="cs-CZ" b="0" i="1" smtClean="0">
                          <a:latin typeface="Cambria Math"/>
                        </a:rPr>
                        <m:t>=__________</m:t>
                      </m:r>
                      <m:r>
                        <a:rPr lang="cs-CZ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cs-CZ" sz="19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  <m:r>
                      <a:rPr lang="cs-CZ" sz="2800" b="0" i="1" smtClean="0">
                        <a:latin typeface="Cambria Math"/>
                      </a:rPr>
                      <m:t>h</m:t>
                    </m:r>
                    <m:r>
                      <a:rPr lang="cs-CZ" sz="2800" b="0" i="1" smtClean="0">
                        <a:latin typeface="Cambria Math"/>
                      </a:rPr>
                      <m:t>=________</m:t>
                    </m:r>
                  </m:oMath>
                </a14:m>
                <a:r>
                  <a:rPr lang="cs-CZ" sz="2600" dirty="0" smtClean="0"/>
                  <a:t>min </a:t>
                </a:r>
                <a:r>
                  <a:rPr lang="cs-CZ" sz="2800" dirty="0" smtClean="0"/>
                  <a:t>       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1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𝑘𝑚</m:t>
                    </m:r>
                    <m:r>
                      <a:rPr lang="cs-CZ" sz="2800" b="0" i="1" smtClean="0">
                        <a:latin typeface="Cambria Math"/>
                      </a:rPr>
                      <m:t>= __________</m:t>
                    </m:r>
                    <m:r>
                      <a:rPr lang="cs-CZ" sz="2800" b="0" i="1" smtClean="0">
                        <a:latin typeface="Cambria Math"/>
                      </a:rPr>
                      <m:t>𝑚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1"/>
                <a:ext cx="7283152" cy="161277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2800" b="1" i="1" u="sng" dirty="0" smtClean="0">
                <a:solidFill>
                  <a:schemeClr val="accent3"/>
                </a:solidFill>
              </a:rPr>
              <a:t>Urči: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46854" y="400506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2.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Vyjádři zlomkem, jakou částí metru je: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74400" y="4725144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75 cm  =          10 cm =                60 cm =       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296508" y="5545832"/>
                <a:ext cx="7848872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𝟕𝟓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𝒃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𝟏𝟎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) 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𝟔𝟎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08" y="5545832"/>
                <a:ext cx="7848872" cy="6127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539553" y="3244334"/>
            <a:ext cx="5984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 smtClean="0">
                <a:solidFill>
                  <a:srgbClr val="FF0000"/>
                </a:solidFill>
              </a:rPr>
              <a:t>100kg                                            350 l     </a:t>
            </a:r>
          </a:p>
          <a:p>
            <a:pPr lvl="0"/>
            <a:r>
              <a:rPr lang="cs-CZ" b="1" dirty="0" smtClean="0">
                <a:solidFill>
                  <a:srgbClr val="FF0000"/>
                </a:solidFill>
              </a:rPr>
              <a:t> 35min                                          1500m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7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5023"/>
            <a:ext cx="8229600" cy="850106"/>
          </a:xfrm>
        </p:spPr>
        <p:txBody>
          <a:bodyPr/>
          <a:lstStyle/>
          <a:p>
            <a:pPr algn="ctr"/>
            <a:r>
              <a:rPr lang="cs-CZ" dirty="0" smtClean="0"/>
              <a:t>Porovnávání zlomků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27584" y="2852936"/>
                <a:ext cx="6851104" cy="144016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        0,5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800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          0,25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r>
                  <a:rPr lang="cs-CZ" dirty="0" smtClean="0"/>
                  <a:t>   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27584" y="2852936"/>
                <a:ext cx="6851104" cy="144016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395536" y="1268760"/>
            <a:ext cx="811402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Uspořádej od nejmenšího po největší, použij znaky &gt;  ;   &lt;;   = :</a:t>
            </a:r>
            <a:r>
              <a:rPr lang="cs-CZ" dirty="0" smtClean="0">
                <a:solidFill>
                  <a:schemeClr val="accent3"/>
                </a:solidFill>
              </a:rPr>
              <a:t> 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683568" y="4509120"/>
                <a:ext cx="3888432" cy="6366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𝟐𝟓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&lt;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&lt;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𝟓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&lt; 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𝟗</m:t>
                          </m:r>
                        </m:den>
                      </m:f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 &lt; 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509120"/>
                <a:ext cx="3888432" cy="63664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28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dirty="0" smtClean="0"/>
              <a:t>Vypočítej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0"/>
                <a:ext cx="5050904" cy="49971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+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 smtClean="0"/>
                  <a:t>   =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=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27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  ∙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15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dirty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d)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 −2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10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ea typeface="Cambria Math"/>
                  </a:rPr>
                  <a:t>e) </a:t>
                </a:r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: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</m:oMath>
                </a14:m>
                <a:r>
                  <a:rPr lang="cs-CZ" dirty="0" smtClean="0"/>
                  <a:t> =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0"/>
                <a:ext cx="5050904" cy="4997152"/>
              </a:xfrm>
              <a:blipFill rotWithShape="1">
                <a:blip r:embed="rId2"/>
                <a:stretch>
                  <a:fillRect l="-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467544" y="83671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i="1" u="sng" dirty="0" smtClean="0">
                <a:solidFill>
                  <a:schemeClr val="accent3"/>
                </a:solidFill>
              </a:rPr>
              <a:t>Všechny výsledky vyjádři jako zlomek v základním tvaru, pokud lze převeď na smíšené číslo.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6372200" y="980728"/>
                <a:ext cx="1622620" cy="5657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250000"/>
                  </a:lnSpc>
                  <a:buAutoNum type="alphaLcParenR"/>
                </a:pPr>
                <a14:m>
                  <m:oMath xmlns:m="http://schemas.openxmlformats.org/officeDocument/2006/math"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  <m:f>
                      <m:fPr>
                        <m:ctrlPr>
                          <a:rPr lang="cs-CZ" sz="2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sz="2000" b="1" dirty="0">
                    <a:solidFill>
                      <a:srgbClr val="FF0000"/>
                    </a:solidFill>
                  </a:rPr>
                  <a:t>   </a:t>
                </a:r>
                <a:endParaRPr lang="cs-CZ" sz="2000" b="1" dirty="0" smtClean="0">
                  <a:solidFill>
                    <a:srgbClr val="FF0000"/>
                  </a:solidFill>
                </a:endParaRPr>
              </a:p>
              <a:p>
                <a:pPr marL="342900" lvl="0" indent="-342900">
                  <a:lnSpc>
                    <a:spcPct val="250000"/>
                  </a:lnSpc>
                  <a:buAutoNum type="alphaLcParenR"/>
                </a:pPr>
                <a:r>
                  <a:rPr lang="cs-CZ" sz="2000" b="1" dirty="0" smtClean="0">
                    <a:solidFill>
                      <a:srgbClr val="FF0000"/>
                    </a:solidFill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𝟏𝟑</m:t>
                        </m:r>
                      </m:num>
                      <m:den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cs-CZ" sz="2000" b="1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342900" lvl="0" indent="-342900">
                  <a:lnSpc>
                    <a:spcPct val="250000"/>
                  </a:lnSpc>
                  <a:buAutoNum type="alphaLcParenR"/>
                </a:pPr>
                <a:r>
                  <a:rPr lang="cs-CZ" sz="20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endParaRPr lang="cs-CZ" sz="2000" b="1" dirty="0" smtClean="0">
                  <a:solidFill>
                    <a:srgbClr val="FF0000"/>
                  </a:solidFill>
                </a:endParaRPr>
              </a:p>
              <a:p>
                <a:pPr marL="342900" lvl="0" indent="-342900">
                  <a:lnSpc>
                    <a:spcPct val="250000"/>
                  </a:lnSpc>
                  <a:buAutoNum type="alphaLcParenR"/>
                </a:pPr>
                <a:r>
                  <a:rPr lang="cs-CZ" sz="2000" b="1" dirty="0" smtClean="0">
                    <a:solidFill>
                      <a:srgbClr val="FF0000"/>
                    </a:solidFill>
                  </a:rPr>
                  <a:t>45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2000" b="1" dirty="0" smtClean="0">
                    <a:solidFill>
                      <a:srgbClr val="FF0000"/>
                    </a:solidFill>
                  </a:rPr>
                  <a:t>  </a:t>
                </a:r>
              </a:p>
              <a:p>
                <a:pPr marL="342900" lvl="0" indent="-342900">
                  <a:lnSpc>
                    <a:spcPct val="250000"/>
                  </a:lnSpc>
                  <a:buAutoNum type="alphaLcParenR"/>
                </a:pPr>
                <a:r>
                  <a:rPr lang="cs-CZ" sz="20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f>
                      <m:fPr>
                        <m:ctrlP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980728"/>
                <a:ext cx="1622620" cy="5657703"/>
              </a:xfrm>
              <a:prstGeom prst="rect">
                <a:avLst/>
              </a:prstGeom>
              <a:blipFill rotWithShape="1">
                <a:blip r:embed="rId3"/>
                <a:stretch>
                  <a:fillRect l="-37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42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Vyřeš slovní úlohy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237" y="1196752"/>
                <a:ext cx="7467600" cy="5277200"/>
              </a:xfrm>
            </p:spPr>
            <p:txBody>
              <a:bodyPr/>
              <a:lstStyle/>
              <a:p>
                <a:r>
                  <a:rPr lang="cs-CZ" dirty="0" smtClean="0"/>
                  <a:t>1. Oddíl dětí jel na kole k přehradě vzdálené 33km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dirty="0" smtClean="0"/>
                  <a:t> hodiny. Kolik kilometrů ujely za hodinu?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r>
                  <a:rPr lang="cs-CZ" dirty="0" smtClean="0"/>
                  <a:t>2. Ve školní družině dostalo každé dítě dopoledne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 smtClean="0"/>
                  <a:t> litru čaje a odpoledne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litru čaje. Kolik litrů čaje spotřebovalo za den 32 dětí ve družině?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r>
                  <a:rPr lang="cs-CZ" dirty="0" smtClean="0"/>
                  <a:t>3. Tři kamarádi se rozdělili o vydělané peníze takto: Petr dostal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, Karel dostal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dirty="0" smtClean="0"/>
                  <a:t> a zbytek 102,-Kč si vzal Honza. Kolik si vydělal každý z nich?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237" y="1196752"/>
                <a:ext cx="7467600" cy="5277200"/>
              </a:xfrm>
              <a:blipFill rotWithShape="1">
                <a:blip r:embed="rId2"/>
                <a:stretch>
                  <a:fillRect l="-327" t="-924" r="-13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6300192" y="2132856"/>
            <a:ext cx="2270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 smtClean="0">
                <a:solidFill>
                  <a:srgbClr val="FF0000"/>
                </a:solidFill>
              </a:rPr>
              <a:t>18km za 1hod</a:t>
            </a:r>
          </a:p>
        </p:txBody>
      </p:sp>
      <p:sp>
        <p:nvSpPr>
          <p:cNvPr id="5" name="Obdélník 4"/>
          <p:cNvSpPr/>
          <p:nvPr/>
        </p:nvSpPr>
        <p:spPr>
          <a:xfrm>
            <a:off x="6588224" y="4005064"/>
            <a:ext cx="1287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 smtClean="0">
                <a:solidFill>
                  <a:srgbClr val="FF0000"/>
                </a:solidFill>
              </a:rPr>
              <a:t>20 l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03848" y="5805264"/>
            <a:ext cx="50072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 smtClean="0">
                <a:solidFill>
                  <a:srgbClr val="FF0000"/>
                </a:solidFill>
              </a:rPr>
              <a:t>Petr 108Kč, Karel 60Kč, Honza 102Kč</a:t>
            </a:r>
          </a:p>
        </p:txBody>
      </p:sp>
    </p:spTree>
    <p:extLst>
      <p:ext uri="{BB962C8B-B14F-4D97-AF65-F5344CB8AC3E}">
        <p14:creationId xmlns:p14="http://schemas.microsoft.com/office/powerpoint/2010/main" val="228265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411</TotalTime>
  <Words>736</Words>
  <Application>Microsoft Office PowerPoint</Application>
  <PresentationFormat>Předvádění na obrazovce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Opakování zlomků</vt:lpstr>
      <vt:lpstr>Zápis zlomků</vt:lpstr>
      <vt:lpstr>Znázornění zlomků</vt:lpstr>
      <vt:lpstr>Smíšené číslo </vt:lpstr>
      <vt:lpstr>Zlomky a převody jednotek</vt:lpstr>
      <vt:lpstr>Porovnávání zlomků</vt:lpstr>
      <vt:lpstr>Vypočítej</vt:lpstr>
      <vt:lpstr>Vyřeš slovní úlohy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24</cp:revision>
  <dcterms:created xsi:type="dcterms:W3CDTF">2013-11-21T20:26:36Z</dcterms:created>
  <dcterms:modified xsi:type="dcterms:W3CDTF">2013-11-27T19:54:11Z</dcterms:modified>
</cp:coreProperties>
</file>