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56" r:id="rId2"/>
    <p:sldId id="259" r:id="rId3"/>
    <p:sldId id="258" r:id="rId4"/>
    <p:sldId id="264" r:id="rId5"/>
    <p:sldId id="257" r:id="rId6"/>
    <p:sldId id="26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07505-D4B5-4313-A58B-C5AFBC4B7F00}" type="datetimeFigureOut">
              <a:rPr lang="cs-CZ" smtClean="0"/>
              <a:t>19.1.2014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EB887-F2B7-4297-8217-C0A0DD9E75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75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6B4B7D-BE29-4DDC-90BD-EC1978A5C985}" type="datetime1">
              <a:rPr lang="cs-CZ" smtClean="0"/>
              <a:t>19.1.2014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2A3ED7-B375-4542-B160-2E42BAC40A06}" type="datetime1">
              <a:rPr lang="cs-CZ" smtClean="0"/>
              <a:t>19.1.2014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440F0E-DF8D-411E-923B-91A1B5D9FBEB}" type="datetime1">
              <a:rPr lang="cs-CZ" smtClean="0"/>
              <a:t>19.1.2014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94807D-2709-4251-941B-E15F32FAC35E}" type="datetime1">
              <a:rPr lang="cs-CZ" smtClean="0"/>
              <a:t>19.1.2014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80557D-379B-40F2-9E51-B90316534809}" type="datetime1">
              <a:rPr lang="cs-CZ" smtClean="0"/>
              <a:t>19.1.2014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4616A-0F3F-4987-A696-5BD882C96E6B}" type="datetime1">
              <a:rPr lang="cs-CZ" smtClean="0"/>
              <a:t>19.1.2014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9976E-77FC-427E-A1C5-05BD9F17EDC5}" type="datetime1">
              <a:rPr lang="cs-CZ" smtClean="0"/>
              <a:t>19.1.2014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D6303C-1839-41A7-8A1D-79CED57A2CCC}" type="datetime1">
              <a:rPr lang="cs-CZ" smtClean="0"/>
              <a:t>19.1.2014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47EAB-A7B6-4FF7-A027-1A99DEA8AE11}" type="datetime1">
              <a:rPr lang="cs-CZ" smtClean="0"/>
              <a:t>19.1.2014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7403D5-A53F-4B19-8A4E-01E6F1B49018}" type="datetime1">
              <a:rPr lang="cs-CZ" smtClean="0"/>
              <a:t>19.1.2014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32CB6B-8B24-4E47-9D57-1FC681DAF9BD}" type="datetime1">
              <a:rPr lang="cs-CZ" smtClean="0"/>
              <a:t>19.1.2014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586BA78-B5B3-464F-819E-DACFBDFE0497}" type="datetime1">
              <a:rPr lang="cs-CZ" smtClean="0"/>
              <a:t>19.1.2014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</a:t>
            </a:r>
            <a:r>
              <a:rPr lang="cs-CZ" smtClean="0"/>
              <a:t>učiva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celých </a:t>
            </a:r>
            <a:r>
              <a:rPr lang="cs-CZ" dirty="0" smtClean="0"/>
              <a:t>čísel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na čtvrtletní písemnou práci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286704" y="2060848"/>
                <a:ext cx="6521464" cy="8206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3; -2; - 7,8;  -8,1;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; </m:t>
                    </m:r>
                  </m:oMath>
                </a14:m>
                <a:r>
                  <a:rPr lang="cs-CZ" dirty="0" smtClean="0"/>
                  <a:t> 0,8; - 0,05;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6704" y="2060848"/>
                <a:ext cx="6521464" cy="8206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Porovnávání celých čísel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Seřaď  vzestupně tato celá čísla: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611560" y="3429000"/>
            <a:ext cx="756084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Najdi a oprav chybu: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423200" y="4365104"/>
            <a:ext cx="3932000" cy="14718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 smtClean="0"/>
              <a:t>-0,127  &lt;  -0,12 </a:t>
            </a:r>
          </a:p>
          <a:p>
            <a:pPr marL="0" indent="0">
              <a:buNone/>
            </a:pPr>
            <a:r>
              <a:rPr lang="cs-CZ" sz="2800" dirty="0" smtClean="0"/>
              <a:t>  1,36    &lt;   1,357</a:t>
            </a:r>
          </a:p>
          <a:p>
            <a:pPr marL="0" indent="0">
              <a:buNone/>
            </a:pPr>
            <a:r>
              <a:rPr lang="cs-CZ" sz="2800" dirty="0"/>
              <a:t>- </a:t>
            </a:r>
            <a:r>
              <a:rPr lang="cs-CZ" sz="2800" dirty="0" smtClean="0"/>
              <a:t>1,08   &lt;  -1,1</a:t>
            </a:r>
            <a:endParaRPr lang="cs-CZ" sz="2800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79912" y="2281131"/>
            <a:ext cx="4729648" cy="2808312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-6 . (-2)+(- 12)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2 . 5 – (3 -7) . (-3)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15 : 3 + 4 . (-3)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-11 – (32 – 12) : (-4) =</a:t>
            </a:r>
          </a:p>
          <a:p>
            <a:pPr marL="624078" indent="-514350">
              <a:buFont typeface="+mj-lt"/>
              <a:buAutoNum type="alphaLcParenR" startAt="6"/>
            </a:pPr>
            <a:r>
              <a:rPr lang="cs-CZ" dirty="0" smtClean="0"/>
              <a:t>(8 - 12) : (-2) + 20 =</a:t>
            </a:r>
          </a:p>
          <a:p>
            <a:pPr marL="624078" indent="-514350">
              <a:buFont typeface="+mj-lt"/>
              <a:buAutoNum type="alphaLcParenR" startAt="6"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Matematické operace I.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1196752"/>
            <a:ext cx="804201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3.Vypočítej: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74400" y="2348880"/>
            <a:ext cx="3312368" cy="244827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(-7) - (- 10)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8 + (-</a:t>
            </a:r>
            <a:r>
              <a:rPr lang="cs-CZ" dirty="0"/>
              <a:t>9</a:t>
            </a:r>
            <a:r>
              <a:rPr lang="cs-CZ" dirty="0" smtClean="0"/>
              <a:t>)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- 11 + 7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(- 8) - 5 =</a:t>
            </a:r>
          </a:p>
          <a:p>
            <a:pPr marL="624078" indent="-514350">
              <a:buFont typeface="+mj-lt"/>
              <a:buAutoNum type="alphaLcParenR"/>
            </a:pPr>
            <a:r>
              <a:rPr lang="cs-CZ" dirty="0" smtClean="0"/>
              <a:t>- (-7) + (- 3) =</a:t>
            </a:r>
          </a:p>
          <a:p>
            <a:pPr marL="109728" indent="0">
              <a:buFont typeface="Wingdings 3"/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9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Matematické operace II.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836712"/>
            <a:ext cx="804201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4. </a:t>
            </a:r>
            <a:r>
              <a:rPr lang="cs-CZ" sz="2400" b="1" i="1" u="sng" dirty="0" smtClean="0">
                <a:solidFill>
                  <a:schemeClr val="accent3"/>
                </a:solidFill>
              </a:rPr>
              <a:t>Vypočítej. Výsledek vyjádři v základním tvaru, popř. ve tvaru smíšeného čísla:</a:t>
            </a:r>
            <a:endParaRPr lang="cs-CZ" sz="2400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ástupný symbol pro obsah 2"/>
              <p:cNvSpPr txBox="1">
                <a:spLocks/>
              </p:cNvSpPr>
              <p:nvPr/>
            </p:nvSpPr>
            <p:spPr>
              <a:xfrm>
                <a:off x="2265472" y="1844824"/>
                <a:ext cx="5616624" cy="4536504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: 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cs-CZ" b="0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−2+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·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+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>  </a:t>
                </a:r>
                <a:endParaRPr lang="cs-CZ" dirty="0"/>
              </a:p>
              <a:p>
                <a:pPr marL="624078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−2 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</p:txBody>
          </p:sp>
        </mc:Choice>
        <mc:Fallback xmlns="">
          <p:sp>
            <p:nvSpPr>
              <p:cNvPr id="1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5472" y="1844824"/>
                <a:ext cx="5616624" cy="45365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52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556792"/>
            <a:ext cx="8136904" cy="28438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dirty="0" smtClean="0"/>
              <a:t>Ráno teploměr ukazoval -12°C, pak teplota v průběhu dne stoupla o 4°C, znovu stoupla o 9°C a klesla o 2°C, večer opět teplota klesla o další 4°C.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Vypočítej teplotu, kterou teploměr ukazoval večer.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Vypočítej průměrnou měřenou teplotu za celý den.</a:t>
            </a: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9457" cy="77809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Slovní úlohy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5. Vyřeš slovní úlohu: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4400682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6.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Vyřeš slovní úlohu.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683569" y="5013176"/>
                <a:ext cx="8280919" cy="11521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800" dirty="0" smtClean="0"/>
                  <a:t>Kolik hodin a minut chybí do konce dvanáctihodinové pracovní směny, jestliže od jejího začátku uplynuly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?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9" y="5013176"/>
                <a:ext cx="8280919" cy="1152129"/>
              </a:xfrm>
              <a:prstGeom prst="rect">
                <a:avLst/>
              </a:prstGeom>
              <a:blipFill rotWithShape="1">
                <a:blip r:embed="rId2"/>
                <a:stretch>
                  <a:fillRect l="-1104" t="-6878" r="-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65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ástupný symbol pro obsah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1.   </a:t>
                </a:r>
                <a:r>
                  <a:rPr lang="cs-CZ" dirty="0" smtClean="0">
                    <a:latin typeface="Calibri" pitchFamily="34" charset="0"/>
                  </a:rPr>
                  <a:t>-8,1</a:t>
                </a:r>
                <a:r>
                  <a:rPr lang="cs-CZ" dirty="0" smtClean="0">
                    <a:latin typeface="Calibri"/>
                  </a:rPr>
                  <a:t>&lt; -7,8 &lt; -2 &lt; - 0,05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cs-CZ" dirty="0">
                        <a:latin typeface="Calibri"/>
                      </a:rPr>
                      <m:t>&lt;</m:t>
                    </m:r>
                    <m:r>
                      <m:rPr>
                        <m:nor/>
                      </m:rPr>
                      <a:rPr lang="cs-CZ" b="0" i="0" dirty="0" smtClean="0">
                        <a:latin typeface="Calibri"/>
                      </a:rPr>
                      <m:t> 0,8</m:t>
                    </m:r>
                    <m:r>
                      <m:rPr>
                        <m:nor/>
                      </m:rPr>
                      <a:rPr lang="cs-CZ" dirty="0">
                        <a:latin typeface="Calibri"/>
                      </a:rPr>
                      <m:t>&lt;</m:t>
                    </m:r>
                    <m:r>
                      <m:rPr>
                        <m:nor/>
                      </m:rPr>
                      <a:rPr lang="cs-CZ" b="0" i="0" dirty="0" smtClean="0">
                        <a:latin typeface="Calibri"/>
                      </a:rPr>
                      <m:t> 3</m:t>
                    </m:r>
                  </m:oMath>
                </a14:m>
                <a:endParaRPr lang="cs-CZ" dirty="0"/>
              </a:p>
              <a:p>
                <a:r>
                  <a:rPr lang="cs-CZ" dirty="0" smtClean="0">
                    <a:latin typeface="+mj-lt"/>
                  </a:rPr>
                  <a:t>2.   1,36 </a:t>
                </a:r>
                <a:r>
                  <a:rPr lang="cs-CZ" dirty="0" smtClean="0">
                    <a:latin typeface="Calibri"/>
                  </a:rPr>
                  <a:t>&gt;</a:t>
                </a:r>
                <a:r>
                  <a:rPr lang="cs-CZ" dirty="0" smtClean="0">
                    <a:latin typeface="+mj-lt"/>
                  </a:rPr>
                  <a:t>  1,357       -1,08 </a:t>
                </a:r>
                <a:r>
                  <a:rPr lang="cs-CZ" dirty="0" smtClean="0">
                    <a:latin typeface="Calibri"/>
                  </a:rPr>
                  <a:t>&gt;</a:t>
                </a:r>
                <a:r>
                  <a:rPr lang="cs-CZ" dirty="0" smtClean="0">
                    <a:latin typeface="+mj-lt"/>
                  </a:rPr>
                  <a:t> - 1,1</a:t>
                </a:r>
              </a:p>
              <a:p>
                <a:r>
                  <a:rPr lang="cs-CZ" dirty="0" smtClean="0">
                    <a:latin typeface="+mj-lt"/>
                  </a:rPr>
                  <a:t>3.   a) 3    b) -1    c) -4    d) 3     e)  4</a:t>
                </a:r>
              </a:p>
              <a:p>
                <a:r>
                  <a:rPr lang="cs-CZ" dirty="0">
                    <a:latin typeface="+mj-lt"/>
                  </a:rPr>
                  <a:t> </a:t>
                </a:r>
                <a:r>
                  <a:rPr lang="cs-CZ" dirty="0" smtClean="0">
                    <a:latin typeface="+mj-lt"/>
                  </a:rPr>
                  <a:t>     f)  0    g)  -2   h) -7    i) -6    j) 22</a:t>
                </a:r>
              </a:p>
              <a:p>
                <a:r>
                  <a:rPr lang="cs-CZ" dirty="0" smtClean="0">
                    <a:latin typeface="+mj-lt"/>
                  </a:rPr>
                  <a:t>4.   a)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   b)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latin typeface="+mj-lt"/>
                  </a:rPr>
                  <a:t>   c)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=−2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</a:t>
                </a:r>
              </a:p>
              <a:p>
                <a:r>
                  <a:rPr lang="cs-CZ" dirty="0">
                    <a:latin typeface="+mj-lt"/>
                  </a:rPr>
                  <a:t> </a:t>
                </a:r>
                <a:r>
                  <a:rPr lang="cs-CZ" dirty="0" smtClean="0">
                    <a:latin typeface="+mj-lt"/>
                  </a:rPr>
                  <a:t>     d)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=−1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 smtClean="0">
                    <a:latin typeface="+mj-lt"/>
                  </a:rPr>
                  <a:t>      e) </a:t>
                </a:r>
                <a14:m>
                  <m:oMath xmlns:m="http://schemas.openxmlformats.org/officeDocument/2006/math">
                    <m:r>
                      <a:rPr lang="cs-CZ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=−1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  </a:t>
                </a:r>
              </a:p>
              <a:p>
                <a:r>
                  <a:rPr lang="cs-CZ" dirty="0" smtClean="0">
                    <a:latin typeface="+mj-lt"/>
                  </a:rPr>
                  <a:t>5.   a)  - 5°C     b) – 5°C</a:t>
                </a:r>
              </a:p>
              <a:p>
                <a:r>
                  <a:rPr lang="cs-CZ" dirty="0" smtClean="0">
                    <a:latin typeface="+mj-lt"/>
                  </a:rPr>
                  <a:t>6</a:t>
                </a:r>
                <a:r>
                  <a:rPr lang="cs-CZ" smtClean="0">
                    <a:latin typeface="+mj-lt"/>
                  </a:rPr>
                  <a:t>.   6h </a:t>
                </a:r>
                <a:r>
                  <a:rPr lang="cs-CZ" dirty="0" smtClean="0">
                    <a:latin typeface="+mj-lt"/>
                  </a:rPr>
                  <a:t>40min</a:t>
                </a:r>
              </a:p>
            </p:txBody>
          </p:sp>
        </mc:Choice>
        <mc:Fallback xmlns="">
          <p:sp>
            <p:nvSpPr>
              <p:cNvPr id="2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Vypracovala Petra Antlová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42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643</TotalTime>
  <Words>521</Words>
  <Application>Microsoft Office PowerPoint</Application>
  <PresentationFormat>Předvádění na obrazovce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Shluk</vt:lpstr>
      <vt:lpstr>Opakování učiva  celých čísel</vt:lpstr>
      <vt:lpstr>Porovnávání celých čísel</vt:lpstr>
      <vt:lpstr>Matematické operace I.</vt:lpstr>
      <vt:lpstr>Matematické operace II.</vt:lpstr>
      <vt:lpstr>Slovní úlohy 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40</cp:revision>
  <dcterms:created xsi:type="dcterms:W3CDTF">2013-11-21T20:26:36Z</dcterms:created>
  <dcterms:modified xsi:type="dcterms:W3CDTF">2014-01-19T21:24:21Z</dcterms:modified>
</cp:coreProperties>
</file>