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4B8BBB5-DCD3-4A02-9A8C-D5B5B52138B7}" type="datetimeFigureOut">
              <a:rPr lang="cs-CZ" smtClean="0"/>
              <a:t>28.9.2014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497587C-5A90-4A73-BE5E-14DFC19010F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Opakování 5.ročník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Přirozená čísla</a:t>
            </a:r>
          </a:p>
          <a:p>
            <a:r>
              <a:rPr lang="cs-CZ" dirty="0" smtClean="0"/>
              <a:t>Jednotky délky</a:t>
            </a:r>
          </a:p>
          <a:p>
            <a:r>
              <a:rPr lang="cs-CZ" dirty="0" smtClean="0"/>
              <a:t>Obvod a obsah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3885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9. 0bvod a 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Vypočítej obvod a obsah čtverce, který má délku strany 11cm.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67290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</a:t>
            </a:r>
          </a:p>
          <a:p>
            <a:endParaRPr lang="cs-CZ" dirty="0" smtClean="0"/>
          </a:p>
          <a:p>
            <a:r>
              <a:rPr lang="cs-CZ" dirty="0" smtClean="0"/>
              <a:t>2. </a:t>
            </a:r>
            <a:r>
              <a:rPr lang="cs-CZ" dirty="0" smtClean="0">
                <a:solidFill>
                  <a:srgbClr val="FF0000"/>
                </a:solidFill>
              </a:rPr>
              <a:t>10 311 =  1. 10 000 + 3 . 100 + 1.10 + 1.1</a:t>
            </a:r>
          </a:p>
          <a:p>
            <a:r>
              <a:rPr lang="cs-CZ" dirty="0" smtClean="0"/>
              <a:t>3.    </a:t>
            </a:r>
            <a:r>
              <a:rPr lang="cs-CZ" dirty="0" smtClean="0">
                <a:solidFill>
                  <a:srgbClr val="FF0000"/>
                </a:solidFill>
              </a:rPr>
              <a:t>1 880;   1 900;   2 000 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    12 320; 12 300; 12 000</a:t>
            </a:r>
          </a:p>
          <a:p>
            <a:r>
              <a:rPr lang="cs-CZ" dirty="0" smtClean="0"/>
              <a:t>4. </a:t>
            </a:r>
            <a:r>
              <a:rPr lang="cs-CZ" dirty="0" smtClean="0">
                <a:solidFill>
                  <a:srgbClr val="FF0000"/>
                </a:solidFill>
              </a:rPr>
              <a:t>a) 275 764    b) 519 508</a:t>
            </a:r>
          </a:p>
          <a:p>
            <a:r>
              <a:rPr lang="cs-CZ" dirty="0" smtClean="0"/>
              <a:t>5. </a:t>
            </a:r>
            <a:r>
              <a:rPr lang="cs-CZ" dirty="0" smtClean="0">
                <a:solidFill>
                  <a:srgbClr val="FF0000"/>
                </a:solidFill>
              </a:rPr>
              <a:t>427 ( </a:t>
            </a:r>
            <a:r>
              <a:rPr lang="cs-CZ" dirty="0" err="1" smtClean="0">
                <a:solidFill>
                  <a:srgbClr val="FF0000"/>
                </a:solidFill>
              </a:rPr>
              <a:t>zb</a:t>
            </a:r>
            <a:r>
              <a:rPr lang="cs-CZ" dirty="0" smtClean="0">
                <a:solidFill>
                  <a:srgbClr val="FF0000"/>
                </a:solidFill>
              </a:rPr>
              <a:t>. 34)</a:t>
            </a:r>
          </a:p>
          <a:p>
            <a:r>
              <a:rPr lang="cs-CZ" dirty="0" smtClean="0"/>
              <a:t>6. </a:t>
            </a:r>
            <a:r>
              <a:rPr lang="cs-CZ" dirty="0" smtClean="0">
                <a:solidFill>
                  <a:srgbClr val="FF0000"/>
                </a:solidFill>
              </a:rPr>
              <a:t>a) 54  b ) 35 </a:t>
            </a:r>
          </a:p>
          <a:p>
            <a:r>
              <a:rPr lang="cs-CZ" dirty="0" smtClean="0"/>
              <a:t>7. </a:t>
            </a:r>
            <a:r>
              <a:rPr lang="cs-CZ" dirty="0" smtClean="0">
                <a:solidFill>
                  <a:srgbClr val="FF0000"/>
                </a:solidFill>
              </a:rPr>
              <a:t>a) 9 měsíců  b) 390Kč</a:t>
            </a:r>
          </a:p>
          <a:p>
            <a:r>
              <a:rPr lang="cs-CZ" dirty="0" smtClean="0"/>
              <a:t>8. </a:t>
            </a:r>
            <a:r>
              <a:rPr lang="cs-CZ" dirty="0" smtClean="0">
                <a:solidFill>
                  <a:srgbClr val="FF0000"/>
                </a:solidFill>
              </a:rPr>
              <a:t>a) 500cm    b) 170cm    c) 24cm     d) 78m</a:t>
            </a:r>
          </a:p>
          <a:p>
            <a:r>
              <a:rPr lang="cs-CZ" dirty="0" smtClean="0"/>
              <a:t>9. </a:t>
            </a:r>
            <a:r>
              <a:rPr lang="cs-CZ" dirty="0" smtClean="0">
                <a:solidFill>
                  <a:srgbClr val="FF0000"/>
                </a:solidFill>
              </a:rPr>
              <a:t>o = 44cm  S = 121 cm</a:t>
            </a:r>
            <a:r>
              <a:rPr lang="cs-CZ" baseline="30000" dirty="0" smtClean="0">
                <a:solidFill>
                  <a:srgbClr val="FF0000"/>
                </a:solidFill>
              </a:rPr>
              <a:t>2</a:t>
            </a:r>
          </a:p>
          <a:p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1187624" y="1844824"/>
            <a:ext cx="5544616" cy="10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1156305" y="173681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6732240" y="172080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1619672" y="1747486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/>
        </p:nvCxnSpPr>
        <p:spPr>
          <a:xfrm>
            <a:off x="3491880" y="1708303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3036830" y="172080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2107175" y="173681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2555776" y="1707731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6228184" y="1709130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3923928" y="173526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4355976" y="1772765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19"/>
          <p:cNvCxnSpPr/>
          <p:nvPr/>
        </p:nvCxnSpPr>
        <p:spPr>
          <a:xfrm>
            <a:off x="4815834" y="1735262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/>
          <p:nvPr/>
        </p:nvCxnSpPr>
        <p:spPr>
          <a:xfrm>
            <a:off x="5292080" y="172079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21"/>
          <p:cNvCxnSpPr/>
          <p:nvPr/>
        </p:nvCxnSpPr>
        <p:spPr>
          <a:xfrm>
            <a:off x="5724128" y="1716999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/>
          <p:cNvSpPr txBox="1"/>
          <p:nvPr/>
        </p:nvSpPr>
        <p:spPr>
          <a:xfrm>
            <a:off x="971600" y="20172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0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707904" y="205722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600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2667456" y="2057228"/>
            <a:ext cx="703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400</a:t>
            </a:r>
            <a:endParaRPr lang="cs-CZ" dirty="0"/>
          </a:p>
        </p:txBody>
      </p:sp>
      <p:sp>
        <p:nvSpPr>
          <p:cNvPr id="27" name="TextovéPole 26"/>
          <p:cNvSpPr txBox="1"/>
          <p:nvPr/>
        </p:nvSpPr>
        <p:spPr>
          <a:xfrm>
            <a:off x="1891150" y="2052466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200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5508104" y="20572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1000</a:t>
            </a:r>
            <a:endParaRPr lang="cs-CZ" dirty="0"/>
          </a:p>
        </p:txBody>
      </p:sp>
      <p:sp>
        <p:nvSpPr>
          <p:cNvPr id="29" name="TextovéPole 28"/>
          <p:cNvSpPr txBox="1"/>
          <p:nvPr/>
        </p:nvSpPr>
        <p:spPr>
          <a:xfrm>
            <a:off x="6516216" y="20176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1200</a:t>
            </a:r>
            <a:endParaRPr lang="cs-CZ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599810" y="2052466"/>
            <a:ext cx="692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800</a:t>
            </a:r>
            <a:endParaRPr lang="cs-CZ" dirty="0"/>
          </a:p>
        </p:txBody>
      </p:sp>
      <p:cxnSp>
        <p:nvCxnSpPr>
          <p:cNvPr id="35" name="Přímá spojnice 34"/>
          <p:cNvCxnSpPr/>
          <p:nvPr/>
        </p:nvCxnSpPr>
        <p:spPr>
          <a:xfrm>
            <a:off x="1772072" y="1742149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/>
          <p:nvPr/>
        </p:nvCxnSpPr>
        <p:spPr>
          <a:xfrm>
            <a:off x="6516216" y="1738229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36"/>
          <p:cNvCxnSpPr/>
          <p:nvPr/>
        </p:nvCxnSpPr>
        <p:spPr>
          <a:xfrm>
            <a:off x="6012160" y="1747486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Přímá spojnice 37"/>
          <p:cNvCxnSpPr/>
          <p:nvPr/>
        </p:nvCxnSpPr>
        <p:spPr>
          <a:xfrm>
            <a:off x="5580112" y="1716894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3275856" y="1713080"/>
            <a:ext cx="0" cy="216024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1528167" y="1351462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130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2943543" y="1338399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450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203519" y="1306133"/>
            <a:ext cx="664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980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5674798" y="1306133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1050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6228184" y="1306133"/>
            <a:ext cx="8363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1150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3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Číselná osa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dirty="0" smtClean="0"/>
                  <a:t>Na číselnou osu zakresli v měřítku 1cm </a:t>
                </a:r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  <a:ea typeface="Cambria Math"/>
                      </a:rPr>
                      <m:t>≅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  </m:t>
                    </m:r>
                  </m:oMath>
                </a14:m>
                <a:r>
                  <a:rPr lang="cs-CZ" dirty="0" smtClean="0"/>
                  <a:t>100 následující čísla</a:t>
                </a:r>
              </a:p>
              <a:p>
                <a:pPr marL="0" indent="0">
                  <a:buNone/>
                </a:pPr>
                <a:r>
                  <a:rPr lang="cs-CZ" dirty="0"/>
                  <a:t>	</a:t>
                </a:r>
                <a:r>
                  <a:rPr lang="cs-CZ" sz="3200" b="1" dirty="0" smtClean="0"/>
                  <a:t>130, 1050, 980, 450, 1150</a:t>
                </a:r>
                <a:endParaRPr lang="cs-CZ" sz="3200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93" t="-875" r="-133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590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990600"/>
          </a:xfrm>
        </p:spPr>
        <p:txBody>
          <a:bodyPr/>
          <a:lstStyle/>
          <a:p>
            <a:r>
              <a:rPr lang="cs-CZ" dirty="0" smtClean="0"/>
              <a:t>2. Zkrácený a rozvinutý zápis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desítkové soustavě napiš rozvinutý zápis tohoto čísla: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r>
              <a:rPr lang="cs-CZ" sz="3200" dirty="0"/>
              <a:t> </a:t>
            </a:r>
            <a:r>
              <a:rPr lang="cs-CZ" sz="3200" dirty="0" smtClean="0"/>
              <a:t>   10 311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184252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3. Zaokrouhlování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Zaokrouhli na: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638853"/>
              </p:ext>
            </p:extLst>
          </p:nvPr>
        </p:nvGraphicFramePr>
        <p:xfrm>
          <a:off x="899592" y="2492898"/>
          <a:ext cx="6912768" cy="2304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4900"/>
                <a:gridCol w="1961732"/>
                <a:gridCol w="1588068"/>
                <a:gridCol w="1588068"/>
              </a:tblGrid>
              <a:tr h="651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desítky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sta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tisíce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1 876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 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1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 smtClean="0">
                          <a:effectLst/>
                        </a:rPr>
                        <a:t>12</a:t>
                      </a:r>
                      <a:r>
                        <a:rPr lang="cs-CZ" sz="2800" b="1" baseline="0" dirty="0" smtClean="0">
                          <a:effectLst/>
                        </a:rPr>
                        <a:t> 321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>
                          <a:effectLst/>
                        </a:rPr>
                        <a:t> </a:t>
                      </a:r>
                      <a:endParaRPr lang="cs-CZ" sz="28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2800" b="1" dirty="0">
                          <a:effectLst/>
                        </a:rPr>
                        <a:t> </a:t>
                      </a:r>
                      <a:endParaRPr lang="cs-CZ" sz="28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331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4. Sčítání a odčítání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Zapiš pod sebe a vypočítej: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sz="3200" dirty="0" smtClean="0"/>
              <a:t>254 348  +    21 416 =</a:t>
            </a:r>
          </a:p>
          <a:p>
            <a:pPr marL="457200" indent="-457200">
              <a:buAutoNum type="alphaLcParenR"/>
            </a:pPr>
            <a:r>
              <a:rPr lang="cs-CZ" sz="3200" dirty="0" smtClean="0"/>
              <a:t>898 603  -   379 095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11715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Dělení přirozených čísel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Vyděl a proveď zkoušku: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3200" dirty="0" smtClean="0"/>
              <a:t>  18 395 : 43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806140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6. Matematické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Vypočítej:</a:t>
            </a:r>
          </a:p>
          <a:p>
            <a:pPr marL="0" indent="0">
              <a:buNone/>
            </a:pPr>
            <a:endParaRPr lang="cs-CZ" dirty="0"/>
          </a:p>
          <a:p>
            <a:pPr marL="457200" indent="-457200">
              <a:buAutoNum type="alphaLcParenR"/>
            </a:pPr>
            <a:r>
              <a:rPr lang="cs-CZ" sz="3200" dirty="0" smtClean="0"/>
              <a:t>53 – 55 : 11 + 42 : 7 =</a:t>
            </a:r>
          </a:p>
          <a:p>
            <a:pPr marL="457200" indent="-457200">
              <a:buAutoNum type="alphaLcParenR"/>
            </a:pPr>
            <a:r>
              <a:rPr lang="cs-CZ" sz="3200" dirty="0" smtClean="0"/>
              <a:t>(62 + 13) : 5 + 20 =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037556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7. Vyřeš slovní úlohu: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Monika by chtěla navštívit Paříž. Vybrala si zájezd za 8590Kč, ale má ušetřeno jen 4200. Teta jí zbytek peněz půjčí. Monika jí bude měsíčně splácet 500Kč. </a:t>
            </a:r>
          </a:p>
          <a:p>
            <a:r>
              <a:rPr lang="cs-CZ" dirty="0" smtClean="0"/>
              <a:t>A) Kolik měsíců bude půjčku splácet?</a:t>
            </a:r>
          </a:p>
          <a:p>
            <a:r>
              <a:rPr lang="cs-CZ" dirty="0" smtClean="0"/>
              <a:t>B) Jak vysoká bude splátka v posledním měsíci?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Proveď zápis, výpočet, odpověď.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5966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8. Vyjádři v uvedených jednotkách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A)    5 m  = _______ cm</a:t>
            </a:r>
          </a:p>
          <a:p>
            <a:r>
              <a:rPr lang="cs-CZ" sz="3200" dirty="0" smtClean="0"/>
              <a:t>B) 17 dm = _______ cm</a:t>
            </a:r>
          </a:p>
          <a:p>
            <a:r>
              <a:rPr lang="cs-CZ" sz="3200" dirty="0" smtClean="0"/>
              <a:t>C) 240 mm = _______ cm</a:t>
            </a:r>
          </a:p>
          <a:p>
            <a:r>
              <a:rPr lang="cs-CZ" sz="3200" dirty="0" smtClean="0"/>
              <a:t>D)  7800 cm = ______ m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3727308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52</TotalTime>
  <Words>344</Words>
  <Application>Microsoft Office PowerPoint</Application>
  <PresentationFormat>Předvádění na obrazovce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Přehlednost</vt:lpstr>
      <vt:lpstr>Opakování 5.ročník</vt:lpstr>
      <vt:lpstr>1. Číselná osa</vt:lpstr>
      <vt:lpstr>2. Zkrácený a rozvinutý zápis</vt:lpstr>
      <vt:lpstr>3. Zaokrouhlování</vt:lpstr>
      <vt:lpstr>4. Sčítání a odčítání</vt:lpstr>
      <vt:lpstr>5. Dělení přirozených čísel</vt:lpstr>
      <vt:lpstr>6. Matematické operace</vt:lpstr>
      <vt:lpstr>7. Vyřeš slovní úlohu:</vt:lpstr>
      <vt:lpstr>8. Vyjádři v uvedených jednotkách</vt:lpstr>
      <vt:lpstr>9. 0bvod a obsah</vt:lpstr>
      <vt:lpstr>Řešení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5.ročník</dc:title>
  <dc:creator>petra</dc:creator>
  <cp:lastModifiedBy>petra</cp:lastModifiedBy>
  <cp:revision>5</cp:revision>
  <dcterms:created xsi:type="dcterms:W3CDTF">2014-09-28T14:49:09Z</dcterms:created>
  <dcterms:modified xsi:type="dcterms:W3CDTF">2014-09-28T15:42:08Z</dcterms:modified>
</cp:coreProperties>
</file>