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5BE2D-8DF5-4695-8FEA-CBE995631D17}" type="datetimeFigureOut">
              <a:rPr lang="cs-CZ" smtClean="0"/>
              <a:t>29.9.2013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2E449-2AF9-41A0-A3D3-1F3302A67A3C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5BE2D-8DF5-4695-8FEA-CBE995631D17}" type="datetimeFigureOut">
              <a:rPr lang="cs-CZ" smtClean="0"/>
              <a:t>29.9.2013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2E449-2AF9-41A0-A3D3-1F3302A67A3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5BE2D-8DF5-4695-8FEA-CBE995631D17}" type="datetimeFigureOut">
              <a:rPr lang="cs-CZ" smtClean="0"/>
              <a:t>29.9.2013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2E449-2AF9-41A0-A3D3-1F3302A67A3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5BE2D-8DF5-4695-8FEA-CBE995631D17}" type="datetimeFigureOut">
              <a:rPr lang="cs-CZ" smtClean="0"/>
              <a:t>29.9.2013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2E449-2AF9-41A0-A3D3-1F3302A67A3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5BE2D-8DF5-4695-8FEA-CBE995631D17}" type="datetimeFigureOut">
              <a:rPr lang="cs-CZ" smtClean="0"/>
              <a:t>29.9.2013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2E449-2AF9-41A0-A3D3-1F3302A67A3C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5BE2D-8DF5-4695-8FEA-CBE995631D17}" type="datetimeFigureOut">
              <a:rPr lang="cs-CZ" smtClean="0"/>
              <a:t>29.9.2013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2E449-2AF9-41A0-A3D3-1F3302A67A3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5BE2D-8DF5-4695-8FEA-CBE995631D17}" type="datetimeFigureOut">
              <a:rPr lang="cs-CZ" smtClean="0"/>
              <a:t>29.9.2013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2E449-2AF9-41A0-A3D3-1F3302A67A3C}" type="slidenum">
              <a:rPr lang="cs-CZ" smtClean="0"/>
              <a:t>‹#›</a:t>
            </a:fld>
            <a:endParaRPr lang="cs-CZ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5BE2D-8DF5-4695-8FEA-CBE995631D17}" type="datetimeFigureOut">
              <a:rPr lang="cs-CZ" smtClean="0"/>
              <a:t>29.9.2013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2E449-2AF9-41A0-A3D3-1F3302A67A3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5BE2D-8DF5-4695-8FEA-CBE995631D17}" type="datetimeFigureOut">
              <a:rPr lang="cs-CZ" smtClean="0"/>
              <a:t>29.9.2013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2E449-2AF9-41A0-A3D3-1F3302A67A3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5BE2D-8DF5-4695-8FEA-CBE995631D17}" type="datetimeFigureOut">
              <a:rPr lang="cs-CZ" smtClean="0"/>
              <a:t>29.9.2013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2E449-2AF9-41A0-A3D3-1F3302A67A3C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5BE2D-8DF5-4695-8FEA-CBE995631D17}" type="datetimeFigureOut">
              <a:rPr lang="cs-CZ" smtClean="0"/>
              <a:t>29.9.2013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2E449-2AF9-41A0-A3D3-1F3302A67A3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E75BE2D-8DF5-4695-8FEA-CBE995631D17}" type="datetimeFigureOut">
              <a:rPr lang="cs-CZ" smtClean="0"/>
              <a:t>29.9.2013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8442E449-2AF9-41A0-A3D3-1F3302A67A3C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Jak jsi zvládl učivo 6.ročníku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Opakování na písemnou práci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605158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9. </a:t>
            </a:r>
            <a:r>
              <a:rPr lang="cs-CZ" u="sng" dirty="0" smtClean="0"/>
              <a:t>Narýsuj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z="3200" dirty="0"/>
              <a:t>Narýsuj libovolný </a:t>
            </a:r>
            <a:r>
              <a:rPr lang="cs-CZ" sz="3200" b="1" dirty="0"/>
              <a:t>pravoúhlý</a:t>
            </a:r>
            <a:r>
              <a:rPr lang="cs-CZ" sz="3200" dirty="0"/>
              <a:t> trojúhelník a sestroj </a:t>
            </a:r>
            <a:r>
              <a:rPr lang="cs-CZ" sz="3200" b="1" dirty="0"/>
              <a:t>průsečík výšek V</a:t>
            </a:r>
            <a:r>
              <a:rPr lang="cs-CZ" sz="3200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23187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cs-CZ" b="1" u="sng" dirty="0" smtClean="0"/>
              <a:t>1. Převeď </a:t>
            </a:r>
            <a:r>
              <a:rPr lang="cs-CZ" b="1" u="sng" dirty="0"/>
              <a:t>jednotky</a:t>
            </a:r>
            <a:r>
              <a:rPr lang="cs-CZ" b="1" u="sng" dirty="0" smtClean="0"/>
              <a:t>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133056"/>
          </a:xfrm>
        </p:spPr>
        <p:txBody>
          <a:bodyPr/>
          <a:lstStyle/>
          <a:p>
            <a:pPr lvl="0">
              <a:lnSpc>
                <a:spcPct val="150000"/>
              </a:lnSpc>
            </a:pPr>
            <a:r>
              <a:rPr lang="cs-CZ" dirty="0"/>
              <a:t>1200 m = _________ km	</a:t>
            </a:r>
            <a:endParaRPr lang="cs-CZ" dirty="0" smtClean="0"/>
          </a:p>
          <a:p>
            <a:pPr lvl="0">
              <a:lnSpc>
                <a:spcPct val="150000"/>
              </a:lnSpc>
            </a:pPr>
            <a:r>
              <a:rPr lang="cs-CZ" dirty="0"/>
              <a:t>4,20 </a:t>
            </a:r>
            <a:r>
              <a:rPr lang="cs-CZ" dirty="0" smtClean="0"/>
              <a:t>dm = </a:t>
            </a:r>
            <a:r>
              <a:rPr lang="cs-CZ" dirty="0"/>
              <a:t>_________ mm</a:t>
            </a:r>
            <a:endParaRPr lang="cs-CZ" dirty="0" smtClean="0"/>
          </a:p>
          <a:p>
            <a:pPr lvl="0">
              <a:lnSpc>
                <a:spcPct val="150000"/>
              </a:lnSpc>
            </a:pPr>
            <a:r>
              <a:rPr lang="cs-CZ" dirty="0" smtClean="0"/>
              <a:t> 95 </a:t>
            </a:r>
            <a:r>
              <a:rPr lang="cs-CZ" dirty="0"/>
              <a:t>a </a:t>
            </a:r>
            <a:r>
              <a:rPr lang="cs-CZ" dirty="0" smtClean="0"/>
              <a:t>    = </a:t>
            </a:r>
            <a:r>
              <a:rPr lang="cs-CZ" dirty="0"/>
              <a:t>__________ km</a:t>
            </a:r>
            <a:r>
              <a:rPr lang="cs-CZ" baseline="30000" dirty="0"/>
              <a:t>2</a:t>
            </a:r>
            <a:r>
              <a:rPr lang="cs-CZ" dirty="0"/>
              <a:t>		</a:t>
            </a:r>
            <a:endParaRPr lang="cs-CZ" dirty="0" smtClean="0"/>
          </a:p>
          <a:p>
            <a:pPr lvl="0">
              <a:lnSpc>
                <a:spcPct val="150000"/>
              </a:lnSpc>
            </a:pPr>
            <a:r>
              <a:rPr lang="cs-CZ" dirty="0" smtClean="0"/>
              <a:t>2400 </a:t>
            </a:r>
            <a:r>
              <a:rPr lang="cs-CZ" dirty="0"/>
              <a:t>cm</a:t>
            </a:r>
            <a:r>
              <a:rPr lang="cs-CZ" baseline="30000" dirty="0"/>
              <a:t>2</a:t>
            </a:r>
            <a:r>
              <a:rPr lang="cs-CZ" dirty="0"/>
              <a:t> = </a:t>
            </a:r>
            <a:r>
              <a:rPr lang="cs-CZ" dirty="0" smtClean="0"/>
              <a:t>________  </a:t>
            </a:r>
            <a:r>
              <a:rPr lang="cs-CZ" dirty="0"/>
              <a:t>m</a:t>
            </a:r>
            <a:r>
              <a:rPr lang="cs-CZ" baseline="30000" dirty="0"/>
              <a:t>2</a:t>
            </a:r>
            <a:r>
              <a:rPr lang="cs-CZ" dirty="0"/>
              <a:t>		   </a:t>
            </a:r>
            <a:endParaRPr lang="cs-CZ" dirty="0" smtClean="0"/>
          </a:p>
          <a:p>
            <a:pPr>
              <a:lnSpc>
                <a:spcPct val="150000"/>
              </a:lnSpc>
            </a:pPr>
            <a:r>
              <a:rPr lang="cs-CZ" dirty="0" smtClean="0"/>
              <a:t>3,4 </a:t>
            </a:r>
            <a:r>
              <a:rPr lang="cs-CZ" dirty="0"/>
              <a:t>dm</a:t>
            </a:r>
            <a:r>
              <a:rPr lang="cs-CZ" baseline="30000" dirty="0"/>
              <a:t>3</a:t>
            </a:r>
            <a:r>
              <a:rPr lang="cs-CZ" dirty="0"/>
              <a:t> = _________  </a:t>
            </a:r>
            <a:r>
              <a:rPr lang="cs-CZ" dirty="0" smtClean="0"/>
              <a:t>ml</a:t>
            </a:r>
          </a:p>
          <a:p>
            <a:pPr lvl="0">
              <a:lnSpc>
                <a:spcPct val="150000"/>
              </a:lnSpc>
            </a:pPr>
            <a:r>
              <a:rPr lang="cs-CZ" dirty="0" smtClean="0"/>
              <a:t> 12  </a:t>
            </a:r>
            <a:r>
              <a:rPr lang="cs-CZ" dirty="0"/>
              <a:t>l </a:t>
            </a:r>
            <a:r>
              <a:rPr lang="cs-CZ" dirty="0" smtClean="0"/>
              <a:t>   = </a:t>
            </a:r>
            <a:r>
              <a:rPr lang="cs-CZ" dirty="0"/>
              <a:t>___________hl</a:t>
            </a:r>
          </a:p>
          <a:p>
            <a:pPr>
              <a:lnSpc>
                <a:spcPct val="150000"/>
              </a:lnSpc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10490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2. </a:t>
            </a:r>
            <a:r>
              <a:rPr lang="cs-CZ" u="sng" dirty="0" smtClean="0"/>
              <a:t>Vyřeš slovní úlohu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z="2800" dirty="0"/>
              <a:t>Ve škole připravují balíčky jako cenu za účast v soutěži. Škola má k dispozici </a:t>
            </a:r>
            <a:r>
              <a:rPr lang="cs-CZ" sz="2800" b="1" dirty="0"/>
              <a:t>54 </a:t>
            </a:r>
            <a:r>
              <a:rPr lang="cs-CZ" sz="2800" dirty="0"/>
              <a:t>papírových bloků, </a:t>
            </a:r>
            <a:r>
              <a:rPr lang="cs-CZ" sz="2800" b="1" dirty="0"/>
              <a:t>81</a:t>
            </a:r>
            <a:r>
              <a:rPr lang="cs-CZ" sz="2800" dirty="0"/>
              <a:t> psacích per a </a:t>
            </a:r>
            <a:r>
              <a:rPr lang="cs-CZ" sz="2800" b="1" dirty="0"/>
              <a:t>135</a:t>
            </a:r>
            <a:r>
              <a:rPr lang="cs-CZ" sz="2800" dirty="0"/>
              <a:t> samolepek. Každý z dětí dostalo </a:t>
            </a:r>
            <a:r>
              <a:rPr lang="cs-CZ" sz="2800" b="1" dirty="0"/>
              <a:t>stejný balíček</a:t>
            </a:r>
            <a:r>
              <a:rPr lang="cs-CZ" sz="2800" dirty="0"/>
              <a:t> a </a:t>
            </a:r>
            <a:r>
              <a:rPr lang="cs-CZ" sz="2800" b="1" dirty="0"/>
              <a:t>nic nezbylo</a:t>
            </a:r>
            <a:r>
              <a:rPr lang="cs-CZ" sz="2800" dirty="0"/>
              <a:t>.  </a:t>
            </a:r>
          </a:p>
          <a:p>
            <a:pPr marL="457200" lvl="0" indent="-457200">
              <a:buFont typeface="+mj-lt"/>
              <a:buAutoNum type="alphaLcParenR"/>
            </a:pPr>
            <a:r>
              <a:rPr lang="cs-CZ" sz="2800" b="1" dirty="0"/>
              <a:t>Kolik</a:t>
            </a:r>
            <a:r>
              <a:rPr lang="cs-CZ" sz="2800" dirty="0"/>
              <a:t> nejvíce balíčků mohlo být připraveno? </a:t>
            </a:r>
          </a:p>
          <a:p>
            <a:pPr marL="457200" lvl="0" indent="-457200">
              <a:buFont typeface="+mj-lt"/>
              <a:buAutoNum type="alphaLcParenR"/>
            </a:pPr>
            <a:r>
              <a:rPr lang="cs-CZ" sz="2800" b="1" dirty="0"/>
              <a:t>Co</a:t>
            </a:r>
            <a:r>
              <a:rPr lang="cs-CZ" sz="2800" dirty="0"/>
              <a:t> děti našly v balíčku?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61071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3. </a:t>
            </a:r>
            <a:r>
              <a:rPr lang="cs-CZ" u="sng" dirty="0" smtClean="0"/>
              <a:t>Zaokrouhli na:</a:t>
            </a:r>
            <a:endParaRPr lang="cs-CZ" u="sng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9201618"/>
              </p:ext>
            </p:extLst>
          </p:nvPr>
        </p:nvGraphicFramePr>
        <p:xfrm>
          <a:off x="899592" y="1844823"/>
          <a:ext cx="6984776" cy="36004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35701"/>
                <a:gridCol w="2231027"/>
                <a:gridCol w="2618048"/>
              </a:tblGrid>
              <a:tr h="812906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600" dirty="0">
                          <a:solidFill>
                            <a:schemeClr val="tx1"/>
                          </a:solidFill>
                          <a:effectLst/>
                        </a:rPr>
                        <a:t>4,129</a:t>
                      </a:r>
                      <a:endParaRPr lang="cs-CZ" sz="3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600" dirty="0">
                          <a:solidFill>
                            <a:schemeClr val="tx1"/>
                          </a:solidFill>
                          <a:effectLst/>
                        </a:rPr>
                        <a:t>0,9767</a:t>
                      </a:r>
                      <a:endParaRPr lang="cs-CZ" sz="3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6874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chemeClr val="tx1"/>
                          </a:solidFill>
                          <a:effectLst/>
                        </a:rPr>
                        <a:t>Jednotky</a:t>
                      </a:r>
                      <a:endParaRPr lang="cs-CZ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24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6874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chemeClr val="tx1"/>
                          </a:solidFill>
                          <a:effectLst/>
                        </a:rPr>
                        <a:t>Desetiny</a:t>
                      </a:r>
                      <a:endParaRPr lang="cs-CZ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24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6874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chemeClr val="tx1"/>
                          </a:solidFill>
                          <a:effectLst/>
                        </a:rPr>
                        <a:t>Setiny</a:t>
                      </a:r>
                      <a:endParaRPr lang="cs-CZ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6874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chemeClr val="tx1"/>
                          </a:solidFill>
                          <a:effectLst/>
                        </a:rPr>
                        <a:t>Tisíciny </a:t>
                      </a:r>
                      <a:endParaRPr lang="cs-CZ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 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6576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4. </a:t>
            </a:r>
            <a:r>
              <a:rPr lang="cs-CZ" u="sng" dirty="0"/>
              <a:t>Vypočítej velikost úhlů</a:t>
            </a:r>
            <a:r>
              <a:rPr lang="cs-CZ" b="1" u="sng" dirty="0"/>
              <a:t>   α  </a:t>
            </a:r>
            <a:r>
              <a:rPr lang="cs-CZ" u="sng" dirty="0"/>
              <a:t>a</a:t>
            </a:r>
            <a:r>
              <a:rPr lang="cs-CZ" b="1" u="sng" dirty="0"/>
              <a:t>   β: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4412927"/>
            <a:ext cx="3250704" cy="1600683"/>
          </a:xfrm>
        </p:spPr>
        <p:txBody>
          <a:bodyPr/>
          <a:lstStyle/>
          <a:p>
            <a:r>
              <a:rPr lang="cs-CZ" sz="2800" dirty="0"/>
              <a:t>α = _________</a:t>
            </a:r>
          </a:p>
          <a:p>
            <a:r>
              <a:rPr lang="cs-CZ" sz="2800" dirty="0"/>
              <a:t>β = _________</a:t>
            </a:r>
          </a:p>
          <a:p>
            <a:endParaRPr lang="cs-CZ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772816"/>
            <a:ext cx="4737147" cy="2424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470360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5. </a:t>
            </a:r>
            <a:r>
              <a:rPr lang="cs-CZ" u="sng" dirty="0" smtClean="0"/>
              <a:t>Vyřeš slovní úlohu 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cs-CZ" sz="3200" b="1" dirty="0"/>
              <a:t>Jak </a:t>
            </a:r>
            <a:r>
              <a:rPr lang="cs-CZ" sz="3200" dirty="0"/>
              <a:t>vysoko sahá vody v akváriu s obdélníkovou podstavou  </a:t>
            </a:r>
            <a:r>
              <a:rPr lang="cs-CZ" sz="3200" b="1" dirty="0"/>
              <a:t>0,40 m</a:t>
            </a:r>
            <a:r>
              <a:rPr lang="cs-CZ" sz="3200" dirty="0"/>
              <a:t> a </a:t>
            </a:r>
            <a:r>
              <a:rPr lang="cs-CZ" sz="3200" b="1" dirty="0"/>
              <a:t>50 cm, </a:t>
            </a:r>
            <a:r>
              <a:rPr lang="cs-CZ" sz="3200" dirty="0"/>
              <a:t>je-li naplněno</a:t>
            </a:r>
            <a:r>
              <a:rPr lang="cs-CZ" sz="3200" b="1" dirty="0"/>
              <a:t> 0,65 hl </a:t>
            </a:r>
            <a:r>
              <a:rPr lang="cs-CZ" sz="3200" dirty="0"/>
              <a:t>vody</a:t>
            </a:r>
            <a:r>
              <a:rPr lang="cs-CZ" sz="3200" b="1" dirty="0"/>
              <a:t> </a:t>
            </a:r>
            <a:r>
              <a:rPr lang="cs-CZ" sz="3200" dirty="0"/>
              <a:t>?</a:t>
            </a:r>
          </a:p>
          <a:p>
            <a:pPr marL="0" indent="0">
              <a:buNone/>
            </a:pP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41238844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cs-CZ" dirty="0" smtClean="0"/>
              <a:t>6. </a:t>
            </a:r>
            <a:r>
              <a:rPr lang="cs-CZ" u="sng" dirty="0" smtClean="0"/>
              <a:t>Vypočítej: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z="2800" dirty="0"/>
              <a:t> </a:t>
            </a:r>
            <a:r>
              <a:rPr lang="cs-CZ" sz="2800" dirty="0" smtClean="0"/>
              <a:t>na </a:t>
            </a:r>
            <a:r>
              <a:rPr lang="cs-CZ" sz="2800" b="1" dirty="0"/>
              <a:t>2 desetinná místa</a:t>
            </a:r>
            <a:r>
              <a:rPr lang="cs-CZ" sz="2800" dirty="0"/>
              <a:t>. Uveď </a:t>
            </a:r>
            <a:r>
              <a:rPr lang="cs-CZ" sz="2800" b="1" dirty="0"/>
              <a:t>zbytek</a:t>
            </a:r>
            <a:r>
              <a:rPr lang="cs-CZ" sz="2800" dirty="0"/>
              <a:t> a proveď </a:t>
            </a:r>
            <a:r>
              <a:rPr lang="cs-CZ" sz="2800" b="1" dirty="0"/>
              <a:t>zkoušku</a:t>
            </a:r>
            <a:r>
              <a:rPr lang="cs-CZ" sz="2800" dirty="0"/>
              <a:t>.</a:t>
            </a:r>
          </a:p>
          <a:p>
            <a:pPr marL="0" indent="0">
              <a:buNone/>
            </a:pPr>
            <a:r>
              <a:rPr lang="cs-CZ" b="1" dirty="0" smtClean="0"/>
              <a:t>  </a:t>
            </a:r>
          </a:p>
          <a:p>
            <a:pPr marL="0" indent="0">
              <a:buNone/>
            </a:pPr>
            <a:r>
              <a:rPr lang="cs-CZ" sz="3200" b="1" dirty="0"/>
              <a:t> </a:t>
            </a:r>
            <a:r>
              <a:rPr lang="cs-CZ" sz="3200" b="1" dirty="0" smtClean="0"/>
              <a:t>  126,45  </a:t>
            </a:r>
            <a:r>
              <a:rPr lang="cs-CZ" sz="3200" b="1" dirty="0"/>
              <a:t>:   0,7 =</a:t>
            </a:r>
            <a:endParaRPr lang="cs-CZ" sz="32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005924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7. </a:t>
            </a:r>
            <a:r>
              <a:rPr lang="cs-CZ" u="sng" dirty="0" smtClean="0"/>
              <a:t>Vyřeš slovní úlohu</a:t>
            </a:r>
            <a:endParaRPr lang="cs-CZ" u="sng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/>
                <a:r>
                  <a:rPr lang="cs-CZ" sz="3200" dirty="0"/>
                  <a:t>Kolik </a:t>
                </a:r>
                <a:r>
                  <a:rPr lang="cs-CZ" sz="3200" b="1" dirty="0"/>
                  <a:t>m</a:t>
                </a:r>
                <a:r>
                  <a:rPr lang="cs-CZ" sz="3200" b="1" baseline="30000" dirty="0"/>
                  <a:t>2</a:t>
                </a:r>
                <a:r>
                  <a:rPr lang="cs-CZ" sz="3200" dirty="0"/>
                  <a:t> papíru budeme potřebovat na obalení krabice </a:t>
                </a:r>
                <a:r>
                  <a:rPr lang="cs-CZ" sz="3200" b="1" dirty="0"/>
                  <a:t>tvaru krychle</a:t>
                </a:r>
                <a:r>
                  <a:rPr lang="cs-CZ" sz="3200" dirty="0"/>
                  <a:t> s délkou hrany </a:t>
                </a:r>
                <a:r>
                  <a:rPr lang="cs-CZ" sz="3200" b="1" dirty="0"/>
                  <a:t>25</a:t>
                </a:r>
                <a:r>
                  <a:rPr lang="cs-CZ" sz="3200" dirty="0"/>
                  <a:t> cm, počítáme-li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3200" i="1"/>
                        </m:ctrlPr>
                      </m:fPr>
                      <m:num>
                        <m:r>
                          <a:rPr lang="cs-CZ" sz="3200" i="1"/>
                          <m:t>1</m:t>
                        </m:r>
                      </m:num>
                      <m:den>
                        <m:r>
                          <a:rPr lang="cs-CZ" sz="3200" i="1"/>
                          <m:t>20</m:t>
                        </m:r>
                      </m:den>
                    </m:f>
                  </m:oMath>
                </a14:m>
                <a:r>
                  <a:rPr lang="cs-CZ" sz="3200" dirty="0"/>
                  <a:t> na záhyby?</a:t>
                </a:r>
              </a:p>
              <a:p>
                <a:endParaRPr lang="cs-CZ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259" t="-162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301647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8. </a:t>
            </a:r>
            <a:r>
              <a:rPr lang="cs-CZ" u="sng" dirty="0" smtClean="0"/>
              <a:t>Narýsuj 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989040"/>
          </a:xfrm>
        </p:spPr>
        <p:txBody>
          <a:bodyPr/>
          <a:lstStyle/>
          <a:p>
            <a:pPr lvl="0"/>
            <a:r>
              <a:rPr lang="cs-CZ" dirty="0"/>
              <a:t>Rozhodni, který trojúhelník </a:t>
            </a:r>
            <a:r>
              <a:rPr lang="cs-CZ" b="1" dirty="0"/>
              <a:t>lze sestrojit</a:t>
            </a:r>
            <a:r>
              <a:rPr lang="cs-CZ" dirty="0"/>
              <a:t>. Ten </a:t>
            </a:r>
            <a:r>
              <a:rPr lang="cs-CZ" b="1" dirty="0"/>
              <a:t>narýsuj</a:t>
            </a:r>
            <a:r>
              <a:rPr lang="cs-CZ" dirty="0"/>
              <a:t> a sestroj jeho </a:t>
            </a:r>
            <a:r>
              <a:rPr lang="cs-CZ" b="1" dirty="0"/>
              <a:t>těžiště</a:t>
            </a:r>
            <a:r>
              <a:rPr lang="cs-CZ" dirty="0" smtClean="0"/>
              <a:t>.</a:t>
            </a:r>
          </a:p>
          <a:p>
            <a:pPr lvl="0"/>
            <a:endParaRPr lang="cs-CZ" dirty="0"/>
          </a:p>
          <a:p>
            <a:pPr marL="457200" lvl="0" indent="-457200">
              <a:buFont typeface="+mj-lt"/>
              <a:buAutoNum type="alphaLcParenR"/>
            </a:pPr>
            <a:r>
              <a:rPr lang="cs-CZ" dirty="0"/>
              <a:t>a = 4,5 cm   	 b = 0,08 m	 c = 45mm   	 ANO - NE</a:t>
            </a:r>
          </a:p>
          <a:p>
            <a:pPr marL="457200" lvl="0" indent="-457200">
              <a:buFont typeface="+mj-lt"/>
              <a:buAutoNum type="alphaLcParenR"/>
            </a:pPr>
            <a:r>
              <a:rPr lang="cs-CZ" dirty="0"/>
              <a:t>k = 60 mm    	 l = 10 cm    	d = 0,04 m   	 ANO – NE</a:t>
            </a:r>
          </a:p>
          <a:p>
            <a:pPr marL="457200" lvl="0" indent="-457200">
              <a:buFont typeface="+mj-lt"/>
              <a:buAutoNum type="alphaLcParenR"/>
            </a:pPr>
            <a:r>
              <a:rPr lang="cs-CZ" dirty="0"/>
              <a:t>o = 1 cm	 </a:t>
            </a:r>
            <a:r>
              <a:rPr lang="cs-CZ" dirty="0" smtClean="0"/>
              <a:t>	p </a:t>
            </a:r>
            <a:r>
              <a:rPr lang="cs-CZ" dirty="0"/>
              <a:t>= 20 mm	r = 0,01dm	 ANO - NE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728541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řehlednost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řehlednos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13</TotalTime>
  <Words>141</Words>
  <Application>Microsoft Office PowerPoint</Application>
  <PresentationFormat>Předvádění na obrazovce (4:3)</PresentationFormat>
  <Paragraphs>48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Přehlednost</vt:lpstr>
      <vt:lpstr>Jak jsi zvládl učivo 6.ročníku</vt:lpstr>
      <vt:lpstr>1. Převeď jednotky.</vt:lpstr>
      <vt:lpstr>2. Vyřeš slovní úlohu</vt:lpstr>
      <vt:lpstr>3. Zaokrouhli na:</vt:lpstr>
      <vt:lpstr>4. Vypočítej velikost úhlů   α  a   β:</vt:lpstr>
      <vt:lpstr>5. Vyřeš slovní úlohu </vt:lpstr>
      <vt:lpstr>6. Vypočítej:</vt:lpstr>
      <vt:lpstr>7. Vyřeš slovní úlohu</vt:lpstr>
      <vt:lpstr>8. Narýsuj </vt:lpstr>
      <vt:lpstr>9. Narýsuj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Jak jsi zvládl učivo 6.ročníku</dc:title>
  <dc:creator>petra</dc:creator>
  <cp:lastModifiedBy>petra</cp:lastModifiedBy>
  <cp:revision>6</cp:revision>
  <dcterms:created xsi:type="dcterms:W3CDTF">2013-09-29T19:02:36Z</dcterms:created>
  <dcterms:modified xsi:type="dcterms:W3CDTF">2013-09-29T19:15:53Z</dcterms:modified>
</cp:coreProperties>
</file>