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8" r:id="rId4"/>
    <p:sldId id="257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D0C4807-8D5F-4B31-BCFA-323C247A1974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C4807-8D5F-4B31-BCFA-323C247A1974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C4807-8D5F-4B31-BCFA-323C247A1974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D0C4807-8D5F-4B31-BCFA-323C247A1974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D0C4807-8D5F-4B31-BCFA-323C247A1974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C4807-8D5F-4B31-BCFA-323C247A1974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C4807-8D5F-4B31-BCFA-323C247A1974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D0C4807-8D5F-4B31-BCFA-323C247A1974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C4807-8D5F-4B31-BCFA-323C247A1974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D0C4807-8D5F-4B31-BCFA-323C247A1974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D0C4807-8D5F-4B31-BCFA-323C247A1974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D0C4807-8D5F-4B31-BCFA-323C247A1974}" type="datetimeFigureOut">
              <a:rPr lang="cs-CZ" smtClean="0"/>
              <a:t>9.11.2014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Opakování zlomků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Příprava na čtvrtletní písemnou práci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584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6151"/>
            <a:ext cx="7467600" cy="724942"/>
          </a:xfrm>
        </p:spPr>
        <p:txBody>
          <a:bodyPr/>
          <a:lstStyle/>
          <a:p>
            <a:pPr algn="ctr"/>
            <a:r>
              <a:rPr lang="cs-CZ" dirty="0" smtClean="0"/>
              <a:t>Zápis zlomků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26800" y="2060848"/>
            <a:ext cx="8229600" cy="820688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a) 5,5  =                 b) 0,25 =                  c) 0,150 =        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274400" y="980728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600" b="1" i="1" u="sng" dirty="0" smtClean="0">
                <a:solidFill>
                  <a:schemeClr val="accent3"/>
                </a:solidFill>
              </a:rPr>
              <a:t>1.</a:t>
            </a:r>
            <a:r>
              <a:rPr lang="cs-CZ" u="sng" dirty="0" smtClean="0">
                <a:solidFill>
                  <a:schemeClr val="accent3"/>
                </a:solidFill>
              </a:rPr>
              <a:t>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Převeď desetinné číslo na zlomek v základním tvaru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274400" y="3429000"/>
            <a:ext cx="8546072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600" b="1" i="1" u="sng" dirty="0">
                <a:solidFill>
                  <a:schemeClr val="accent3"/>
                </a:solidFill>
              </a:rPr>
              <a:t>2</a:t>
            </a:r>
            <a:r>
              <a:rPr lang="cs-CZ" sz="3600" b="1" i="1" u="sng" dirty="0" smtClean="0">
                <a:solidFill>
                  <a:schemeClr val="accent3"/>
                </a:solidFill>
              </a:rPr>
              <a:t>.</a:t>
            </a:r>
            <a:r>
              <a:rPr lang="cs-CZ" u="sng" dirty="0" smtClean="0">
                <a:solidFill>
                  <a:schemeClr val="accent3"/>
                </a:solidFill>
              </a:rPr>
              <a:t>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Převeď zlomek na desetinné číslo – zaokrouhli na setiny</a:t>
            </a:r>
            <a:endParaRPr lang="cs-CZ" dirty="0">
              <a:solidFill>
                <a:schemeClr val="accent3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ástupný symbol pro obsah 2"/>
              <p:cNvSpPr txBox="1">
                <a:spLocks/>
              </p:cNvSpPr>
              <p:nvPr/>
            </p:nvSpPr>
            <p:spPr>
              <a:xfrm>
                <a:off x="457200" y="4365104"/>
                <a:ext cx="6131024" cy="147184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cs-CZ" sz="3600" dirty="0" smtClean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3600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cs-CZ" sz="3600" b="0" i="1" smtClean="0">
                            <a:latin typeface="Cambria Math"/>
                          </a:rPr>
                          <m:t>22</m:t>
                        </m:r>
                      </m:den>
                    </m:f>
                    <m:r>
                      <a:rPr lang="cs-CZ" sz="3600" i="1">
                        <a:latin typeface="Cambria Math"/>
                      </a:rPr>
                      <m:t> =</m:t>
                    </m:r>
                  </m:oMath>
                </a14:m>
                <a:r>
                  <a:rPr lang="cs-CZ" sz="3600" dirty="0"/>
                  <a:t>                    </a:t>
                </a:r>
                <a:r>
                  <a:rPr lang="cs-CZ" sz="3600" dirty="0" smtClean="0"/>
                  <a:t>b)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3600" b="0" i="1" smtClean="0">
                            <a:latin typeface="Cambria Math"/>
                          </a:rPr>
                          <m:t>42</m:t>
                        </m:r>
                      </m:num>
                      <m:den>
                        <m:r>
                          <a:rPr lang="cs-CZ" sz="3600" i="1">
                            <a:latin typeface="Cambria Math"/>
                          </a:rPr>
                          <m:t>2</m:t>
                        </m:r>
                        <m:r>
                          <a:rPr lang="cs-CZ" sz="36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cs-CZ" sz="3600" i="1">
                        <a:latin typeface="Cambria Math"/>
                      </a:rPr>
                      <m:t> =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6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365104"/>
                <a:ext cx="6131024" cy="1471842"/>
              </a:xfrm>
              <a:prstGeom prst="rect">
                <a:avLst/>
              </a:prstGeom>
              <a:blipFill rotWithShape="1">
                <a:blip r:embed="rId2"/>
                <a:stretch>
                  <a:fillRect l="-298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748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algn="ctr"/>
            <a:r>
              <a:rPr lang="cs-CZ" dirty="0" smtClean="0"/>
              <a:t>Znázornění zlomků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74400" y="2708920"/>
                <a:ext cx="8229600" cy="648072"/>
              </a:xfrm>
            </p:spPr>
            <p:txBody>
              <a:bodyPr>
                <a:normAutofit/>
              </a:bodyPr>
              <a:lstStyle/>
              <a:p>
                <a:r>
                  <a:rPr lang="cs-CZ" dirty="0" smtClean="0"/>
                  <a:t>1 dílek </a:t>
                </a: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  <a:ea typeface="Cambria Math"/>
                      </a:rPr>
                      <m:t>≅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                 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𝐴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=       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𝐵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=       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𝐶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=         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𝐷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= 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74400" y="2708920"/>
                <a:ext cx="8229600" cy="648072"/>
              </a:xfrm>
              <a:blipFill rotWithShape="1">
                <a:blip r:embed="rId2"/>
                <a:stretch>
                  <a:fillRect l="-1185" t="-1401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Nadpis 1"/>
          <p:cNvSpPr txBox="1">
            <a:spLocks/>
          </p:cNvSpPr>
          <p:nvPr/>
        </p:nvSpPr>
        <p:spPr>
          <a:xfrm>
            <a:off x="274400" y="1196752"/>
            <a:ext cx="8042016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i="1" u="sng" dirty="0" smtClean="0">
                <a:solidFill>
                  <a:schemeClr val="accent3"/>
                </a:solidFill>
              </a:rPr>
              <a:t>Zapiš měřítko a k písmenům A, B, C a D zapište zlomek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ve smíšeném čísle,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který představují.</a:t>
            </a:r>
            <a:endParaRPr lang="cs-CZ" dirty="0">
              <a:solidFill>
                <a:schemeClr val="accent3"/>
              </a:solidFill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873307"/>
              </p:ext>
            </p:extLst>
          </p:nvPr>
        </p:nvGraphicFramePr>
        <p:xfrm>
          <a:off x="611560" y="3578344"/>
          <a:ext cx="8136900" cy="285368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  <a:gridCol w="406845"/>
              </a:tblGrid>
              <a:tr h="138688"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</a:tr>
              <a:tr h="146680"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22" name="Skupina 21"/>
          <p:cNvGrpSpPr/>
          <p:nvPr/>
        </p:nvGrpSpPr>
        <p:grpSpPr>
          <a:xfrm>
            <a:off x="897255" y="3659278"/>
            <a:ext cx="6843097" cy="583177"/>
            <a:chOff x="897255" y="3659278"/>
            <a:chExt cx="6843097" cy="583177"/>
          </a:xfrm>
        </p:grpSpPr>
        <p:sp>
          <p:nvSpPr>
            <p:cNvPr id="7" name="TextovéPole 6"/>
            <p:cNvSpPr txBox="1"/>
            <p:nvPr/>
          </p:nvSpPr>
          <p:spPr>
            <a:xfrm>
              <a:off x="897255" y="3826602"/>
              <a:ext cx="3603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dirty="0" smtClean="0"/>
                <a:t>0</a:t>
              </a:r>
              <a:endParaRPr lang="cs-CZ" b="1" dirty="0"/>
            </a:p>
          </p:txBody>
        </p:sp>
        <p:sp>
          <p:nvSpPr>
            <p:cNvPr id="8" name="TextovéPole 7"/>
            <p:cNvSpPr txBox="1"/>
            <p:nvPr/>
          </p:nvSpPr>
          <p:spPr>
            <a:xfrm>
              <a:off x="1265554" y="3841316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dirty="0"/>
                <a:t>A</a:t>
              </a:r>
            </a:p>
          </p:txBody>
        </p:sp>
        <p:sp>
          <p:nvSpPr>
            <p:cNvPr id="9" name="TextovéPole 8"/>
            <p:cNvSpPr txBox="1"/>
            <p:nvPr/>
          </p:nvSpPr>
          <p:spPr>
            <a:xfrm>
              <a:off x="3278468" y="3873123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dirty="0"/>
                <a:t>B</a:t>
              </a:r>
            </a:p>
          </p:txBody>
        </p:sp>
        <p:sp>
          <p:nvSpPr>
            <p:cNvPr id="10" name="TextovéPole 9"/>
            <p:cNvSpPr txBox="1"/>
            <p:nvPr/>
          </p:nvSpPr>
          <p:spPr>
            <a:xfrm>
              <a:off x="4931127" y="3826602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dirty="0"/>
                <a:t>C</a:t>
              </a:r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7380312" y="3811106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dirty="0"/>
                <a:t>D</a:t>
              </a:r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2918428" y="3873123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dirty="0"/>
                <a:t>1</a:t>
              </a:r>
            </a:p>
          </p:txBody>
        </p:sp>
        <p:sp>
          <p:nvSpPr>
            <p:cNvPr id="13" name="Ovál 12"/>
            <p:cNvSpPr/>
            <p:nvPr/>
          </p:nvSpPr>
          <p:spPr>
            <a:xfrm>
              <a:off x="1356795" y="3659278"/>
              <a:ext cx="152110" cy="8750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Ovál 18"/>
            <p:cNvSpPr/>
            <p:nvPr/>
          </p:nvSpPr>
          <p:spPr>
            <a:xfrm>
              <a:off x="7484277" y="3690183"/>
              <a:ext cx="152110" cy="8750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" name="Ovál 19"/>
            <p:cNvSpPr/>
            <p:nvPr/>
          </p:nvSpPr>
          <p:spPr>
            <a:xfrm>
              <a:off x="5035092" y="3678582"/>
              <a:ext cx="152110" cy="8750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Ovál 20"/>
            <p:cNvSpPr/>
            <p:nvPr/>
          </p:nvSpPr>
          <p:spPr>
            <a:xfrm>
              <a:off x="3382433" y="3674228"/>
              <a:ext cx="152110" cy="8750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61094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9457" cy="77809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Smíšené číslo 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1600201"/>
                <a:ext cx="8075240" cy="89269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800" dirty="0" smtClean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50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 =</m:t>
                    </m:r>
                  </m:oMath>
                </a14:m>
                <a:r>
                  <a:rPr lang="cs-CZ" sz="2800" dirty="0" smtClean="0"/>
                  <a:t>      b)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 =</m:t>
                    </m:r>
                  </m:oMath>
                </a14:m>
                <a:r>
                  <a:rPr lang="cs-CZ" sz="2800" dirty="0" smtClean="0">
                    <a:latin typeface="Cambria Math"/>
                  </a:rPr>
                  <a:t>          c)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15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 =            </m:t>
                    </m:r>
                    <m:r>
                      <m:rPr>
                        <m:sty m:val="p"/>
                      </m:rPr>
                      <a:rPr lang="cs-CZ" sz="2800" b="0" i="0" smtClean="0">
                        <a:latin typeface="Cambria Math"/>
                      </a:rPr>
                      <m:t>d</m:t>
                    </m:r>
                    <m:r>
                      <a:rPr lang="cs-CZ" sz="2800" b="0" i="0" smtClean="0">
                        <a:latin typeface="Cambria Math"/>
                      </a:rPr>
                      <m:t>)</m:t>
                    </m:r>
                    <m:r>
                      <a:rPr lang="cs-CZ" sz="2800" b="0" i="1" smtClean="0">
                        <a:latin typeface="Cambria Math"/>
                      </a:rPr>
                      <m:t>  </m:t>
                    </m:r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23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 =</m:t>
                    </m:r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1600201"/>
                <a:ext cx="8075240" cy="892695"/>
              </a:xfrm>
              <a:blipFill rotWithShape="1">
                <a:blip r:embed="rId2"/>
                <a:stretch>
                  <a:fillRect l="-150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Nadpis 1"/>
          <p:cNvSpPr txBox="1">
            <a:spLocks/>
          </p:cNvSpPr>
          <p:nvPr/>
        </p:nvSpPr>
        <p:spPr>
          <a:xfrm>
            <a:off x="274400" y="980728"/>
            <a:ext cx="804201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600" b="1" i="1" u="sng" dirty="0" smtClean="0">
                <a:solidFill>
                  <a:schemeClr val="accent3"/>
                </a:solidFill>
              </a:rPr>
              <a:t>1.</a:t>
            </a:r>
            <a:r>
              <a:rPr lang="cs-CZ" u="sng" dirty="0" smtClean="0">
                <a:solidFill>
                  <a:schemeClr val="accent3"/>
                </a:solidFill>
              </a:rPr>
              <a:t>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Převeď zlomek na smíšené číslo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274400" y="3645024"/>
            <a:ext cx="804201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600" b="1" i="1" u="sng" dirty="0">
                <a:solidFill>
                  <a:schemeClr val="accent3"/>
                </a:solidFill>
              </a:rPr>
              <a:t>2</a:t>
            </a:r>
            <a:r>
              <a:rPr lang="cs-CZ" sz="3600" b="1" i="1" u="sng" dirty="0" smtClean="0">
                <a:solidFill>
                  <a:schemeClr val="accent3"/>
                </a:solidFill>
              </a:rPr>
              <a:t>.</a:t>
            </a:r>
            <a:r>
              <a:rPr lang="cs-CZ" u="sng" dirty="0" smtClean="0">
                <a:solidFill>
                  <a:schemeClr val="accent3"/>
                </a:solidFill>
              </a:rPr>
              <a:t>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Převeď smíšené číslo</a:t>
            </a:r>
            <a:r>
              <a:rPr lang="cs-CZ" sz="3600" b="1" i="1" u="sng" dirty="0" smtClean="0">
                <a:solidFill>
                  <a:schemeClr val="accent3"/>
                </a:solidFill>
              </a:rPr>
              <a:t> na zlomek</a:t>
            </a:r>
            <a:endParaRPr lang="cs-CZ" dirty="0">
              <a:solidFill>
                <a:schemeClr val="accent3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ástupný symbol pro obsah 2"/>
              <p:cNvSpPr txBox="1">
                <a:spLocks/>
              </p:cNvSpPr>
              <p:nvPr/>
            </p:nvSpPr>
            <p:spPr>
              <a:xfrm>
                <a:off x="274400" y="4365104"/>
                <a:ext cx="8042016" cy="8640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cs-CZ" sz="2800" dirty="0" smtClean="0"/>
                  <a:t>a)1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cs-CZ" sz="2800" i="1">
                        <a:latin typeface="Cambria Math"/>
                      </a:rPr>
                      <m:t> =</m:t>
                    </m:r>
                  </m:oMath>
                </a14:m>
                <a:r>
                  <a:rPr lang="cs-CZ" sz="2800" dirty="0"/>
                  <a:t>  </a:t>
                </a:r>
                <a:r>
                  <a:rPr lang="cs-CZ" sz="2800" dirty="0" smtClean="0"/>
                  <a:t>       b) 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cs-CZ" sz="2800" i="1">
                        <a:latin typeface="Cambria Math"/>
                      </a:rPr>
                      <m:t> =</m:t>
                    </m:r>
                    <m:r>
                      <a:rPr lang="cs-CZ" sz="2800" b="0" i="0" smtClean="0">
                        <a:latin typeface="Cambria Math"/>
                      </a:rPr>
                      <m:t>          </m:t>
                    </m:r>
                  </m:oMath>
                </a14:m>
                <a:r>
                  <a:rPr lang="cs-CZ" sz="2800" dirty="0" smtClean="0"/>
                  <a:t>c) 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cs-CZ" sz="2800" i="1">
                        <a:latin typeface="Cambria Math"/>
                      </a:rPr>
                      <m:t> =      </m:t>
                    </m:r>
                    <m:r>
                      <a:rPr lang="cs-CZ" sz="2800" b="0" i="1" smtClean="0">
                        <a:latin typeface="Cambria Math"/>
                      </a:rPr>
                      <m:t>  </m:t>
                    </m:r>
                    <m:r>
                      <a:rPr lang="cs-CZ" sz="2800" i="1">
                        <a:latin typeface="Cambria Math"/>
                      </a:rPr>
                      <m:t>    </m:t>
                    </m:r>
                    <m:r>
                      <m:rPr>
                        <m:sty m:val="p"/>
                      </m:rPr>
                      <a:rPr lang="cs-CZ" sz="2800" b="0" i="0" smtClean="0">
                        <a:latin typeface="Cambria Math"/>
                      </a:rPr>
                      <m:t>d</m:t>
                    </m:r>
                    <m:r>
                      <a:rPr lang="cs-CZ" sz="2800" b="0" i="0" smtClean="0">
                        <a:latin typeface="Cambria Math"/>
                      </a:rPr>
                      <m:t>)</m:t>
                    </m:r>
                    <m:r>
                      <a:rPr lang="cs-CZ" sz="2800" i="1">
                        <a:latin typeface="Cambria Math"/>
                      </a:rPr>
                      <m:t>  </m:t>
                    </m:r>
                    <m:r>
                      <a:rPr lang="cs-CZ" sz="2800" b="0" i="1" smtClean="0">
                        <a:latin typeface="Cambria Math"/>
                      </a:rPr>
                      <m:t>3</m:t>
                    </m:r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cs-CZ" sz="2800" i="1">
                        <a:latin typeface="Cambria Math"/>
                      </a:rPr>
                      <m:t> =</m:t>
                    </m:r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6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400" y="4365104"/>
                <a:ext cx="8042016" cy="864096"/>
              </a:xfrm>
              <a:prstGeom prst="rect">
                <a:avLst/>
              </a:prstGeom>
              <a:blipFill rotWithShape="1">
                <a:blip r:embed="rId3"/>
                <a:stretch>
                  <a:fillRect l="-151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865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036456" cy="980728"/>
          </a:xfrm>
        </p:spPr>
        <p:txBody>
          <a:bodyPr/>
          <a:lstStyle/>
          <a:p>
            <a:pPr algn="ctr"/>
            <a:r>
              <a:rPr lang="cs-CZ" dirty="0" smtClean="0"/>
              <a:t>Zlomky a převody jednotek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1600201"/>
                <a:ext cx="7283152" cy="1612776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</a:rPr>
                        <m:t>𝑡</m:t>
                      </m:r>
                      <m:r>
                        <a:rPr lang="cs-CZ" b="0" i="1" smtClean="0">
                          <a:latin typeface="Cambria Math"/>
                        </a:rPr>
                        <m:t>=_________</m:t>
                      </m:r>
                      <m:r>
                        <a:rPr lang="cs-CZ" b="0" i="1" smtClean="0">
                          <a:latin typeface="Cambria Math"/>
                        </a:rPr>
                        <m:t>𝑘𝑔</m:t>
                      </m:r>
                      <m:r>
                        <a:rPr lang="cs-CZ" b="0" i="1" smtClean="0">
                          <a:latin typeface="Cambria Math"/>
                        </a:rPr>
                        <m:t>                       3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</a:rPr>
                        <m:t>h𝑙</m:t>
                      </m:r>
                      <m:r>
                        <a:rPr lang="cs-CZ" b="0" i="1" smtClean="0">
                          <a:latin typeface="Cambria Math"/>
                        </a:rPr>
                        <m:t>=__________</m:t>
                      </m:r>
                      <m:r>
                        <a:rPr lang="cs-CZ" b="0" i="1" smtClean="0">
                          <a:latin typeface="Cambria Math"/>
                        </a:rPr>
                        <m:t>𝑙</m:t>
                      </m:r>
                    </m:oMath>
                  </m:oMathPara>
                </a14:m>
                <a:endParaRPr lang="cs-CZ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endParaRPr lang="cs-CZ" sz="19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 </m:t>
                    </m:r>
                    <m:r>
                      <a:rPr lang="cs-CZ" sz="2800" b="0" i="1" smtClean="0">
                        <a:latin typeface="Cambria Math"/>
                      </a:rPr>
                      <m:t>h</m:t>
                    </m:r>
                    <m:r>
                      <a:rPr lang="cs-CZ" sz="2800" b="0" i="1" smtClean="0">
                        <a:latin typeface="Cambria Math"/>
                      </a:rPr>
                      <m:t>=________</m:t>
                    </m:r>
                  </m:oMath>
                </a14:m>
                <a:r>
                  <a:rPr lang="cs-CZ" sz="2600" dirty="0" smtClean="0"/>
                  <a:t>min </a:t>
                </a:r>
                <a:r>
                  <a:rPr lang="cs-CZ" sz="2800" dirty="0" smtClean="0"/>
                  <a:t>        </a:t>
                </a:r>
                <a14:m>
                  <m:oMath xmlns:m="http://schemas.openxmlformats.org/officeDocument/2006/math">
                    <m:r>
                      <a:rPr lang="cs-CZ" sz="2800" b="0" i="0" smtClean="0">
                        <a:latin typeface="Cambria Math"/>
                      </a:rPr>
                      <m:t>1</m:t>
                    </m:r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𝑘𝑚</m:t>
                    </m:r>
                    <m:r>
                      <a:rPr lang="cs-CZ" sz="2800" b="0" i="1" smtClean="0">
                        <a:latin typeface="Cambria Math"/>
                      </a:rPr>
                      <m:t>= __________</m:t>
                    </m:r>
                    <m:r>
                      <a:rPr lang="cs-CZ" sz="2800" b="0" i="1" smtClean="0">
                        <a:latin typeface="Cambria Math"/>
                      </a:rPr>
                      <m:t>𝑚</m:t>
                    </m:r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1600201"/>
                <a:ext cx="7283152" cy="1612776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Nadpis 1"/>
          <p:cNvSpPr txBox="1">
            <a:spLocks/>
          </p:cNvSpPr>
          <p:nvPr/>
        </p:nvSpPr>
        <p:spPr>
          <a:xfrm>
            <a:off x="274400" y="980728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800" b="1" i="1" u="sng" dirty="0" smtClean="0">
                <a:solidFill>
                  <a:schemeClr val="accent3"/>
                </a:solidFill>
              </a:rPr>
              <a:t>1.</a:t>
            </a:r>
            <a:r>
              <a:rPr lang="cs-CZ" u="sng" dirty="0" smtClean="0">
                <a:solidFill>
                  <a:schemeClr val="accent3"/>
                </a:solidFill>
              </a:rPr>
              <a:t> </a:t>
            </a:r>
            <a:r>
              <a:rPr lang="cs-CZ" sz="2800" b="1" i="1" u="sng" dirty="0" smtClean="0">
                <a:solidFill>
                  <a:schemeClr val="accent3"/>
                </a:solidFill>
              </a:rPr>
              <a:t>Urči: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246854" y="4005064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600" b="1" i="1" u="sng" dirty="0" smtClean="0">
                <a:solidFill>
                  <a:schemeClr val="accent3"/>
                </a:solidFill>
              </a:rPr>
              <a:t>2.</a:t>
            </a:r>
            <a:r>
              <a:rPr lang="cs-CZ" u="sng" dirty="0" smtClean="0">
                <a:solidFill>
                  <a:schemeClr val="accent3"/>
                </a:solidFill>
              </a:rPr>
              <a:t>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Vyjádři zlomkem, jakou částí metru je:</a:t>
            </a:r>
            <a:endParaRPr lang="cs-CZ" dirty="0">
              <a:solidFill>
                <a:schemeClr val="accent3"/>
              </a:solidFill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74400" y="4725144"/>
            <a:ext cx="8229600" cy="820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 smtClean="0"/>
              <a:t>75 cm  =          10 cm =                60 cm =      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117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45023"/>
            <a:ext cx="8229600" cy="850106"/>
          </a:xfrm>
        </p:spPr>
        <p:txBody>
          <a:bodyPr/>
          <a:lstStyle/>
          <a:p>
            <a:pPr algn="ctr"/>
            <a:r>
              <a:rPr lang="cs-CZ" dirty="0" smtClean="0"/>
              <a:t>Porovnávání zlomků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827584" y="2852936"/>
                <a:ext cx="6851104" cy="1440160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sz="2800" dirty="0" smtClean="0"/>
                  <a:t>        0,5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cs-CZ" sz="2800" dirty="0" smtClean="0"/>
                  <a:t>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dirty="0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sz="2800" b="0" i="1" dirty="0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cs-CZ" sz="2800" dirty="0" smtClean="0"/>
                  <a:t>          0,25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dirty="0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cs-CZ" sz="2800" b="0" i="1" dirty="0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cs-CZ" sz="2800" dirty="0" smtClean="0"/>
                  <a:t> </a:t>
                </a:r>
                <a:r>
                  <a:rPr lang="cs-CZ" dirty="0" smtClean="0"/>
                  <a:t>   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827584" y="2852936"/>
                <a:ext cx="6851104" cy="144016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Nadpis 1"/>
          <p:cNvSpPr txBox="1">
            <a:spLocks/>
          </p:cNvSpPr>
          <p:nvPr/>
        </p:nvSpPr>
        <p:spPr>
          <a:xfrm>
            <a:off x="395536" y="1268760"/>
            <a:ext cx="8114024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600" b="1" i="1" u="sng" dirty="0" smtClean="0">
                <a:solidFill>
                  <a:schemeClr val="accent3"/>
                </a:solidFill>
              </a:rPr>
              <a:t>1.</a:t>
            </a:r>
            <a:r>
              <a:rPr lang="cs-CZ" u="sng" dirty="0" smtClean="0">
                <a:solidFill>
                  <a:schemeClr val="accent3"/>
                </a:solidFill>
              </a:rPr>
              <a:t> </a:t>
            </a:r>
            <a:r>
              <a:rPr lang="cs-CZ" sz="3200" b="1" i="1" u="sng" dirty="0" smtClean="0">
                <a:solidFill>
                  <a:schemeClr val="accent3"/>
                </a:solidFill>
              </a:rPr>
              <a:t>Uspořádej od nejmenšího po největší, použij znaky &gt;  ;   &lt;;   = :</a:t>
            </a:r>
            <a:r>
              <a:rPr lang="cs-CZ" dirty="0" smtClean="0">
                <a:solidFill>
                  <a:schemeClr val="accent3"/>
                </a:solidFill>
              </a:rPr>
              <a:t> </a:t>
            </a:r>
            <a:endParaRPr lang="cs-CZ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28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cs-CZ" dirty="0" smtClean="0"/>
              <a:t>Vypočítej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1600200"/>
                <a:ext cx="5050904" cy="499715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+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cs-CZ" dirty="0" smtClean="0"/>
                  <a:t>   =</a:t>
                </a:r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b)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20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+1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−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cs-CZ" dirty="0" smtClean="0"/>
                  <a:t> =</a:t>
                </a:r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18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25</m:t>
                        </m:r>
                      </m:den>
                    </m:f>
                    <m:r>
                      <a:rPr lang="cs-CZ" b="0" i="0" smtClean="0">
                        <a:latin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∙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27</m:t>
                        </m:r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  ∙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9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15</m:t>
                        </m:r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 =</m:t>
                    </m:r>
                  </m:oMath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:endParaRPr lang="cs-CZ" dirty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cs-CZ" dirty="0" smtClean="0"/>
                  <a:t>d)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6</m:t>
                        </m:r>
                        <m:f>
                          <m:f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cs-CZ" b="0" i="1" smtClean="0">
                            <a:latin typeface="Cambria Math"/>
                          </a:rPr>
                          <m:t> −2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</m:e>
                    </m:d>
                    <m:r>
                      <a:rPr lang="cs-CZ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10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cs-CZ" dirty="0" smtClean="0">
                    <a:ea typeface="Cambria Math"/>
                  </a:rPr>
                  <a:t>e) </a:t>
                </a:r>
                <a:r>
                  <a:rPr lang="cs-CZ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18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: 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cs-CZ" b="0" i="1" smtClean="0">
                            <a:latin typeface="Cambria Math"/>
                          </a:rPr>
                          <m:t> − 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7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12</m:t>
                            </m:r>
                          </m:den>
                        </m:f>
                      </m:e>
                    </m:d>
                  </m:oMath>
                </a14:m>
                <a:r>
                  <a:rPr lang="cs-CZ" dirty="0" smtClean="0"/>
                  <a:t> =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1600200"/>
                <a:ext cx="5050904" cy="4997152"/>
              </a:xfrm>
              <a:blipFill rotWithShape="1">
                <a:blip r:embed="rId2"/>
                <a:stretch>
                  <a:fillRect l="-180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délník 3"/>
          <p:cNvSpPr/>
          <p:nvPr/>
        </p:nvSpPr>
        <p:spPr>
          <a:xfrm>
            <a:off x="467544" y="836712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i="1" u="sng" dirty="0" smtClean="0">
                <a:solidFill>
                  <a:schemeClr val="accent3"/>
                </a:solidFill>
              </a:rPr>
              <a:t>Všechny výsledky vyjádři jako zlomek v základním tvaru, pokud lze převeď na smíšené číslo.</a:t>
            </a:r>
            <a:endParaRPr lang="cs-CZ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42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cs-CZ" dirty="0" smtClean="0"/>
              <a:t>Vyřeš slovní úlohy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29237" y="1196752"/>
                <a:ext cx="7467600" cy="5277200"/>
              </a:xfrm>
            </p:spPr>
            <p:txBody>
              <a:bodyPr/>
              <a:lstStyle/>
              <a:p>
                <a:r>
                  <a:rPr lang="cs-CZ" dirty="0" smtClean="0"/>
                  <a:t>1. Oddíl dětí jel na kole k přehradě vzdálené 33km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cs-CZ" dirty="0" smtClean="0"/>
                  <a:t> hodiny. Kolik kilometrů ujely za hodinu?</a:t>
                </a:r>
              </a:p>
              <a:p>
                <a:pPr marL="0" indent="0">
                  <a:buNone/>
                </a:pPr>
                <a:endParaRPr lang="cs-CZ" dirty="0" smtClean="0"/>
              </a:p>
              <a:p>
                <a:r>
                  <a:rPr lang="cs-CZ" dirty="0" smtClean="0"/>
                  <a:t>2. Ve školní družině dostalo každé dítě dopoledne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cs-CZ" dirty="0" smtClean="0"/>
                  <a:t> litru čaje a odpoledne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dirty="0" smtClean="0"/>
                  <a:t>litru čaje. Kolik litrů čaje spotřebovalo za den 32 dětí ve družině?</a:t>
                </a:r>
              </a:p>
              <a:p>
                <a:pPr marL="0" indent="0">
                  <a:buNone/>
                </a:pPr>
                <a:endParaRPr lang="cs-CZ" dirty="0" smtClean="0"/>
              </a:p>
              <a:p>
                <a:r>
                  <a:rPr lang="cs-CZ" dirty="0" smtClean="0"/>
                  <a:t>3. Tři kamarádi se rozdělili o vydělané peníze takto: Petr dostal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cs-CZ" dirty="0" smtClean="0"/>
                  <a:t> , Karel dostal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cs-CZ" dirty="0" smtClean="0"/>
                  <a:t> a zbytek 102,-Kč si vzal Honza. Kolik si vydělal každý z nich?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29237" y="1196752"/>
                <a:ext cx="7467600" cy="5277200"/>
              </a:xfrm>
              <a:blipFill rotWithShape="1">
                <a:blip r:embed="rId2"/>
                <a:stretch>
                  <a:fillRect l="-327" t="-924" r="-130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265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Zástupný symbol pro obsah 3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95536" y="1268760"/>
                <a:ext cx="8208912" cy="47902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1600" b="1" dirty="0" smtClean="0">
                    <a:solidFill>
                      <a:srgbClr val="FF0000"/>
                    </a:solidFill>
                  </a:rPr>
                  <a:t>Zápis zlomků        1</a:t>
                </a:r>
                <a:r>
                  <a:rPr lang="cs-CZ" b="1" dirty="0" smtClean="0">
                    <a:solidFill>
                      <a:srgbClr val="FF0000"/>
                    </a:solidFill>
                  </a:rPr>
                  <a:t>. </a:t>
                </a:r>
                <a:r>
                  <a:rPr lang="cs-CZ" sz="1600" b="1" dirty="0" smtClean="0">
                    <a:solidFill>
                      <a:srgbClr val="FF0000"/>
                    </a:solidFill>
                  </a:rPr>
                  <a:t>a</a:t>
                </a:r>
                <a:r>
                  <a:rPr lang="cs-CZ" sz="1600" b="1" dirty="0" smtClean="0">
                    <a:solidFill>
                      <a:srgbClr val="FF0000"/>
                    </a:solidFill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6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𝟏𝟏</m:t>
                        </m:r>
                      </m:num>
                      <m:den>
                        <m:r>
                          <a:rPr lang="cs-CZ" sz="16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sz="1600" b="1" dirty="0">
                    <a:solidFill>
                      <a:srgbClr val="FF0000"/>
                    </a:solidFill>
                  </a:rPr>
                  <a:t>   </a:t>
                </a:r>
                <a:r>
                  <a:rPr lang="cs-CZ" sz="1600" b="1" dirty="0" smtClean="0">
                    <a:solidFill>
                      <a:srgbClr val="FF0000"/>
                    </a:solidFill>
                  </a:rPr>
                  <a:t>b</a:t>
                </a:r>
                <a:r>
                  <a:rPr lang="cs-CZ" sz="1600" b="1" dirty="0">
                    <a:solidFill>
                      <a:srgbClr val="FF0000"/>
                    </a:solidFill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16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cs-CZ" sz="1600" b="1" dirty="0" smtClean="0">
                    <a:solidFill>
                      <a:srgbClr val="FF0000"/>
                    </a:solidFill>
                  </a:rPr>
                  <a:t> 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6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sz="16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cs-CZ" sz="1600" b="1" dirty="0" smtClean="0">
                    <a:solidFill>
                      <a:srgbClr val="FF0000"/>
                    </a:solidFill>
                  </a:rPr>
                  <a:t>          2. </a:t>
                </a:r>
                <a:r>
                  <a:rPr lang="cs-CZ" sz="1600" b="1" dirty="0">
                    <a:solidFill>
                      <a:srgbClr val="FF0000"/>
                    </a:solidFill>
                  </a:rPr>
                  <a:t>a) </a:t>
                </a:r>
                <a14:m>
                  <m:oMath xmlns:m="http://schemas.openxmlformats.org/officeDocument/2006/math">
                    <m:r>
                      <a:rPr lang="cs-CZ" sz="1600" b="1">
                        <a:solidFill>
                          <a:srgbClr val="FF0000"/>
                        </a:solidFill>
                        <a:latin typeface="Cambria Math"/>
                      </a:rPr>
                      <m:t>𝟎</m:t>
                    </m:r>
                    <m:r>
                      <a:rPr lang="cs-CZ" sz="1600" b="1">
                        <a:solidFill>
                          <a:srgbClr val="FF0000"/>
                        </a:solidFill>
                        <a:latin typeface="Cambria Math"/>
                      </a:rPr>
                      <m:t>,</m:t>
                    </m:r>
                    <m:r>
                      <a:rPr lang="cs-CZ" sz="1600" b="1">
                        <a:solidFill>
                          <a:srgbClr val="FF0000"/>
                        </a:solidFill>
                        <a:latin typeface="Cambria Math"/>
                      </a:rPr>
                      <m:t>𝟒𝟏</m:t>
                    </m:r>
                  </m:oMath>
                </a14:m>
                <a:r>
                  <a:rPr lang="cs-CZ" sz="1600" b="1" dirty="0">
                    <a:solidFill>
                      <a:srgbClr val="FF0000"/>
                    </a:solidFill>
                  </a:rPr>
                  <a:t>    </a:t>
                </a:r>
                <a:r>
                  <a:rPr lang="cs-CZ" sz="1600" b="1" dirty="0" smtClean="0">
                    <a:solidFill>
                      <a:srgbClr val="FF0000"/>
                    </a:solidFill>
                  </a:rPr>
                  <a:t>b) 1,56                  </a:t>
                </a:r>
                <a:endParaRPr lang="cs-CZ" sz="1600" b="1" dirty="0">
                  <a:solidFill>
                    <a:srgbClr val="FF000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sz="1600" b="1" i="0" smtClean="0">
                        <a:solidFill>
                          <a:srgbClr val="FF0000"/>
                        </a:solidFill>
                        <a:latin typeface="Cambria Math"/>
                      </a:rPr>
                      <m:t>𝐙𝐧</m:t>
                    </m:r>
                    <m:r>
                      <a:rPr lang="cs-CZ" sz="1600" b="1" i="0" smtClean="0">
                        <a:solidFill>
                          <a:srgbClr val="FF0000"/>
                        </a:solidFill>
                        <a:latin typeface="Cambria Math"/>
                      </a:rPr>
                      <m:t>á</m:t>
                    </m:r>
                    <m:r>
                      <a:rPr lang="cs-CZ" sz="1600" b="1" i="0" smtClean="0">
                        <a:solidFill>
                          <a:srgbClr val="FF0000"/>
                        </a:solidFill>
                        <a:latin typeface="Cambria Math"/>
                      </a:rPr>
                      <m:t>𝐳𝐨𝐫𝐧</m:t>
                    </m:r>
                    <m:r>
                      <a:rPr lang="cs-CZ" sz="1600" b="1" i="0" smtClean="0">
                        <a:solidFill>
                          <a:srgbClr val="FF0000"/>
                        </a:solidFill>
                        <a:latin typeface="Cambria Math"/>
                      </a:rPr>
                      <m:t>ě</m:t>
                    </m:r>
                    <m:r>
                      <a:rPr lang="cs-CZ" sz="1600" b="1" i="0" smtClean="0">
                        <a:solidFill>
                          <a:srgbClr val="FF0000"/>
                        </a:solidFill>
                        <a:latin typeface="Cambria Math"/>
                      </a:rPr>
                      <m:t>𝐧</m:t>
                    </m:r>
                    <m:r>
                      <a:rPr lang="cs-CZ" sz="1600" b="1" i="0" smtClean="0">
                        <a:solidFill>
                          <a:srgbClr val="FF0000"/>
                        </a:solidFill>
                        <a:latin typeface="Cambria Math"/>
                      </a:rPr>
                      <m:t>í  </m:t>
                    </m:r>
                    <m:r>
                      <a:rPr lang="cs-CZ" sz="1600" b="1" i="0" smtClean="0">
                        <a:solidFill>
                          <a:srgbClr val="FF0000"/>
                        </a:solidFill>
                        <a:latin typeface="Cambria Math"/>
                      </a:rPr>
                      <m:t>𝐳𝐥𝐨𝐦𝐤</m:t>
                    </m:r>
                    <m:r>
                      <a:rPr lang="cs-CZ" sz="1600" b="1" i="0" smtClean="0">
                        <a:solidFill>
                          <a:srgbClr val="FF0000"/>
                        </a:solidFill>
                        <a:latin typeface="Cambria Math"/>
                      </a:rPr>
                      <m:t>ů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𝟏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𝒅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í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𝒍𝒆𝒌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   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𝑨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  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𝑩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= 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𝟏</m:t>
                    </m:r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      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𝑪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𝟐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       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𝑫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𝟑</m:t>
                    </m:r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cs-CZ" sz="1600" b="1" dirty="0">
                  <a:solidFill>
                    <a:srgbClr val="FF000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sz="1600" b="1" i="0" smtClean="0">
                        <a:solidFill>
                          <a:srgbClr val="FF0000"/>
                        </a:solidFill>
                        <a:latin typeface="Cambria Math"/>
                      </a:rPr>
                      <m:t>𝐒𝐦</m:t>
                    </m:r>
                    <m:r>
                      <a:rPr lang="cs-CZ" sz="1600" b="1" i="0" smtClean="0">
                        <a:solidFill>
                          <a:srgbClr val="FF0000"/>
                        </a:solidFill>
                        <a:latin typeface="Cambria Math"/>
                      </a:rPr>
                      <m:t>íš</m:t>
                    </m:r>
                    <m:r>
                      <a:rPr lang="cs-CZ" sz="1600" b="1" i="0" smtClean="0">
                        <a:solidFill>
                          <a:srgbClr val="FF0000"/>
                        </a:solidFill>
                        <a:latin typeface="Cambria Math"/>
                      </a:rPr>
                      <m:t>𝐞𝐧</m:t>
                    </m:r>
                    <m:r>
                      <a:rPr lang="cs-CZ" sz="1600" b="1" i="0" smtClean="0">
                        <a:solidFill>
                          <a:srgbClr val="FF0000"/>
                        </a:solidFill>
                        <a:latin typeface="Cambria Math"/>
                      </a:rPr>
                      <m:t>é čí</m:t>
                    </m:r>
                    <m:r>
                      <a:rPr lang="cs-CZ" sz="1600" b="1" i="0" smtClean="0">
                        <a:solidFill>
                          <a:srgbClr val="FF0000"/>
                        </a:solidFill>
                        <a:latin typeface="Cambria Math"/>
                      </a:rPr>
                      <m:t>𝐬𝐥𝐨</m:t>
                    </m:r>
                    <m:r>
                      <a:rPr lang="cs-CZ" sz="1600" b="1" i="0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cs-CZ" sz="1600" b="1" i="1" smtClean="0">
                        <a:solidFill>
                          <a:srgbClr val="FF0000"/>
                        </a:solidFill>
                        <a:latin typeface="Cambria Math"/>
                      </a:rPr>
                      <m:t>𝟏</m:t>
                    </m:r>
                    <m:r>
                      <a:rPr lang="cs-CZ" sz="1600" b="1" i="1" smtClean="0">
                        <a:solidFill>
                          <a:srgbClr val="FF0000"/>
                        </a:solidFill>
                        <a:latin typeface="Cambria Math"/>
                      </a:rPr>
                      <m:t>. 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𝒂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)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𝟕</m:t>
                    </m:r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 </m:t>
                    </m:r>
                    <m:r>
                      <a:rPr lang="cs-CZ" sz="1600" b="1" i="1" smtClean="0">
                        <a:solidFill>
                          <a:srgbClr val="FF0000"/>
                        </a:solidFill>
                        <a:latin typeface="Cambria Math"/>
                      </a:rPr>
                      <m:t> 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cs-CZ" sz="1600" b="1" i="1" smtClean="0">
                        <a:solidFill>
                          <a:srgbClr val="FF0000"/>
                        </a:solidFill>
                        <a:latin typeface="Cambria Math"/>
                      </a:rPr>
                      <m:t>𝒃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)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𝟓</m:t>
                    </m:r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 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𝒄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)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𝟏</m:t>
                    </m:r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  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𝒅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)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𝟑</m:t>
                    </m:r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r>
                  <a:rPr lang="cs-CZ" sz="1600" b="1" dirty="0" smtClean="0">
                    <a:solidFill>
                      <a:srgbClr val="FF0000"/>
                    </a:solidFill>
                  </a:rPr>
                  <a:t>    2. </a:t>
                </a:r>
                <a14:m>
                  <m:oMath xmlns:m="http://schemas.openxmlformats.org/officeDocument/2006/math">
                    <m:r>
                      <a:rPr lang="cs-CZ" sz="1600" b="1" i="0" smtClean="0">
                        <a:solidFill>
                          <a:srgbClr val="FF0000"/>
                        </a:solidFill>
                        <a:latin typeface="Cambria Math"/>
                      </a:rPr>
                      <m:t>𝐚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) </m:t>
                    </m:r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𝟏𝟏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cs-CZ" sz="1600" b="1" i="1" smtClean="0">
                        <a:solidFill>
                          <a:srgbClr val="FF0000"/>
                        </a:solidFill>
                        <a:latin typeface="Cambria Math"/>
                      </a:rPr>
                      <m:t>     </m:t>
                    </m:r>
                    <m:r>
                      <a:rPr lang="cs-CZ" sz="1600" b="1" i="1" smtClean="0">
                        <a:solidFill>
                          <a:srgbClr val="FF0000"/>
                        </a:solidFill>
                        <a:latin typeface="Cambria Math"/>
                      </a:rPr>
                      <m:t>𝒃</m:t>
                    </m:r>
                    <m:r>
                      <a:rPr lang="cs-CZ" sz="1600" b="1" i="1" smtClean="0">
                        <a:solidFill>
                          <a:srgbClr val="FF0000"/>
                        </a:solidFill>
                        <a:latin typeface="Cambria Math"/>
                      </a:rPr>
                      <m:t>)</m:t>
                    </m:r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   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𝒄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) </m:t>
                    </m:r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𝟐𝟏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   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𝒅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)  </m:t>
                    </m:r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𝟏𝟖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cs-CZ" sz="1600" b="1" dirty="0">
                  <a:solidFill>
                    <a:srgbClr val="FF0000"/>
                  </a:solidFill>
                </a:endParaRPr>
              </a:p>
              <a:p>
                <a:endParaRPr lang="cs-CZ" sz="1600" b="1" dirty="0">
                  <a:solidFill>
                    <a:srgbClr val="FF0000"/>
                  </a:solidFill>
                </a:endParaRPr>
              </a:p>
              <a:p>
                <a:pPr lvl="0"/>
                <a:r>
                  <a:rPr lang="cs-CZ" sz="1600" b="1" dirty="0" smtClean="0">
                    <a:solidFill>
                      <a:srgbClr val="FF0000"/>
                    </a:solidFill>
                  </a:rPr>
                  <a:t>Zlomky a </a:t>
                </a:r>
                <a:r>
                  <a:rPr lang="cs-CZ" sz="1600" b="1" dirty="0">
                    <a:solidFill>
                      <a:srgbClr val="FF0000"/>
                    </a:solidFill>
                  </a:rPr>
                  <a:t>převody jednotek   1. 100kg      </a:t>
                </a:r>
                <a:r>
                  <a:rPr lang="cs-CZ" sz="1600" b="1" dirty="0" smtClean="0">
                    <a:solidFill>
                      <a:srgbClr val="FF0000"/>
                    </a:solidFill>
                  </a:rPr>
                  <a:t>35min         350 </a:t>
                </a:r>
                <a:r>
                  <a:rPr lang="cs-CZ" sz="1600" b="1" dirty="0">
                    <a:solidFill>
                      <a:srgbClr val="FF0000"/>
                    </a:solidFill>
                  </a:rPr>
                  <a:t>l  </a:t>
                </a:r>
                <a:r>
                  <a:rPr lang="cs-CZ" sz="1600" b="1" dirty="0" smtClean="0">
                    <a:solidFill>
                      <a:srgbClr val="FF0000"/>
                    </a:solidFill>
                  </a:rPr>
                  <a:t>     1500m   </a:t>
                </a:r>
              </a:p>
              <a:p>
                <a:r>
                  <a:rPr lang="cs-CZ" sz="1600" b="1" dirty="0">
                    <a:solidFill>
                      <a:srgbClr val="FF0000"/>
                    </a:solidFill>
                  </a:rPr>
                  <a:t> </a:t>
                </a:r>
                <a:r>
                  <a:rPr lang="cs-CZ" sz="1600" b="1" dirty="0" smtClean="0">
                    <a:solidFill>
                      <a:srgbClr val="FF0000"/>
                    </a:solidFill>
                  </a:rPr>
                  <a:t>                                                    2. </a:t>
                </a:r>
                <a14:m>
                  <m:oMath xmlns:m="http://schemas.openxmlformats.org/officeDocument/2006/math">
                    <m:r>
                      <a:rPr lang="cs-CZ" sz="1600" b="1" i="0" smtClean="0">
                        <a:solidFill>
                          <a:srgbClr val="FF0000"/>
                        </a:solidFill>
                        <a:latin typeface="Cambria Math"/>
                      </a:rPr>
                      <m:t> 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𝒂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) </m:t>
                    </m:r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𝒎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   </m:t>
                    </m:r>
                    <m:r>
                      <a:rPr lang="cs-CZ" sz="1600" b="1" i="1" smtClean="0">
                        <a:solidFill>
                          <a:srgbClr val="FF0000"/>
                        </a:solidFill>
                        <a:latin typeface="Cambria Math"/>
                      </a:rPr>
                      <m:t>  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 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 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𝒃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) </m:t>
                    </m:r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𝟏𝟎</m:t>
                        </m:r>
                      </m:den>
                    </m:f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𝒎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   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        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𝒄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) </m:t>
                    </m:r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𝒎</m:t>
                    </m:r>
                  </m:oMath>
                </a14:m>
                <a:endParaRPr lang="cs-CZ" sz="1600" b="1" dirty="0" smtClean="0">
                  <a:solidFill>
                    <a:srgbClr val="FF0000"/>
                  </a:solidFill>
                </a:endParaRPr>
              </a:p>
              <a:p>
                <a:r>
                  <a:rPr lang="cs-CZ" sz="1600" b="1" dirty="0" smtClean="0">
                    <a:solidFill>
                      <a:srgbClr val="FF0000"/>
                    </a:solidFill>
                  </a:rPr>
                  <a:t>Porovnávání zlomků </a:t>
                </a:r>
                <a14:m>
                  <m:oMath xmlns:m="http://schemas.openxmlformats.org/officeDocument/2006/math">
                    <m:r>
                      <a:rPr lang="cs-CZ" sz="1600" b="1" i="0" smtClean="0">
                        <a:solidFill>
                          <a:srgbClr val="FF0000"/>
                        </a:solidFill>
                        <a:latin typeface="Cambria Math"/>
                      </a:rPr>
                      <m:t>             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𝟎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,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𝟐𝟓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&lt;</m:t>
                    </m:r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&lt;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𝟎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,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𝟓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&lt; </m:t>
                    </m:r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den>
                    </m:f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𝟗</m:t>
                        </m:r>
                      </m:den>
                    </m:f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 &lt; </m:t>
                    </m:r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𝟖</m:t>
                        </m:r>
                      </m:den>
                    </m:f>
                  </m:oMath>
                </a14:m>
                <a:endParaRPr lang="cs-CZ" sz="1600" b="1" dirty="0">
                  <a:solidFill>
                    <a:srgbClr val="FF0000"/>
                  </a:solidFill>
                </a:endParaRPr>
              </a:p>
              <a:p>
                <a:pPr lvl="0">
                  <a:lnSpc>
                    <a:spcPct val="250000"/>
                  </a:lnSpc>
                  <a:buSzPct val="100000"/>
                  <a:buFont typeface="Courier New" pitchFamily="49" charset="0"/>
                  <a:buChar char="o"/>
                </a:pPr>
                <a:r>
                  <a:rPr lang="cs-CZ" sz="1600" b="1" dirty="0" smtClean="0">
                    <a:solidFill>
                      <a:srgbClr val="FF0000"/>
                    </a:solidFill>
                  </a:rPr>
                  <a:t>Vypočítej:  </a:t>
                </a:r>
                <a14:m>
                  <m:oMath xmlns:m="http://schemas.openxmlformats.org/officeDocument/2006/math">
                    <m:r>
                      <a:rPr lang="cs-CZ" sz="1600" b="1" i="0" smtClean="0">
                        <a:solidFill>
                          <a:srgbClr val="FF0000"/>
                        </a:solidFill>
                        <a:latin typeface="Cambria Math"/>
                      </a:rPr>
                      <m:t>𝐚</m:t>
                    </m:r>
                    <m:r>
                      <a:rPr lang="cs-CZ" sz="1600" b="1" i="0" smtClean="0">
                        <a:solidFill>
                          <a:srgbClr val="FF0000"/>
                        </a:solidFill>
                        <a:latin typeface="Cambria Math"/>
                      </a:rPr>
                      <m:t>)  </m:t>
                    </m:r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𝟐</m:t>
                    </m:r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r>
                  <a:rPr lang="cs-CZ" sz="1600" b="1" dirty="0">
                    <a:solidFill>
                      <a:srgbClr val="FF0000"/>
                    </a:solidFill>
                  </a:rPr>
                  <a:t>   </a:t>
                </a:r>
                <a:r>
                  <a:rPr lang="cs-CZ" sz="1600" b="1" dirty="0" smtClean="0">
                    <a:solidFill>
                      <a:srgbClr val="FF0000"/>
                    </a:solidFill>
                  </a:rPr>
                  <a:t>b)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𝟏𝟑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cs-CZ" sz="1600" b="1" dirty="0">
                    <a:solidFill>
                      <a:srgbClr val="FF0000"/>
                    </a:solidFill>
                  </a:rPr>
                  <a:t> </a:t>
                </a:r>
                <a:r>
                  <a:rPr lang="cs-CZ" sz="1600" b="1" dirty="0" smtClean="0">
                    <a:solidFill>
                      <a:srgbClr val="FF0000"/>
                    </a:solidFill>
                  </a:rPr>
                  <a:t> 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𝟐𝟓</m:t>
                        </m:r>
                      </m:den>
                    </m:f>
                    <m:r>
                      <a:rPr lang="cs-CZ" sz="1600" b="1" i="0" smtClean="0">
                        <a:solidFill>
                          <a:srgbClr val="FF0000"/>
                        </a:solidFill>
                        <a:latin typeface="Cambria Math"/>
                      </a:rPr>
                      <m:t>  </m:t>
                    </m:r>
                    <m:r>
                      <a:rPr lang="cs-CZ" sz="1600" b="1" i="0" smtClean="0">
                        <a:solidFill>
                          <a:srgbClr val="FF0000"/>
                        </a:solidFill>
                        <a:latin typeface="Cambria Math"/>
                      </a:rPr>
                      <m:t>𝐝</m:t>
                    </m:r>
                    <m:r>
                      <a:rPr lang="cs-CZ" sz="1600" b="1" i="0" smtClean="0">
                        <a:solidFill>
                          <a:srgbClr val="FF00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cs-CZ" sz="16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cs-CZ" sz="1600" b="1" dirty="0">
                    <a:solidFill>
                      <a:srgbClr val="FF0000"/>
                    </a:solidFill>
                  </a:rPr>
                  <a:t>45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cs-CZ" sz="1600" b="1" dirty="0">
                    <a:solidFill>
                      <a:srgbClr val="FF0000"/>
                    </a:solidFill>
                  </a:rPr>
                  <a:t>  </a:t>
                </a:r>
                <a:r>
                  <a:rPr lang="cs-CZ" sz="1600" b="1" dirty="0" smtClean="0">
                    <a:solidFill>
                      <a:srgbClr val="FF0000"/>
                    </a:solidFill>
                  </a:rPr>
                  <a:t> e) </a:t>
                </a:r>
                <a14:m>
                  <m:oMath xmlns:m="http://schemas.openxmlformats.org/officeDocument/2006/math">
                    <m:r>
                      <a:rPr lang="cs-CZ" sz="1600" b="1" i="1">
                        <a:solidFill>
                          <a:srgbClr val="FF0000"/>
                        </a:solidFill>
                        <a:latin typeface="Cambria Math"/>
                      </a:rPr>
                      <m:t>𝟏</m:t>
                    </m:r>
                    <m:f>
                      <m:fPr>
                        <m:ctrlP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1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𝟗</m:t>
                        </m:r>
                      </m:den>
                    </m:f>
                  </m:oMath>
                </a14:m>
                <a:endParaRPr lang="cs-CZ" sz="1600" b="1" dirty="0" smtClean="0">
                  <a:solidFill>
                    <a:srgbClr val="FF0000"/>
                  </a:solidFill>
                </a:endParaRPr>
              </a:p>
              <a:p>
                <a:r>
                  <a:rPr lang="cs-CZ" sz="1600" b="1" dirty="0" smtClean="0">
                    <a:solidFill>
                      <a:srgbClr val="FF0000"/>
                    </a:solidFill>
                  </a:rPr>
                  <a:t>Slovní úlohy:    1. </a:t>
                </a:r>
                <a:r>
                  <a:rPr lang="cs-CZ" sz="1600" b="1" dirty="0">
                    <a:solidFill>
                      <a:srgbClr val="FF0000"/>
                    </a:solidFill>
                  </a:rPr>
                  <a:t>18km za </a:t>
                </a:r>
                <a:r>
                  <a:rPr lang="cs-CZ" sz="1600" b="1" dirty="0" smtClean="0">
                    <a:solidFill>
                      <a:srgbClr val="FF0000"/>
                    </a:solidFill>
                  </a:rPr>
                  <a:t>1hod   </a:t>
                </a:r>
              </a:p>
              <a:p>
                <a:pPr marL="0" indent="0">
                  <a:buNone/>
                </a:pPr>
                <a:r>
                  <a:rPr lang="cs-CZ" sz="1600" b="1" dirty="0">
                    <a:solidFill>
                      <a:srgbClr val="FF0000"/>
                    </a:solidFill>
                  </a:rPr>
                  <a:t> </a:t>
                </a:r>
                <a:r>
                  <a:rPr lang="cs-CZ" sz="1600" b="1" dirty="0" smtClean="0">
                    <a:solidFill>
                      <a:srgbClr val="FF0000"/>
                    </a:solidFill>
                  </a:rPr>
                  <a:t>                                2. 20 l</a:t>
                </a:r>
              </a:p>
              <a:p>
                <a:pPr marL="0" indent="0">
                  <a:buNone/>
                </a:pPr>
                <a:r>
                  <a:rPr lang="cs-CZ" sz="1600" b="1" dirty="0">
                    <a:solidFill>
                      <a:srgbClr val="FF0000"/>
                    </a:solidFill>
                  </a:rPr>
                  <a:t> </a:t>
                </a:r>
                <a:r>
                  <a:rPr lang="cs-CZ" sz="1600" b="1" dirty="0" smtClean="0">
                    <a:solidFill>
                      <a:srgbClr val="FF0000"/>
                    </a:solidFill>
                  </a:rPr>
                  <a:t>                                3. </a:t>
                </a:r>
                <a:r>
                  <a:rPr lang="cs-CZ" sz="1600" b="1" dirty="0">
                    <a:solidFill>
                      <a:srgbClr val="FF0000"/>
                    </a:solidFill>
                  </a:rPr>
                  <a:t>Petr 108Kč, Karel 60Kč, Honza </a:t>
                </a:r>
                <a:r>
                  <a:rPr lang="cs-CZ" sz="1600" b="1" dirty="0" smtClean="0">
                    <a:solidFill>
                      <a:srgbClr val="FF0000"/>
                    </a:solidFill>
                  </a:rPr>
                  <a:t>102Kč</a:t>
                </a:r>
                <a:endParaRPr lang="cs-CZ" sz="16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95536" y="1268760"/>
                <a:ext cx="8208912" cy="4790286"/>
              </a:xfrm>
              <a:prstGeom prst="rect">
                <a:avLst/>
              </a:prstGeom>
              <a:blipFill rotWithShape="1">
                <a:blip r:embed="rId2"/>
                <a:stretch>
                  <a:fillRect l="-297" t="-1527" b="-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1346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495</TotalTime>
  <Words>791</Words>
  <Application>Microsoft Office PowerPoint</Application>
  <PresentationFormat>Předvádění na obrazovce (4:3)</PresentationFormat>
  <Paragraphs>60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Arkýř</vt:lpstr>
      <vt:lpstr>Opakování zlomků</vt:lpstr>
      <vt:lpstr>Zápis zlomků</vt:lpstr>
      <vt:lpstr>Znázornění zlomků</vt:lpstr>
      <vt:lpstr>Smíšené číslo </vt:lpstr>
      <vt:lpstr>Zlomky a převody jednotek</vt:lpstr>
      <vt:lpstr>Porovnávání zlomků</vt:lpstr>
      <vt:lpstr>Vypočítej</vt:lpstr>
      <vt:lpstr>Vyřeš slovní úlohy</vt:lpstr>
      <vt:lpstr>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zlomků</dc:title>
  <dc:creator>petra</dc:creator>
  <cp:lastModifiedBy>petra</cp:lastModifiedBy>
  <cp:revision>26</cp:revision>
  <dcterms:created xsi:type="dcterms:W3CDTF">2013-11-21T20:26:36Z</dcterms:created>
  <dcterms:modified xsi:type="dcterms:W3CDTF">2014-11-09T15:45:25Z</dcterms:modified>
</cp:coreProperties>
</file>