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8852-CAD2-47A3-A7F4-9A145D476AE2}" type="datetimeFigureOut">
              <a:rPr lang="cs-CZ" smtClean="0"/>
              <a:t>3.12.2014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2CB7E-CC10-456E-AC7A-5BCF70E5AC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1102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8852-CAD2-47A3-A7F4-9A145D476AE2}" type="datetimeFigureOut">
              <a:rPr lang="cs-CZ" smtClean="0"/>
              <a:t>3.12.2014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2CB7E-CC10-456E-AC7A-5BCF70E5AC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927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8852-CAD2-47A3-A7F4-9A145D476AE2}" type="datetimeFigureOut">
              <a:rPr lang="cs-CZ" smtClean="0"/>
              <a:t>3.12.2014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2CB7E-CC10-456E-AC7A-5BCF70E5AC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451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8852-CAD2-47A3-A7F4-9A145D476AE2}" type="datetimeFigureOut">
              <a:rPr lang="cs-CZ" smtClean="0"/>
              <a:t>3.12.2014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2CB7E-CC10-456E-AC7A-5BCF70E5AC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7266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8852-CAD2-47A3-A7F4-9A145D476AE2}" type="datetimeFigureOut">
              <a:rPr lang="cs-CZ" smtClean="0"/>
              <a:t>3.12.2014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2CB7E-CC10-456E-AC7A-5BCF70E5AC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4489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8852-CAD2-47A3-A7F4-9A145D476AE2}" type="datetimeFigureOut">
              <a:rPr lang="cs-CZ" smtClean="0"/>
              <a:t>3.12.2014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2CB7E-CC10-456E-AC7A-5BCF70E5AC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280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8852-CAD2-47A3-A7F4-9A145D476AE2}" type="datetimeFigureOut">
              <a:rPr lang="cs-CZ" smtClean="0"/>
              <a:t>3.12.2014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2CB7E-CC10-456E-AC7A-5BCF70E5AC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102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8852-CAD2-47A3-A7F4-9A145D476AE2}" type="datetimeFigureOut">
              <a:rPr lang="cs-CZ" smtClean="0"/>
              <a:t>3.12.2014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2CB7E-CC10-456E-AC7A-5BCF70E5AC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4925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8852-CAD2-47A3-A7F4-9A145D476AE2}" type="datetimeFigureOut">
              <a:rPr lang="cs-CZ" smtClean="0"/>
              <a:t>3.12.2014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2CB7E-CC10-456E-AC7A-5BCF70E5AC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5827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8852-CAD2-47A3-A7F4-9A145D476AE2}" type="datetimeFigureOut">
              <a:rPr lang="cs-CZ" smtClean="0"/>
              <a:t>3.12.2014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2CB7E-CC10-456E-AC7A-5BCF70E5AC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4715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8852-CAD2-47A3-A7F4-9A145D476AE2}" type="datetimeFigureOut">
              <a:rPr lang="cs-CZ" smtClean="0"/>
              <a:t>3.12.2014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2CB7E-CC10-456E-AC7A-5BCF70E5AC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7417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E8852-CAD2-47A3-A7F4-9A145D476AE2}" type="datetimeFigureOut">
              <a:rPr lang="cs-CZ" smtClean="0"/>
              <a:t>3.12.2014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2CB7E-CC10-456E-AC7A-5BCF70E5AC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5589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Podstatná jména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767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Druhy podstatných jmen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Konkrétní</a:t>
            </a:r>
            <a:r>
              <a:rPr lang="cs-CZ" dirty="0" smtClean="0"/>
              <a:t>  = názvy osob, zvířat a věcí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Abstraktní</a:t>
            </a:r>
            <a:r>
              <a:rPr lang="cs-CZ" dirty="0" smtClean="0"/>
              <a:t> = názvy dějů, vlastností a vztahů</a:t>
            </a:r>
          </a:p>
          <a:p>
            <a:pPr marL="0" indent="0">
              <a:buNone/>
            </a:pPr>
            <a:r>
              <a:rPr lang="cs-CZ" dirty="0" smtClean="0"/>
              <a:t>→ lze určit u všech podstatných jmen </a:t>
            </a:r>
            <a:br>
              <a:rPr lang="cs-CZ" dirty="0" smtClean="0"/>
            </a:br>
            <a:r>
              <a:rPr lang="cs-CZ" dirty="0" smtClean="0"/>
              <a:t>    (nejlépe podle významu ve větě)</a:t>
            </a:r>
            <a:br>
              <a:rPr lang="cs-CZ" dirty="0" smtClean="0"/>
            </a:br>
            <a:r>
              <a:rPr lang="cs-CZ" dirty="0" smtClean="0"/>
              <a:t>    a) </a:t>
            </a:r>
            <a:r>
              <a:rPr lang="cs-CZ" b="1" dirty="0" smtClean="0"/>
              <a:t>Psaní</a:t>
            </a:r>
            <a:r>
              <a:rPr lang="cs-CZ" dirty="0" smtClean="0"/>
              <a:t> úkolu mi trvalo půl hodiny.</a:t>
            </a:r>
            <a:br>
              <a:rPr lang="cs-CZ" dirty="0" smtClean="0"/>
            </a:br>
            <a:r>
              <a:rPr lang="cs-CZ" sz="2000" dirty="0" smtClean="0"/>
              <a:t>                    ↓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             název děje = abstraktní</a:t>
            </a:r>
            <a:br>
              <a:rPr lang="cs-CZ" dirty="0" smtClean="0"/>
            </a:br>
            <a:r>
              <a:rPr lang="cs-CZ" dirty="0" smtClean="0"/>
              <a:t>    b) Dostal jsem </a:t>
            </a:r>
            <a:r>
              <a:rPr lang="cs-CZ" b="1" dirty="0" smtClean="0"/>
              <a:t>psaní</a:t>
            </a:r>
            <a:r>
              <a:rPr lang="cs-CZ" dirty="0" smtClean="0"/>
              <a:t> od babičky.</a:t>
            </a:r>
            <a:br>
              <a:rPr lang="cs-CZ" dirty="0" smtClean="0"/>
            </a:br>
            <a:r>
              <a:rPr lang="cs-CZ" sz="2000" dirty="0" smtClean="0"/>
              <a:t>			        ↓</a:t>
            </a:r>
            <a:br>
              <a:rPr lang="cs-CZ" sz="2000" dirty="0" smtClean="0"/>
            </a:br>
            <a:r>
              <a:rPr lang="cs-CZ" sz="2000" dirty="0" smtClean="0"/>
              <a:t>		                        </a:t>
            </a:r>
            <a:r>
              <a:rPr lang="cs-CZ" dirty="0" smtClean="0"/>
              <a:t>dopis, název věci = konkrétní</a:t>
            </a:r>
          </a:p>
        </p:txBody>
      </p:sp>
    </p:spTree>
    <p:extLst>
      <p:ext uri="{BB962C8B-B14F-4D97-AF65-F5344CB8AC3E}">
        <p14:creationId xmlns:p14="http://schemas.microsoft.com/office/powerpoint/2010/main" val="91617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Druhy podstatných jmen 1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525963"/>
          </a:xfrm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Hromadná</a:t>
            </a:r>
            <a:r>
              <a:rPr lang="cs-CZ" b="1" dirty="0" smtClean="0"/>
              <a:t> = </a:t>
            </a:r>
            <a:r>
              <a:rPr lang="cs-CZ" dirty="0" smtClean="0"/>
              <a:t>mají tvar jednotného čísla, ale označují více skutečností </a:t>
            </a:r>
            <a:r>
              <a:rPr lang="cs-CZ" sz="2400" dirty="0" smtClean="0"/>
              <a:t>( to</a:t>
            </a:r>
            <a:r>
              <a:rPr lang="cs-CZ" sz="1000" dirty="0" smtClean="0"/>
              <a:t>→</a:t>
            </a:r>
            <a:r>
              <a:rPr lang="cs-CZ" sz="2400" dirty="0" smtClean="0"/>
              <a:t> žactvo, zvířectvo, loďstvo )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Pomnožná </a:t>
            </a:r>
            <a:r>
              <a:rPr lang="cs-CZ" b="1" dirty="0" smtClean="0"/>
              <a:t>= </a:t>
            </a:r>
            <a:r>
              <a:rPr lang="cs-CZ" dirty="0" smtClean="0"/>
              <a:t>mají tvar množného čísla, ale označují i jednu skutečnost</a:t>
            </a:r>
            <a:r>
              <a:rPr lang="cs-CZ" sz="4400" dirty="0" smtClean="0"/>
              <a:t> </a:t>
            </a:r>
            <a:r>
              <a:rPr lang="cs-CZ" sz="2400" dirty="0" smtClean="0"/>
              <a:t>( ty</a:t>
            </a:r>
            <a:r>
              <a:rPr lang="cs-CZ" sz="1000" dirty="0" smtClean="0"/>
              <a:t>→</a:t>
            </a:r>
            <a:r>
              <a:rPr lang="cs-CZ" sz="2400" dirty="0" smtClean="0"/>
              <a:t> nůžky, Pardubice)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Látková </a:t>
            </a:r>
            <a:r>
              <a:rPr lang="cs-CZ" b="1" dirty="0" smtClean="0"/>
              <a:t>= </a:t>
            </a:r>
            <a:r>
              <a:rPr lang="cs-CZ" dirty="0" smtClean="0"/>
              <a:t>označují látku bez ohledu na množství</a:t>
            </a:r>
            <a:r>
              <a:rPr lang="cs-CZ" dirty="0" smtClean="0">
                <a:solidFill>
                  <a:srgbClr val="FF0000"/>
                </a:solidFill>
              </a:rPr>
              <a:t/>
            </a:r>
            <a:br>
              <a:rPr lang="cs-CZ" dirty="0" smtClean="0">
                <a:solidFill>
                  <a:srgbClr val="FF0000"/>
                </a:solidFill>
              </a:rPr>
            </a:br>
            <a:r>
              <a:rPr lang="cs-CZ" dirty="0" smtClean="0">
                <a:solidFill>
                  <a:srgbClr val="FF0000"/>
                </a:solidFill>
              </a:rPr>
              <a:t>                  </a:t>
            </a:r>
            <a:r>
              <a:rPr lang="cs-CZ" sz="2000" dirty="0" smtClean="0"/>
              <a:t>( voda, benzín, mouka)</a:t>
            </a:r>
            <a:br>
              <a:rPr lang="cs-CZ" sz="2000" dirty="0" smtClean="0"/>
            </a:br>
            <a:r>
              <a:rPr lang="cs-CZ" sz="2000" dirty="0" smtClean="0"/>
              <a:t/>
            </a:r>
            <a:br>
              <a:rPr lang="cs-CZ" sz="2000" dirty="0" smtClean="0"/>
            </a:br>
            <a:r>
              <a:rPr lang="cs-CZ" dirty="0" smtClean="0"/>
              <a:t>→ lze určit pouze u některých podstatných jmen</a:t>
            </a:r>
          </a:p>
        </p:txBody>
      </p:sp>
    </p:spTree>
    <p:extLst>
      <p:ext uri="{BB962C8B-B14F-4D97-AF65-F5344CB8AC3E}">
        <p14:creationId xmlns:p14="http://schemas.microsoft.com/office/powerpoint/2010/main" val="43116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Druhy podstatných jmen 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Obecná </a:t>
            </a:r>
            <a:r>
              <a:rPr lang="cs-CZ" dirty="0" smtClean="0"/>
              <a:t>=</a:t>
            </a:r>
            <a:r>
              <a:rPr lang="cs-CZ" b="1" dirty="0" smtClean="0"/>
              <a:t> </a:t>
            </a:r>
            <a:r>
              <a:rPr lang="cs-CZ" dirty="0" smtClean="0"/>
              <a:t>označují jakoukoli skutečnost</a:t>
            </a:r>
            <a:br>
              <a:rPr lang="cs-CZ" dirty="0" smtClean="0"/>
            </a:br>
            <a:r>
              <a:rPr lang="cs-CZ" dirty="0" smtClean="0"/>
              <a:t>		   </a:t>
            </a:r>
            <a:r>
              <a:rPr lang="cs-CZ" sz="2000" dirty="0" smtClean="0"/>
              <a:t>( muž, pes, náměstí)</a:t>
            </a:r>
            <a:endParaRPr lang="cs-CZ" sz="2000" dirty="0" smtClean="0">
              <a:solidFill>
                <a:srgbClr val="FF0000"/>
              </a:solidFill>
            </a:endParaRPr>
          </a:p>
          <a:p>
            <a:r>
              <a:rPr lang="cs-CZ" b="1" dirty="0" smtClean="0">
                <a:solidFill>
                  <a:srgbClr val="FF0000"/>
                </a:solidFill>
              </a:rPr>
              <a:t>Vlastní </a:t>
            </a:r>
            <a:r>
              <a:rPr lang="cs-CZ" dirty="0" smtClean="0"/>
              <a:t>= označují určitou skutečnost </a:t>
            </a:r>
            <a:br>
              <a:rPr lang="cs-CZ" dirty="0" smtClean="0"/>
            </a:br>
            <a:r>
              <a:rPr lang="cs-CZ" dirty="0" smtClean="0"/>
              <a:t>			= vlastní jména a názvy</a:t>
            </a:r>
            <a:br>
              <a:rPr lang="cs-CZ" dirty="0" smtClean="0"/>
            </a:br>
            <a:r>
              <a:rPr lang="cs-CZ" dirty="0" smtClean="0"/>
              <a:t>			</a:t>
            </a:r>
            <a:r>
              <a:rPr lang="cs-CZ" sz="2000" dirty="0" smtClean="0"/>
              <a:t>( Pavel,  </a:t>
            </a:r>
            <a:r>
              <a:rPr lang="cs-CZ" sz="2000" dirty="0" err="1" smtClean="0"/>
              <a:t>Baryk</a:t>
            </a:r>
            <a:r>
              <a:rPr lang="cs-CZ" sz="2000" dirty="0" smtClean="0"/>
              <a:t>,  náměstí Republiky)</a:t>
            </a:r>
            <a:r>
              <a:rPr lang="cs-CZ" sz="2000" b="1" dirty="0" smtClean="0">
                <a:solidFill>
                  <a:srgbClr val="FF0000"/>
                </a:solidFill>
              </a:rPr>
              <a:t/>
            </a:r>
            <a:br>
              <a:rPr lang="cs-CZ" sz="2000" b="1" dirty="0" smtClean="0">
                <a:solidFill>
                  <a:srgbClr val="FF0000"/>
                </a:solidFill>
              </a:rPr>
            </a:br>
            <a:r>
              <a:rPr lang="cs-CZ" sz="2000" b="1" dirty="0" smtClean="0">
                <a:solidFill>
                  <a:srgbClr val="FF0000"/>
                </a:solidFill>
              </a:rPr>
              <a:t/>
            </a:r>
            <a:br>
              <a:rPr lang="cs-CZ" sz="2000" b="1" dirty="0" smtClean="0">
                <a:solidFill>
                  <a:srgbClr val="FF0000"/>
                </a:solidFill>
              </a:rPr>
            </a:br>
            <a:r>
              <a:rPr lang="cs-CZ" b="1" dirty="0" smtClean="0">
                <a:solidFill>
                  <a:srgbClr val="FF0000"/>
                </a:solidFill>
              </a:rPr>
              <a:t>Psaní vlastních jmen a názvů se řídí </a:t>
            </a:r>
            <a:br>
              <a:rPr lang="cs-CZ" b="1" dirty="0" smtClean="0">
                <a:solidFill>
                  <a:srgbClr val="FF0000"/>
                </a:solidFill>
              </a:rPr>
            </a:br>
            <a:r>
              <a:rPr lang="cs-CZ" b="1" dirty="0" smtClean="0">
                <a:solidFill>
                  <a:srgbClr val="FF0000"/>
                </a:solidFill>
              </a:rPr>
              <a:t>			určitými pravidly</a:t>
            </a:r>
            <a:endParaRPr lang="cs-CZ" sz="2000" dirty="0" smtClean="0"/>
          </a:p>
        </p:txBody>
      </p:sp>
    </p:spTree>
    <p:extLst>
      <p:ext uri="{BB962C8B-B14F-4D97-AF65-F5344CB8AC3E}">
        <p14:creationId xmlns:p14="http://schemas.microsoft.com/office/powerpoint/2010/main" val="115899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Skloňování podstatných jmen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Podle rodu řadíme podstatná jména ke vzorům:</a:t>
            </a:r>
            <a:br>
              <a:rPr lang="cs-CZ" dirty="0" smtClean="0"/>
            </a:br>
            <a:r>
              <a:rPr lang="cs-CZ" sz="2000" dirty="0" smtClean="0"/>
              <a:t> </a:t>
            </a:r>
            <a:endParaRPr lang="cs-CZ" dirty="0" smtClean="0"/>
          </a:p>
          <a:p>
            <a:pPr marL="514350" indent="-514350">
              <a:buAutoNum type="alphaLcParenR"/>
            </a:pPr>
            <a:r>
              <a:rPr lang="cs-CZ" dirty="0" smtClean="0"/>
              <a:t>Rod mužský</a:t>
            </a:r>
            <a:br>
              <a:rPr lang="cs-CZ" dirty="0" smtClean="0"/>
            </a:br>
            <a:r>
              <a:rPr lang="cs-CZ" dirty="0" smtClean="0"/>
              <a:t>	pán, muž, hrad, stroj, předseda, soudce</a:t>
            </a:r>
          </a:p>
          <a:p>
            <a:pPr marL="514350" indent="-514350">
              <a:buAutoNum type="alphaLcParenR"/>
            </a:pPr>
            <a:r>
              <a:rPr lang="cs-CZ" dirty="0" smtClean="0"/>
              <a:t>Rod ženský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smtClean="0"/>
              <a:t>žena, růže, píseň, kost</a:t>
            </a:r>
          </a:p>
          <a:p>
            <a:pPr marL="0" indent="0">
              <a:buNone/>
            </a:pPr>
            <a:r>
              <a:rPr lang="cs-CZ" dirty="0" smtClean="0"/>
              <a:t>c)  Rod střední</a:t>
            </a:r>
            <a:br>
              <a:rPr lang="cs-CZ" dirty="0" smtClean="0"/>
            </a:br>
            <a:r>
              <a:rPr lang="cs-CZ" dirty="0" smtClean="0"/>
              <a:t>	město, moře, kuře, stavení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8686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Skloňování jmen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Podle vzoru pán, muž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ve 3. a 6. p. koncovka –</a:t>
            </a:r>
            <a:r>
              <a:rPr lang="cs-CZ" dirty="0" err="1" smtClean="0"/>
              <a:t>ovi</a:t>
            </a:r>
            <a:r>
              <a:rPr lang="cs-CZ" dirty="0" smtClean="0"/>
              <a:t>, pokud je 1 slovo </a:t>
            </a:r>
            <a:br>
              <a:rPr lang="cs-CZ" dirty="0" smtClean="0"/>
            </a:br>
            <a:r>
              <a:rPr lang="cs-CZ" dirty="0" smtClean="0"/>
              <a:t>ve spojení s jiným </a:t>
            </a:r>
            <a:r>
              <a:rPr lang="cs-CZ" dirty="0" err="1" smtClean="0"/>
              <a:t>podst</a:t>
            </a:r>
            <a:r>
              <a:rPr lang="cs-CZ" dirty="0" smtClean="0"/>
              <a:t>. </a:t>
            </a:r>
            <a:r>
              <a:rPr lang="cs-CZ" dirty="0" err="1"/>
              <a:t>j</a:t>
            </a:r>
            <a:r>
              <a:rPr lang="cs-CZ" dirty="0" err="1" smtClean="0"/>
              <a:t>m</a:t>
            </a:r>
            <a:r>
              <a:rPr lang="cs-CZ" dirty="0" smtClean="0"/>
              <a:t>. jen u posledního</a:t>
            </a:r>
            <a:br>
              <a:rPr lang="cs-CZ" dirty="0" smtClean="0"/>
            </a:br>
            <a:r>
              <a:rPr lang="cs-CZ" dirty="0" smtClean="0"/>
              <a:t>o panu Miloši Macourkovi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Podle vzoru předseda</a:t>
            </a:r>
            <a:r>
              <a:rPr lang="cs-CZ" dirty="0" smtClean="0"/>
              <a:t> </a:t>
            </a:r>
            <a:br>
              <a:rPr lang="cs-CZ" dirty="0" smtClean="0"/>
            </a:br>
            <a:r>
              <a:rPr lang="cs-CZ" dirty="0" smtClean="0"/>
              <a:t>ve 3. a 6.p. vždy koncovka –</a:t>
            </a:r>
            <a:r>
              <a:rPr lang="cs-CZ" dirty="0" err="1" smtClean="0"/>
              <a:t>ovi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fotbalistovi Vlastovi Hromádkovi</a:t>
            </a:r>
          </a:p>
          <a:p>
            <a:r>
              <a:rPr lang="cs-CZ" dirty="0" smtClean="0"/>
              <a:t>V 1. p. č.mn.  u zakončených na –</a:t>
            </a:r>
            <a:r>
              <a:rPr lang="cs-CZ" dirty="0" err="1" smtClean="0"/>
              <a:t>ita</a:t>
            </a:r>
            <a:r>
              <a:rPr lang="cs-CZ" dirty="0" smtClean="0"/>
              <a:t>, -</a:t>
            </a:r>
            <a:r>
              <a:rPr lang="cs-CZ" dirty="0" err="1" smtClean="0"/>
              <a:t>ista</a:t>
            </a:r>
            <a:r>
              <a:rPr lang="cs-CZ" dirty="0" smtClean="0"/>
              <a:t> </a:t>
            </a:r>
            <a:br>
              <a:rPr lang="cs-CZ" dirty="0" smtClean="0"/>
            </a:br>
            <a:r>
              <a:rPr lang="cs-CZ" dirty="0" smtClean="0"/>
              <a:t>jen – é - husité, hokejisté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6871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Zvláštní skloňování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Části těla, které se vyskytují po dvou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oči, uši, ruce, nohy, kolena, ramena, prsa</a:t>
            </a:r>
            <a:br>
              <a:rPr lang="cs-CZ" dirty="0" smtClean="0"/>
            </a:br>
            <a:r>
              <a:rPr lang="cs-CZ" dirty="0" smtClean="0"/>
              <a:t>kroutil očima, stříhal ušima, bez očí, uší, </a:t>
            </a:r>
            <a:br>
              <a:rPr lang="cs-CZ" dirty="0" smtClean="0"/>
            </a:br>
            <a:r>
              <a:rPr lang="cs-CZ" dirty="0" smtClean="0"/>
              <a:t>kopal nohama… </a:t>
            </a:r>
            <a:br>
              <a:rPr lang="cs-CZ" dirty="0" smtClean="0"/>
            </a:br>
            <a:r>
              <a:rPr lang="cs-CZ" dirty="0" smtClean="0"/>
              <a:t>→ tvaru se přizpůsobí i přídavné jméno, zájmeno </a:t>
            </a:r>
            <a:br>
              <a:rPr lang="cs-CZ" dirty="0" smtClean="0"/>
            </a:br>
            <a:r>
              <a:rPr lang="cs-CZ" dirty="0" smtClean="0"/>
              <a:t>a číslovka před podstatným jménem </a:t>
            </a:r>
            <a:br>
              <a:rPr lang="cs-CZ" dirty="0" smtClean="0"/>
            </a:br>
            <a:r>
              <a:rPr lang="cs-CZ" dirty="0" smtClean="0"/>
              <a:t>		 oběma svýma dlouhýma nohama</a:t>
            </a:r>
            <a:br>
              <a:rPr lang="cs-CZ" dirty="0" smtClean="0"/>
            </a:br>
            <a:endParaRPr lang="cs-CZ" dirty="0" smtClean="0"/>
          </a:p>
          <a:p>
            <a:r>
              <a:rPr lang="cs-CZ" b="1" dirty="0" smtClean="0">
                <a:solidFill>
                  <a:srgbClr val="FF0000"/>
                </a:solidFill>
              </a:rPr>
              <a:t>Pokud tato slova označují části věcí, skloňujeme podle vzorů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hrneček bez uch, stůl se čtyřmi nohami…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3284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Skloňování příjmení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>
                <a:solidFill>
                  <a:srgbClr val="FF0000"/>
                </a:solidFill>
              </a:rPr>
              <a:t>a) Zařazujeme ke vzorům</a:t>
            </a:r>
          </a:p>
          <a:p>
            <a:r>
              <a:rPr lang="cs-CZ" dirty="0"/>
              <a:t>p</a:t>
            </a:r>
            <a:r>
              <a:rPr lang="cs-CZ" dirty="0" smtClean="0"/>
              <a:t>an Okýnko - bez Okýnka (jako pán)</a:t>
            </a:r>
          </a:p>
          <a:p>
            <a:r>
              <a:rPr lang="cs-CZ" dirty="0"/>
              <a:t>p</a:t>
            </a:r>
            <a:r>
              <a:rPr lang="cs-CZ" dirty="0" smtClean="0"/>
              <a:t>an Kovář – bez Kováře (jako muž)</a:t>
            </a:r>
          </a:p>
          <a:p>
            <a:r>
              <a:rPr lang="cs-CZ" dirty="0"/>
              <a:t>p</a:t>
            </a:r>
            <a:r>
              <a:rPr lang="cs-CZ" dirty="0" smtClean="0"/>
              <a:t>an Smutný – bez Smutného (jako mladý)</a:t>
            </a:r>
          </a:p>
          <a:p>
            <a:r>
              <a:rPr lang="cs-CZ" dirty="0" smtClean="0"/>
              <a:t>Pan Hoření – bez Hořeního (jako jarní)</a:t>
            </a:r>
          </a:p>
          <a:p>
            <a:endParaRPr lang="cs-CZ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dirty="0" smtClean="0">
                <a:solidFill>
                  <a:srgbClr val="FF0000"/>
                </a:solidFill>
              </a:rPr>
              <a:t>b) Nesklonná </a:t>
            </a:r>
          </a:p>
          <a:p>
            <a:r>
              <a:rPr lang="cs-CZ" dirty="0" smtClean="0"/>
              <a:t>Janků, Tomšů – ve všech pádech stejné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994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Skloňování jmen místních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Podle vzorů Lipovec ( stroj), Blatná (mladá)…</a:t>
            </a:r>
          </a:p>
          <a:p>
            <a:r>
              <a:rPr lang="cs-CZ" dirty="0" smtClean="0"/>
              <a:t>Rokycany, Kostomlaty (hrad) </a:t>
            </a:r>
            <a:br>
              <a:rPr lang="cs-CZ" dirty="0" smtClean="0"/>
            </a:br>
            <a:r>
              <a:rPr lang="cs-CZ" dirty="0" smtClean="0"/>
              <a:t>              	2. p. do Rokycan, Kostomlat</a:t>
            </a:r>
          </a:p>
          <a:p>
            <a:r>
              <a:rPr lang="cs-CZ" dirty="0" smtClean="0"/>
              <a:t>Benátky, Sedmihorky (žena)</a:t>
            </a:r>
            <a:br>
              <a:rPr lang="cs-CZ" dirty="0" smtClean="0"/>
            </a:br>
            <a:r>
              <a:rPr lang="cs-CZ" dirty="0" smtClean="0"/>
              <a:t>		2. p. do Benátek, Sedmihorek</a:t>
            </a:r>
          </a:p>
          <a:p>
            <a:r>
              <a:rPr lang="cs-CZ" dirty="0" smtClean="0"/>
              <a:t>Vršovice, Dejvice (růže)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		2. p. do Vršovic, Dejvic</a:t>
            </a:r>
            <a:br>
              <a:rPr lang="cs-CZ" dirty="0" smtClean="0"/>
            </a:br>
            <a:r>
              <a:rPr lang="cs-CZ" dirty="0" smtClean="0"/>
              <a:t>POZOR!    (ta) Sušice, do Sušice, </a:t>
            </a:r>
            <a:r>
              <a:rPr lang="cs-CZ" dirty="0"/>
              <a:t>k</a:t>
            </a:r>
            <a:r>
              <a:rPr lang="cs-CZ" dirty="0" smtClean="0"/>
              <a:t> Sušici</a:t>
            </a:r>
          </a:p>
        </p:txBody>
      </p:sp>
    </p:spTree>
    <p:extLst>
      <p:ext uri="{BB962C8B-B14F-4D97-AF65-F5344CB8AC3E}">
        <p14:creationId xmlns:p14="http://schemas.microsoft.com/office/powerpoint/2010/main" val="50597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Procvičování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cs-CZ" dirty="0" smtClean="0"/>
              <a:t>Urči druhy podstatných jmen:</a:t>
            </a:r>
            <a:br>
              <a:rPr lang="cs-CZ" dirty="0" smtClean="0"/>
            </a:br>
            <a:r>
              <a:rPr lang="cs-CZ" dirty="0" smtClean="0"/>
              <a:t>kbelík, námaha, dveře, lidstvo, kamení, Brno, krása, rýže, boty</a:t>
            </a:r>
          </a:p>
          <a:p>
            <a:r>
              <a:rPr lang="cs-CZ" dirty="0" smtClean="0"/>
              <a:t>Urči vzor podstatných jmen:</a:t>
            </a:r>
            <a:br>
              <a:rPr lang="cs-CZ" dirty="0" smtClean="0"/>
            </a:br>
            <a:r>
              <a:rPr lang="cs-CZ" dirty="0" smtClean="0"/>
              <a:t>dítě, Miloš, poukázka, obuv, basketbalista, Jan</a:t>
            </a:r>
          </a:p>
          <a:p>
            <a:r>
              <a:rPr lang="cs-CZ" dirty="0" smtClean="0"/>
              <a:t>Vytvoř 6.p. č. j.</a:t>
            </a:r>
            <a:br>
              <a:rPr lang="cs-CZ" dirty="0" smtClean="0"/>
            </a:br>
            <a:r>
              <a:rPr lang="cs-CZ" dirty="0" smtClean="0"/>
              <a:t>basketbalista Jan Kolbaba, Ondřej, paní Bílá</a:t>
            </a:r>
          </a:p>
          <a:p>
            <a:r>
              <a:rPr lang="cs-CZ" dirty="0" smtClean="0"/>
              <a:t>Vytvoř 1.p.č.mn.</a:t>
            </a:r>
            <a:br>
              <a:rPr lang="cs-CZ" dirty="0" smtClean="0"/>
            </a:br>
            <a:r>
              <a:rPr lang="cs-CZ" dirty="0"/>
              <a:t>f</a:t>
            </a:r>
            <a:r>
              <a:rPr lang="cs-CZ" dirty="0" smtClean="0"/>
              <a:t>lorbalista, táborita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254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cs-CZ" dirty="0" smtClean="0"/>
              <a:t>Doplň správné tvary:</a:t>
            </a:r>
          </a:p>
          <a:p>
            <a:pPr marL="0" indent="0">
              <a:buNone/>
            </a:pPr>
            <a:r>
              <a:rPr lang="cs-CZ" dirty="0" smtClean="0"/>
              <a:t>přístroj s (barevné ručičky), kýval (nohy), </a:t>
            </a:r>
            <a:br>
              <a:rPr lang="cs-CZ" dirty="0" smtClean="0"/>
            </a:br>
            <a:r>
              <a:rPr lang="cs-CZ" dirty="0" smtClean="0"/>
              <a:t>hrnec s (barevné ucho – mn. číslo), oslík mával (své dlouhé ucho – mn. </a:t>
            </a:r>
            <a:r>
              <a:rPr lang="cs-CZ" dirty="0"/>
              <a:t>č</a:t>
            </a:r>
            <a:r>
              <a:rPr lang="cs-CZ" dirty="0" smtClean="0"/>
              <a:t>íslo)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Mluví o (pan Stýblo, Dlouhý, Dolejší, Bavor, Petrů, Pardubice, Sušice). </a:t>
            </a:r>
            <a:br>
              <a:rPr lang="cs-CZ" dirty="0" smtClean="0"/>
            </a:br>
            <a:r>
              <a:rPr lang="cs-CZ" dirty="0" smtClean="0"/>
              <a:t>Pojedeme do (Kozojedy, Kolín, Vojice, Košíře, Blovice, Poděbrady, Dobrá Voda).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1536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209</Words>
  <Application>Microsoft Office PowerPoint</Application>
  <PresentationFormat>Předvádění na obrazovce (4:3)</PresentationFormat>
  <Paragraphs>47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Podstatná jména</vt:lpstr>
      <vt:lpstr>Druhy podstatných jmen</vt:lpstr>
      <vt:lpstr>Druhy podstatných jmen 1</vt:lpstr>
      <vt:lpstr>Druhy podstatných jmen 2</vt:lpstr>
      <vt:lpstr>Skloňování podstatných jmen</vt:lpstr>
      <vt:lpstr>Skloňování jmen</vt:lpstr>
      <vt:lpstr>Zvláštní skloňování</vt:lpstr>
      <vt:lpstr>Skloňování příjmení</vt:lpstr>
      <vt:lpstr>Skloňování jmen místních</vt:lpstr>
      <vt:lpstr>Procvičování</vt:lpstr>
      <vt:lpstr>Prezentace aplikace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Podstatná jména</dc:title>
  <dc:creator>ucitel</dc:creator>
  <cp:lastModifiedBy>ucitel</cp:lastModifiedBy>
  <cp:revision>18</cp:revision>
  <dcterms:created xsi:type="dcterms:W3CDTF">2014-12-03T21:51:35Z</dcterms:created>
  <dcterms:modified xsi:type="dcterms:W3CDTF">2014-12-04T02:53:23Z</dcterms:modified>
</cp:coreProperties>
</file>