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6" r:id="rId3"/>
    <p:sldId id="265" r:id="rId4"/>
    <p:sldId id="270" r:id="rId5"/>
    <p:sldId id="271" r:id="rId6"/>
    <p:sldId id="269" r:id="rId7"/>
    <p:sldId id="258" r:id="rId8"/>
    <p:sldId id="267" r:id="rId9"/>
    <p:sldId id="259" r:id="rId10"/>
    <p:sldId id="261" r:id="rId11"/>
    <p:sldId id="262" r:id="rId12"/>
    <p:sldId id="263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D0C4807-8D5F-4B31-BCFA-323C247A1974}" type="datetimeFigureOut">
              <a:rPr lang="cs-CZ" smtClean="0"/>
              <a:t>10.11.2015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10.11.2015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10.11.2015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0C4807-8D5F-4B31-BCFA-323C247A1974}" type="datetimeFigureOut">
              <a:rPr lang="cs-CZ" smtClean="0"/>
              <a:t>10.11.2015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D0C4807-8D5F-4B31-BCFA-323C247A1974}" type="datetimeFigureOut">
              <a:rPr lang="cs-CZ" smtClean="0"/>
              <a:t>10.11.2015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10.11.2015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10.11.2015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0C4807-8D5F-4B31-BCFA-323C247A1974}" type="datetimeFigureOut">
              <a:rPr lang="cs-CZ" smtClean="0"/>
              <a:t>10.11.2015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10.11.2015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0C4807-8D5F-4B31-BCFA-323C247A1974}" type="datetimeFigureOut">
              <a:rPr lang="cs-CZ" smtClean="0"/>
              <a:t>10.11.2015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0C4807-8D5F-4B31-BCFA-323C247A1974}" type="datetimeFigureOut">
              <a:rPr lang="cs-CZ" smtClean="0"/>
              <a:t>10.11.2015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D0C4807-8D5F-4B31-BCFA-323C247A1974}" type="datetimeFigureOut">
              <a:rPr lang="cs-CZ" smtClean="0"/>
              <a:t>10.11.2015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Opakování zlomků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Příprava </a:t>
            </a:r>
            <a:r>
              <a:rPr lang="cs-CZ" smtClean="0"/>
              <a:t>na </a:t>
            </a:r>
            <a:r>
              <a:rPr lang="cs-CZ" smtClean="0"/>
              <a:t>1. čtvrtletní </a:t>
            </a:r>
            <a:r>
              <a:rPr lang="cs-CZ" dirty="0" smtClean="0"/>
              <a:t>písemnou práci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584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45023"/>
            <a:ext cx="8229600" cy="850106"/>
          </a:xfrm>
        </p:spPr>
        <p:txBody>
          <a:bodyPr/>
          <a:lstStyle/>
          <a:p>
            <a:pPr algn="ctr"/>
            <a:r>
              <a:rPr lang="cs-CZ" dirty="0" smtClean="0"/>
              <a:t>Porovnávání zlomků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395536" y="1268760"/>
            <a:ext cx="811402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i="1" dirty="0" smtClean="0">
                <a:solidFill>
                  <a:schemeClr val="accent3"/>
                </a:solidFill>
              </a:rPr>
              <a:t>Porovnej zlomky pomocí znamének </a:t>
            </a:r>
            <a:r>
              <a:rPr lang="cs-CZ" sz="3200" b="1" i="1" dirty="0" smtClean="0">
                <a:solidFill>
                  <a:schemeClr val="accent3"/>
                </a:solidFill>
              </a:rPr>
              <a:t>&gt;  ; </a:t>
            </a:r>
            <a:r>
              <a:rPr lang="cs-CZ" sz="3200" b="1" i="1" dirty="0" smtClean="0">
                <a:solidFill>
                  <a:schemeClr val="accent3"/>
                </a:solidFill>
              </a:rPr>
              <a:t>= ; &lt;   </a:t>
            </a:r>
            <a:endParaRPr lang="cs-CZ" dirty="0">
              <a:solidFill>
                <a:schemeClr val="accent3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Zástupný symbol pro obsah 2"/>
              <p:cNvSpPr txBox="1">
                <a:spLocks/>
              </p:cNvSpPr>
              <p:nvPr/>
            </p:nvSpPr>
            <p:spPr>
              <a:xfrm>
                <a:off x="363633" y="2348880"/>
                <a:ext cx="8229600" cy="3312368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indent="-457200">
                  <a:buSzPct val="75000"/>
                  <a:buFont typeface="+mj-lt"/>
                  <a:buAutoNum type="alphaU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</a:rPr>
                      <m:t>   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 </m:t>
                        </m:r>
                        <m:r>
                          <a:rPr lang="cs-CZ" b="1" i="1" smtClean="0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𝟏𝟎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               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𝟐𝟓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𝟏𝟓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</a:rPr>
                      <m:t>     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 smtClean="0"/>
                  <a:t>				2body</a:t>
                </a:r>
              </a:p>
              <a:p>
                <a:pPr marL="457200" indent="-457200">
                  <a:buSzPct val="75000"/>
                  <a:buFont typeface="+mj-lt"/>
                  <a:buAutoNum type="alphaUcPeriod"/>
                </a:pPr>
                <a:endParaRPr lang="cs-CZ" b="1" dirty="0" smtClean="0"/>
              </a:p>
              <a:p>
                <a:pPr marL="457200" indent="-457200">
                  <a:buSzPct val="75000"/>
                  <a:buFont typeface="+mj-lt"/>
                  <a:buAutoNum type="alphaU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𝟗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     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</a:rPr>
                      <m:t>            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𝟏𝟐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𝟕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  <m:r>
                      <a:rPr lang="cs-CZ" b="1" i="1">
                        <a:latin typeface="Cambria Math"/>
                      </a:rPr>
                      <m:t>     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cs-CZ" b="1" dirty="0" smtClean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𝟐𝟒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   </m:t>
                    </m:r>
                    <m:r>
                      <a:rPr lang="cs-CZ" b="0" i="1" smtClean="0">
                        <a:latin typeface="Cambria Math"/>
                      </a:rPr>
                      <m:t>0,25</m:t>
                    </m:r>
                  </m:oMath>
                </a14:m>
                <a:r>
                  <a:rPr lang="cs-CZ" dirty="0" smtClean="0"/>
                  <a:t>             </a:t>
                </a:r>
                <a:r>
                  <a:rPr lang="cs-CZ" b="1" dirty="0" smtClean="0"/>
                  <a:t>3 body</a:t>
                </a:r>
              </a:p>
              <a:p>
                <a:pPr marL="0" indent="0">
                  <a:buSzPct val="75000"/>
                  <a:buNone/>
                </a:pPr>
                <a:endParaRPr lang="cs-CZ" b="1" dirty="0" smtClean="0"/>
              </a:p>
              <a:p>
                <a:pPr marL="457200" indent="-457200">
                  <a:buSzPct val="75000"/>
                  <a:buFont typeface="+mj-lt"/>
                  <a:buAutoNum type="alphaUcPeriod" startAt="3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cs-CZ" dirty="0"/>
                  <a:t>   </a:t>
                </a:r>
                <a:r>
                  <a:rPr lang="cs-CZ" dirty="0" smtClean="0"/>
                  <a:t>0,5 </a:t>
                </a:r>
                <a:r>
                  <a:rPr lang="cs-CZ" dirty="0" smtClean="0"/>
                  <a:t>	</a:t>
                </a:r>
                <a:r>
                  <a:rPr lang="cs-CZ" dirty="0" smtClean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cs-CZ" dirty="0"/>
                  <a:t>  </a:t>
                </a:r>
                <a:r>
                  <a:rPr lang="cs-CZ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cs-CZ" i="1" dirty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i="1" dirty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s-CZ" dirty="0"/>
                  <a:t> </a:t>
                </a:r>
                <a:r>
                  <a:rPr lang="cs-CZ" dirty="0" smtClean="0"/>
                  <a:t>       </a:t>
                </a:r>
                <a:r>
                  <a:rPr lang="cs-CZ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cs-CZ" b="0" i="1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cs-CZ" b="0" i="1">
                        <a:latin typeface="Cambria Math"/>
                      </a:rPr>
                      <m:t>    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>
                            <a:latin typeface="Cambria Math"/>
                          </a:rPr>
                          <m:t> </m:t>
                        </m:r>
                        <m:r>
                          <a:rPr lang="cs-CZ" b="0" i="1">
                            <a:latin typeface="Cambria Math"/>
                          </a:rPr>
                          <m:t>19</m:t>
                        </m:r>
                      </m:num>
                      <m:den>
                        <m:r>
                          <a:rPr lang="cs-CZ" b="0" i="1">
                            <a:latin typeface="Cambria Math"/>
                          </a:rPr>
                          <m:t>20</m:t>
                        </m:r>
                      </m:den>
                    </m:f>
                  </m:oMath>
                </a14:m>
                <a:r>
                  <a:rPr lang="cs-CZ" dirty="0" smtClean="0"/>
                  <a:t>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cs-CZ" dirty="0"/>
                  <a:t>  </a:t>
                </a:r>
                <a:r>
                  <a:rPr lang="cs-CZ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dirty="0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cs-CZ" b="0" i="1" dirty="0" smtClean="0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cs-CZ" dirty="0" smtClean="0"/>
                  <a:t>       </a:t>
                </a:r>
                <a:r>
                  <a:rPr lang="cs-CZ" dirty="0" smtClean="0"/>
                  <a:t>	</a:t>
                </a:r>
                <a:r>
                  <a:rPr lang="cs-CZ" b="1" dirty="0" smtClean="0"/>
                  <a:t>4 body</a:t>
                </a:r>
              </a:p>
              <a:p>
                <a:pPr marL="0" indent="0">
                  <a:buFont typeface="Wingdings"/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5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633" y="2348880"/>
                <a:ext cx="8229600" cy="331236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528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cs-CZ" dirty="0" smtClean="0"/>
              <a:t>Vypočítej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600200"/>
                <a:ext cx="7715200" cy="4997152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Font typeface="+mj-lt"/>
                  <a:buAutoNum type="alphaUcPeriod"/>
                </a:pPr>
                <a:r>
                  <a:rPr lang="cs-CZ" dirty="0" smtClean="0"/>
                  <a:t>a</a:t>
                </a:r>
                <a:r>
                  <a:rPr lang="cs-CZ" sz="1800" dirty="0" smtClean="0"/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18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cs-CZ" sz="1800" i="1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cs-CZ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18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sz="1800" dirty="0" smtClean="0"/>
                  <a:t>   =            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18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sz="1800" b="0" i="1" smtClean="0">
                        <a:latin typeface="Cambria Math"/>
                      </a:rPr>
                      <m:t> −</m:t>
                    </m:r>
                    <m:r>
                      <a:rPr lang="cs-CZ" sz="1800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sz="1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18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sz="1800" b="0" i="1" smtClean="0">
                        <a:latin typeface="Cambria Math"/>
                      </a:rPr>
                      <m:t>+</m:t>
                    </m:r>
                    <m:r>
                      <a:rPr lang="cs-CZ" sz="1800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sz="1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18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cs-CZ" sz="1800" dirty="0" smtClean="0"/>
                  <a:t>   </a:t>
                </a:r>
                <a:r>
                  <a:rPr lang="cs-CZ" sz="1800" dirty="0" smtClean="0"/>
                  <a:t>=   			</a:t>
                </a:r>
                <a:r>
                  <a:rPr lang="cs-CZ" sz="1800" b="1" dirty="0" smtClean="0"/>
                  <a:t>2 body</a:t>
                </a:r>
                <a:endParaRPr lang="cs-CZ" sz="1800" b="1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							</a:t>
                </a:r>
                <a:r>
                  <a:rPr lang="cs-CZ" sz="1800" b="1" dirty="0" smtClean="0"/>
                  <a:t>3 body</a:t>
                </a:r>
                <a:endParaRPr lang="cs-CZ" sz="1800" b="1" dirty="0" smtClean="0"/>
              </a:p>
              <a:p>
                <a:pPr marL="457200" indent="-457200">
                  <a:buFont typeface="+mj-lt"/>
                  <a:buAutoNum type="alphaUcPeriod" startAt="2"/>
                </a:pPr>
                <a:r>
                  <a:rPr lang="cs-CZ" dirty="0"/>
                  <a:t>a</a:t>
                </a:r>
                <a:r>
                  <a:rPr lang="cs-CZ" dirty="0" smtClean="0"/>
                  <a:t>) </a:t>
                </a:r>
                <a:r>
                  <a:rPr lang="cs-CZ" sz="1800" dirty="0"/>
                  <a:t>5</a:t>
                </a:r>
                <a:r>
                  <a:rPr lang="cs-CZ" sz="1800" dirty="0" smtClean="0"/>
                  <a:t> -</a:t>
                </a:r>
                <a14:m>
                  <m:oMath xmlns:m="http://schemas.openxmlformats.org/officeDocument/2006/math">
                    <m:r>
                      <a:rPr lang="cs-CZ" sz="1800" b="0" i="0" smtClean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cs-CZ" sz="1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18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cs-CZ" sz="18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1800" dirty="0"/>
                  <a:t>=            </a:t>
                </a:r>
                <a:r>
                  <a:rPr lang="cs-CZ" sz="1800" dirty="0" smtClean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18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cs-CZ" sz="1800" i="1">
                        <a:latin typeface="Cambria Math"/>
                      </a:rPr>
                      <m:t>+</m:t>
                    </m:r>
                    <m:r>
                      <a:rPr lang="cs-CZ" sz="1800" b="0" i="1" smtClean="0">
                        <a:latin typeface="Cambria Math"/>
                      </a:rPr>
                      <m:t>2 −</m:t>
                    </m:r>
                    <m:r>
                      <a:rPr lang="cs-CZ" sz="1800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sz="1800" b="0" i="1" smtClean="0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cs-CZ" sz="1800" b="0" i="1" smtClean="0">
                        <a:latin typeface="Cambria Math"/>
                      </a:rPr>
                      <m:t>= </m:t>
                    </m:r>
                  </m:oMath>
                </a14:m>
                <a:r>
                  <a:rPr lang="cs-CZ" sz="1800" dirty="0" smtClean="0"/>
                  <a:t>    c)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180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18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1800" b="0" i="1" smtClean="0">
                                <a:latin typeface="Cambria Math"/>
                              </a:rPr>
                              <m:t>13</m:t>
                            </m:r>
                          </m:num>
                          <m:den>
                            <m:r>
                              <a:rPr lang="cs-CZ" sz="18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cs-CZ" sz="1800" b="0" i="1" smtClean="0">
                            <a:latin typeface="Cambria Math"/>
                          </a:rPr>
                          <m:t> − </m:t>
                        </m:r>
                        <m:f>
                          <m:fPr>
                            <m:ctrlPr>
                              <a:rPr lang="cs-CZ" sz="1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1800" b="0" i="1" smtClean="0">
                                <a:latin typeface="Cambria Math"/>
                              </a:rPr>
                              <m:t>7</m:t>
                            </m:r>
                          </m:num>
                          <m:den>
                            <m:r>
                              <a:rPr lang="cs-CZ" sz="18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e>
                    </m:d>
                    <m:r>
                      <a:rPr lang="cs-CZ" sz="1800" b="0" i="1" smtClean="0">
                        <a:latin typeface="Cambria Math"/>
                      </a:rPr>
                      <m:t> − </m:t>
                    </m:r>
                    <m:f>
                      <m:fPr>
                        <m:ctrlPr>
                          <a:rPr lang="cs-CZ" sz="1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1800" b="0" i="1" smtClean="0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cs-CZ" sz="18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sz="1800" dirty="0" smtClean="0"/>
                  <a:t> </a:t>
                </a:r>
                <a:endParaRPr lang="cs-CZ" sz="1800" dirty="0" smtClean="0"/>
              </a:p>
              <a:p>
                <a:pPr marL="0" indent="0">
                  <a:buNone/>
                </a:pPr>
                <a:r>
                  <a:rPr lang="cs-CZ" dirty="0" smtClean="0"/>
                  <a:t>							</a:t>
                </a:r>
              </a:p>
              <a:p>
                <a:pPr marL="0" indent="0">
                  <a:buNone/>
                </a:pPr>
                <a:r>
                  <a:rPr lang="cs-CZ" dirty="0" smtClean="0"/>
                  <a:t>							</a:t>
                </a:r>
                <a:r>
                  <a:rPr lang="cs-CZ" sz="1800" b="1" dirty="0" smtClean="0"/>
                  <a:t>4 body</a:t>
                </a:r>
              </a:p>
              <a:p>
                <a:pPr marL="457200" indent="-457200">
                  <a:buSzPct val="84000"/>
                  <a:buFont typeface="+mj-lt"/>
                  <a:buAutoNum type="alphaUcPeriod" startAt="3"/>
                </a:pPr>
                <a:r>
                  <a:rPr lang="cs-CZ" sz="1800" dirty="0" smtClean="0"/>
                  <a:t>a) 0,3</a:t>
                </a:r>
                <a:r>
                  <a:rPr lang="cs-CZ" dirty="0" smtClean="0"/>
                  <a:t> </a:t>
                </a:r>
                <a:r>
                  <a:rPr lang="cs-CZ" dirty="0"/>
                  <a:t>-</a:t>
                </a:r>
                <a14:m>
                  <m:oMath xmlns:m="http://schemas.openxmlformats.org/officeDocument/2006/math">
                    <m:r>
                      <a:rPr lang="cs-CZ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/>
                  <a:t> </a:t>
                </a:r>
                <a:r>
                  <a:rPr lang="cs-CZ" sz="1800" dirty="0" smtClean="0"/>
                  <a:t>=          b) 14 -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18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1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1800" b="0" i="1" smtClean="0">
                                <a:latin typeface="Cambria Math"/>
                              </a:rPr>
                              <m:t>7</m:t>
                            </m:r>
                          </m:num>
                          <m:den>
                            <m:r>
                              <a:rPr lang="cs-CZ" sz="18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cs-CZ" sz="1800" b="0" i="1" smtClean="0">
                            <a:latin typeface="Cambria Math"/>
                          </a:rPr>
                          <m:t>+</m:t>
                        </m:r>
                        <m:r>
                          <a:rPr lang="cs-CZ" sz="1800" i="1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cs-CZ" sz="1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1800" b="0" i="1" smtClean="0">
                                <a:latin typeface="Cambria Math"/>
                              </a:rPr>
                              <m:t>11</m:t>
                            </m:r>
                          </m:num>
                          <m:den>
                            <m:r>
                              <a:rPr lang="cs-CZ" sz="1800" i="1">
                                <a:latin typeface="Cambria Math"/>
                              </a:rPr>
                              <m:t>6</m:t>
                            </m:r>
                          </m:den>
                        </m:f>
                      </m:e>
                    </m:d>
                    <m:r>
                      <a:rPr lang="cs-CZ" sz="1800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1800" dirty="0" smtClean="0"/>
                  <a:t>=       c)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18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1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1800" i="1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cs-CZ" sz="18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cs-CZ" sz="1800" b="0" i="1" smtClean="0">
                            <a:latin typeface="Cambria Math"/>
                          </a:rPr>
                          <m:t>+0,8</m:t>
                        </m:r>
                      </m:e>
                    </m:d>
                    <m:r>
                      <a:rPr lang="cs-CZ" sz="1800" b="0" i="1" smtClean="0">
                        <a:latin typeface="Cambria Math"/>
                      </a:rPr>
                      <m:t> −1</m:t>
                    </m:r>
                    <m:f>
                      <m:fPr>
                        <m:ctrlPr>
                          <a:rPr lang="cs-CZ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18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sz="1800" dirty="0" smtClean="0"/>
                  <a:t> =</a:t>
                </a:r>
                <a:endParaRPr lang="cs-CZ" sz="1800" dirty="0" smtClean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600200"/>
                <a:ext cx="7715200" cy="4997152"/>
              </a:xfrm>
              <a:blipFill rotWithShape="1">
                <a:blip r:embed="rId2"/>
                <a:stretch>
                  <a:fillRect l="-474" t="-134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délník 3"/>
          <p:cNvSpPr/>
          <p:nvPr/>
        </p:nvSpPr>
        <p:spPr>
          <a:xfrm>
            <a:off x="467544" y="836712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i="1" u="sng" dirty="0" smtClean="0">
                <a:solidFill>
                  <a:schemeClr val="accent3"/>
                </a:solidFill>
              </a:rPr>
              <a:t>Všechny výsledky vyjádři jako zlomek v základním </a:t>
            </a:r>
            <a:r>
              <a:rPr lang="cs-CZ" b="1" i="1" u="sng" dirty="0" smtClean="0">
                <a:solidFill>
                  <a:schemeClr val="accent3"/>
                </a:solidFill>
              </a:rPr>
              <a:t>tvaru</a:t>
            </a:r>
            <a:r>
              <a:rPr lang="cs-CZ" b="1" i="1" u="sng" dirty="0">
                <a:solidFill>
                  <a:schemeClr val="accent3"/>
                </a:solidFill>
              </a:rPr>
              <a:t>.</a:t>
            </a:r>
            <a:endParaRPr lang="cs-CZ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42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cs-CZ" dirty="0" smtClean="0"/>
              <a:t>slovní úlohy II.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29236" y="1196752"/>
                <a:ext cx="8247220" cy="4176464"/>
              </a:xfrm>
            </p:spPr>
            <p:txBody>
              <a:bodyPr>
                <a:normAutofit fontScale="85000" lnSpcReduction="20000"/>
              </a:bodyPr>
              <a:lstStyle/>
              <a:p>
                <a:pPr marL="457200" indent="-457200">
                  <a:buFont typeface="+mj-lt"/>
                  <a:buAutoNum type="alphaUcPeriod"/>
                </a:pPr>
                <a:r>
                  <a:rPr lang="cs-CZ" dirty="0" smtClean="0"/>
                  <a:t>Ve třídě máme 21 žáků. Třetina z nich nosí brýle a</a:t>
                </a:r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s-CZ" dirty="0" smtClean="0"/>
                  <a:t> dojíždí do školy autobusem. Zjistěte kolik žáků ze  třídy        </a:t>
                </a:r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       a)</a:t>
                </a:r>
                <a:r>
                  <a:rPr lang="cs-CZ" dirty="0" smtClean="0"/>
                  <a:t> nosí brýle         b) jezdí do školy autobusem              </a:t>
                </a:r>
                <a:r>
                  <a:rPr lang="cs-CZ" b="1" dirty="0" smtClean="0"/>
                  <a:t>2 body</a:t>
                </a:r>
                <a:endParaRPr lang="cs-CZ" b="1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457200" indent="-457200">
                  <a:buFont typeface="+mj-lt"/>
                  <a:buAutoNum type="alphaUcPeriod" startAt="2"/>
                </a:pPr>
                <a:r>
                  <a:rPr lang="cs-CZ" dirty="0" smtClean="0"/>
                  <a:t>Ve </a:t>
                </a:r>
                <a:r>
                  <a:rPr lang="cs-CZ" dirty="0" smtClean="0"/>
                  <a:t>školní družině dostalo každé dítě dopoledne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dirty="0" smtClean="0"/>
                  <a:t> litru čaje a odpoledne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/>
                  <a:t>litru čaje. Kolik litrů čaje spotřebovalo za den 32 dětí ve družině</a:t>
                </a:r>
                <a:r>
                  <a:rPr lang="cs-CZ" dirty="0" smtClean="0"/>
                  <a:t>?                                                              </a:t>
                </a:r>
                <a:r>
                  <a:rPr lang="cs-CZ" b="1" dirty="0" smtClean="0"/>
                  <a:t>3 body</a:t>
                </a:r>
                <a:endParaRPr lang="cs-CZ" b="1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457200" indent="-457200">
                  <a:buFont typeface="+mj-lt"/>
                  <a:buAutoNum type="alphaUcPeriod" startAt="3"/>
                </a:pPr>
                <a:r>
                  <a:rPr lang="cs-CZ" dirty="0" smtClean="0"/>
                  <a:t>Tři </a:t>
                </a:r>
                <a:r>
                  <a:rPr lang="cs-CZ" dirty="0" smtClean="0"/>
                  <a:t>kamarádi se rozdělili o vydělané peníze takto: Petr dostal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cs-CZ" dirty="0" smtClean="0"/>
                  <a:t> , Karel </a:t>
                </a:r>
                <a:r>
                  <a:rPr lang="cs-CZ" dirty="0" smtClean="0"/>
                  <a:t>dostal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cs-CZ" dirty="0" smtClean="0"/>
                  <a:t> a zbytek 102,-Kč si vzal Honza. Kolik si vydělal každý z nich</a:t>
                </a:r>
                <a:r>
                  <a:rPr lang="cs-CZ" dirty="0" smtClean="0"/>
                  <a:t>?                                                                    </a:t>
                </a:r>
                <a:r>
                  <a:rPr lang="cs-CZ" b="1" dirty="0" smtClean="0"/>
                  <a:t>4 body</a:t>
                </a:r>
                <a:endParaRPr lang="cs-CZ" b="1" dirty="0" smtClean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29236" y="1196752"/>
                <a:ext cx="8247220" cy="4176464"/>
              </a:xfrm>
              <a:blipFill rotWithShape="1">
                <a:blip r:embed="rId2"/>
                <a:stretch>
                  <a:fillRect l="-148" t="-2190" r="-14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265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Pokyny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U každé úlohy si zvol obtížnost zadání A, B nebo C. </a:t>
            </a:r>
          </a:p>
          <a:p>
            <a:r>
              <a:rPr lang="cs-CZ" dirty="0" smtClean="0"/>
              <a:t>Úlohy A jsou za nejméně bodů, úlohy C za nejvíce bodů. </a:t>
            </a:r>
          </a:p>
          <a:p>
            <a:r>
              <a:rPr lang="cs-CZ" dirty="0" smtClean="0"/>
              <a:t>Není nutné počítat, všechny úrovně příkladu A – C, protože do bodového hodnocení příkladu ti bude započítána pouze tebou zvolená nejvyšší úroveň. Tzn. max. bodů, které můžeš získat za jeden příklad jsou 4 body. Záleží na tvém zvážení, na jakou úroveň se ohodnotíš.</a:t>
            </a:r>
          </a:p>
          <a:p>
            <a:r>
              <a:rPr lang="cs-CZ" dirty="0" smtClean="0"/>
              <a:t>Max. počet bodů za celý test je 40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6911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6151"/>
            <a:ext cx="7467600" cy="724942"/>
          </a:xfrm>
        </p:spPr>
        <p:txBody>
          <a:bodyPr/>
          <a:lstStyle/>
          <a:p>
            <a:pPr algn="ctr"/>
            <a:r>
              <a:rPr lang="cs-CZ" dirty="0" smtClean="0"/>
              <a:t>Myšlené číslo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26800" y="2060848"/>
            <a:ext cx="8229600" cy="3312368"/>
          </a:xfrm>
        </p:spPr>
        <p:txBody>
          <a:bodyPr>
            <a:normAutofit fontScale="92500"/>
          </a:bodyPr>
          <a:lstStyle/>
          <a:p>
            <a:pPr marL="457200" indent="-457200">
              <a:buSzPct val="75000"/>
              <a:buFont typeface="+mj-lt"/>
              <a:buAutoNum type="alphaUcPeriod"/>
            </a:pPr>
            <a:r>
              <a:rPr lang="cs-CZ" dirty="0" smtClean="0"/>
              <a:t>Jeho polovina je o 6 větší než jeho čtvrtina.     </a:t>
            </a:r>
            <a:r>
              <a:rPr lang="cs-CZ" b="1" dirty="0" smtClean="0"/>
              <a:t>2 body</a:t>
            </a:r>
          </a:p>
          <a:p>
            <a:pPr marL="457200" indent="-457200">
              <a:buSzPct val="75000"/>
              <a:buFont typeface="+mj-lt"/>
              <a:buAutoNum type="alphaUcPeriod"/>
            </a:pPr>
            <a:endParaRPr lang="cs-CZ" b="1" dirty="0" smtClean="0"/>
          </a:p>
          <a:p>
            <a:pPr marL="457200" indent="-457200">
              <a:buSzPct val="75000"/>
              <a:buFont typeface="+mj-lt"/>
              <a:buAutoNum type="alphaUcPeriod"/>
            </a:pPr>
            <a:r>
              <a:rPr lang="cs-CZ" dirty="0" smtClean="0"/>
              <a:t>Když k jeho třetině přičtu sedm, vyjde mi polovina čísla 28.		   				           </a:t>
            </a:r>
            <a:r>
              <a:rPr lang="cs-CZ" b="1" dirty="0"/>
              <a:t>3</a:t>
            </a:r>
            <a:r>
              <a:rPr lang="cs-CZ" b="1" dirty="0" smtClean="0"/>
              <a:t> body</a:t>
            </a:r>
          </a:p>
          <a:p>
            <a:pPr marL="457200" indent="-457200">
              <a:buSzPct val="75000"/>
              <a:buFont typeface="+mj-lt"/>
              <a:buAutoNum type="alphaUcPeriod"/>
            </a:pPr>
            <a:endParaRPr lang="cs-CZ" b="1" dirty="0" smtClean="0"/>
          </a:p>
          <a:p>
            <a:pPr marL="457200" indent="-457200">
              <a:buSzPct val="75000"/>
              <a:buFont typeface="+mj-lt"/>
              <a:buAutoNum type="alphaUcPeriod"/>
            </a:pPr>
            <a:r>
              <a:rPr lang="cs-CZ" dirty="0" smtClean="0"/>
              <a:t>Když ho vynásobím pěti a odečtu devět, dostanu stejné číslo, jako když k šestině čísla 66 přičtu deset.      								</a:t>
            </a:r>
            <a:r>
              <a:rPr lang="cs-CZ" b="1" dirty="0" smtClean="0"/>
              <a:t>4 body</a:t>
            </a:r>
            <a:endParaRPr lang="cs-CZ" b="1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274400" y="98072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dirty="0" smtClean="0">
                <a:solidFill>
                  <a:schemeClr val="accent3"/>
                </a:solidFill>
              </a:rPr>
              <a:t>Na které číslo myslím?</a:t>
            </a:r>
            <a:r>
              <a:rPr lang="cs-CZ" dirty="0" smtClean="0">
                <a:solidFill>
                  <a:schemeClr val="accent3"/>
                </a:solidFill>
              </a:rPr>
              <a:t> </a:t>
            </a:r>
            <a:endParaRPr lang="cs-CZ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86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6151"/>
            <a:ext cx="7467600" cy="724942"/>
          </a:xfrm>
        </p:spPr>
        <p:txBody>
          <a:bodyPr/>
          <a:lstStyle/>
          <a:p>
            <a:pPr algn="ctr"/>
            <a:r>
              <a:rPr lang="cs-CZ" dirty="0" smtClean="0"/>
              <a:t>Úlohy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536" y="1196752"/>
            <a:ext cx="8229600" cy="3312368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SzPct val="75000"/>
              <a:buFont typeface="+mj-lt"/>
              <a:buAutoNum type="alphaUcPeriod"/>
            </a:pPr>
            <a:r>
              <a:rPr lang="cs-CZ" dirty="0" smtClean="0"/>
              <a:t>Třetina tyče je žlutá a třetina modrá. Zbytek měří 21cm. Jak dlouhá je tyč?                                                    </a:t>
            </a:r>
            <a:r>
              <a:rPr lang="cs-CZ" b="1" dirty="0" smtClean="0"/>
              <a:t>2body</a:t>
            </a:r>
          </a:p>
          <a:p>
            <a:pPr marL="457200" indent="-457200">
              <a:buSzPct val="75000"/>
              <a:buFont typeface="+mj-lt"/>
              <a:buAutoNum type="alphaUcPeriod"/>
            </a:pPr>
            <a:endParaRPr lang="cs-CZ" b="1" dirty="0" smtClean="0"/>
          </a:p>
          <a:p>
            <a:pPr marL="457200" indent="-457200">
              <a:buSzPct val="75000"/>
              <a:buFont typeface="+mj-lt"/>
              <a:buAutoNum type="alphaUcPeriod"/>
            </a:pPr>
            <a:r>
              <a:rPr lang="cs-CZ" dirty="0" smtClean="0"/>
              <a:t>Na parkovišti je několik vozidel. Šestina z nich jsou autobusy, třetina motorky a polovina auta. Kolik je kterých, když víme, že autobusů je 8.	  				           </a:t>
            </a:r>
            <a:r>
              <a:rPr lang="cs-CZ" b="1" dirty="0"/>
              <a:t>3</a:t>
            </a:r>
            <a:r>
              <a:rPr lang="cs-CZ" b="1" dirty="0" smtClean="0"/>
              <a:t> body</a:t>
            </a:r>
          </a:p>
          <a:p>
            <a:pPr marL="457200" indent="-457200">
              <a:buSzPct val="75000"/>
              <a:buFont typeface="+mj-lt"/>
              <a:buAutoNum type="alphaUcPeriod"/>
            </a:pPr>
            <a:endParaRPr lang="cs-CZ" b="1" dirty="0" smtClean="0"/>
          </a:p>
          <a:p>
            <a:pPr marL="457200" indent="-457200">
              <a:buSzPct val="75000"/>
              <a:buFont typeface="+mj-lt"/>
              <a:buAutoNum type="alphaUcPeriod"/>
            </a:pPr>
            <a:r>
              <a:rPr lang="cs-CZ" dirty="0" smtClean="0"/>
              <a:t>V košíku byly hrušky. Odebral jsem z nich třetinu a 8 jich tam zůstalo. Kolik by jich tam zůstalo, kdybych z nich vzal čtvrtinu?       					 		</a:t>
            </a:r>
            <a:r>
              <a:rPr lang="cs-CZ" b="1" dirty="0" smtClean="0"/>
              <a:t>4 body</a:t>
            </a:r>
            <a:endParaRPr lang="cs-CZ" b="1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402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6151"/>
            <a:ext cx="7467600" cy="724942"/>
          </a:xfrm>
        </p:spPr>
        <p:txBody>
          <a:bodyPr/>
          <a:lstStyle/>
          <a:p>
            <a:pPr algn="ctr"/>
            <a:r>
              <a:rPr lang="cs-CZ" dirty="0" smtClean="0"/>
              <a:t>Převody jednotek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95536" y="1700808"/>
                <a:ext cx="8229600" cy="4176464"/>
              </a:xfrm>
            </p:spPr>
            <p:txBody>
              <a:bodyPr>
                <a:normAutofit fontScale="92500"/>
              </a:bodyPr>
              <a:lstStyle/>
              <a:p>
                <a:pPr marL="457200" indent="-457200">
                  <a:buSzPct val="75000"/>
                  <a:buFont typeface="+mj-lt"/>
                  <a:buAutoNum type="alphaUcPeriod"/>
                </a:pPr>
                <a:r>
                  <a:rPr lang="cs-CZ" dirty="0" smtClean="0"/>
                  <a:t>Jakou částí hodiny je:  			   </a:t>
                </a:r>
                <a:r>
                  <a:rPr lang="cs-CZ" b="1" dirty="0" smtClean="0"/>
                  <a:t>2body</a:t>
                </a:r>
              </a:p>
              <a:p>
                <a:pPr marL="0" indent="0">
                  <a:buSzPct val="75000"/>
                  <a:buNone/>
                </a:pPr>
                <a:r>
                  <a:rPr lang="cs-CZ" b="1" dirty="0" smtClean="0"/>
                  <a:t>      </a:t>
                </a:r>
                <a:r>
                  <a:rPr lang="cs-CZ" dirty="0" smtClean="0"/>
                  <a:t>a)  10 min      b) 45 min      c) 24 min</a:t>
                </a:r>
              </a:p>
              <a:p>
                <a:pPr marL="0" indent="0">
                  <a:buSzPct val="75000"/>
                  <a:buNone/>
                </a:pPr>
                <a:endParaRPr lang="cs-CZ" dirty="0" smtClean="0"/>
              </a:p>
              <a:p>
                <a:pPr marL="457200" indent="-457200">
                  <a:buSzPct val="75000"/>
                  <a:buFont typeface="+mj-lt"/>
                  <a:buAutoNum type="alphaUcPeriod" startAt="2"/>
                </a:pPr>
                <a:r>
                  <a:rPr lang="cs-CZ" dirty="0"/>
                  <a:t>Jakou částí hodiny je:  			   </a:t>
                </a:r>
                <a:r>
                  <a:rPr lang="cs-CZ" b="1" dirty="0" smtClean="0"/>
                  <a:t>3body</a:t>
                </a:r>
                <a:endParaRPr lang="cs-CZ" b="1" dirty="0"/>
              </a:p>
              <a:p>
                <a:pPr marL="0" indent="0">
                  <a:buSzPct val="75000"/>
                  <a:buNone/>
                </a:pPr>
                <a:r>
                  <a:rPr lang="cs-CZ" b="1" dirty="0"/>
                  <a:t>      </a:t>
                </a:r>
                <a:r>
                  <a:rPr lang="cs-CZ" dirty="0"/>
                  <a:t>a)  6</a:t>
                </a:r>
                <a:r>
                  <a:rPr lang="cs-CZ" dirty="0" smtClean="0"/>
                  <a:t> </a:t>
                </a:r>
                <a:r>
                  <a:rPr lang="cs-CZ" dirty="0"/>
                  <a:t>min      b) </a:t>
                </a:r>
                <a:r>
                  <a:rPr lang="cs-CZ" dirty="0" smtClean="0"/>
                  <a:t>18 </a:t>
                </a:r>
                <a:r>
                  <a:rPr lang="cs-CZ" dirty="0"/>
                  <a:t>min      c) </a:t>
                </a:r>
                <a:r>
                  <a:rPr lang="cs-CZ" dirty="0" smtClean="0"/>
                  <a:t>50 </a:t>
                </a:r>
                <a:r>
                  <a:rPr lang="cs-CZ" dirty="0"/>
                  <a:t>min</a:t>
                </a:r>
              </a:p>
              <a:p>
                <a:pPr marL="457200" indent="-457200">
                  <a:buSzPct val="75000"/>
                  <a:buFont typeface="+mj-lt"/>
                  <a:buAutoNum type="alphaUcPeriod"/>
                </a:pPr>
                <a:endParaRPr lang="cs-CZ" b="1" dirty="0" smtClean="0"/>
              </a:p>
              <a:p>
                <a:pPr marL="457200" indent="-457200">
                  <a:buSzPct val="75000"/>
                  <a:buFont typeface="+mj-lt"/>
                  <a:buAutoNum type="alphaUcPeriod" startAt="3"/>
                </a:pPr>
                <a:r>
                  <a:rPr lang="cs-CZ" dirty="0" smtClean="0"/>
                  <a:t>Určete:    					          </a:t>
                </a:r>
                <a:r>
                  <a:rPr lang="cs-CZ" b="1" dirty="0" smtClean="0"/>
                  <a:t>4 body</a:t>
                </a:r>
                <a:r>
                  <a:rPr lang="cs-CZ" dirty="0" smtClean="0"/>
                  <a:t>	</a:t>
                </a:r>
              </a:p>
              <a:p>
                <a:pPr marL="0" indent="0">
                  <a:buSzPct val="75000"/>
                  <a:buNone/>
                </a:pPr>
                <a:r>
                  <a:rPr lang="cs-CZ" dirty="0" smtClean="0"/>
                  <a:t>     a)  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cs-CZ" dirty="0" smtClean="0"/>
                  <a:t>h = ________ min	       b)	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cs-CZ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</a:rPr>
                      <m:t>km</m:t>
                    </m:r>
                  </m:oMath>
                </a14:m>
                <a:r>
                  <a:rPr lang="cs-CZ" dirty="0"/>
                  <a:t> = ________ </a:t>
                </a:r>
                <a:r>
                  <a:rPr lang="cs-CZ" dirty="0" smtClean="0"/>
                  <a:t>m</a:t>
                </a:r>
              </a:p>
              <a:p>
                <a:pPr marL="0" indent="0">
                  <a:buSzPct val="75000"/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cs-CZ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</a:rPr>
                      <m:t>kg</m:t>
                    </m:r>
                  </m:oMath>
                </a14:m>
                <a:r>
                  <a:rPr lang="cs-CZ" dirty="0"/>
                  <a:t> = </a:t>
                </a:r>
                <a:r>
                  <a:rPr lang="cs-CZ" dirty="0" smtClean="0"/>
                  <a:t>_____  g              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cs-CZ" dirty="0" smtClean="0"/>
                  <a:t> dne </a:t>
                </a:r>
                <a:r>
                  <a:rPr lang="cs-CZ" dirty="0"/>
                  <a:t>= ________ h</a:t>
                </a: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95536" y="1700808"/>
                <a:ext cx="8229600" cy="4176464"/>
              </a:xfrm>
              <a:blipFill rotWithShape="1">
                <a:blip r:embed="rId2"/>
                <a:stretch>
                  <a:fillRect l="-444" t="-87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Nadpis 1"/>
          <p:cNvSpPr txBox="1">
            <a:spLocks/>
          </p:cNvSpPr>
          <p:nvPr/>
        </p:nvSpPr>
        <p:spPr>
          <a:xfrm>
            <a:off x="274400" y="98072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dirty="0" smtClean="0">
                <a:solidFill>
                  <a:schemeClr val="accent3"/>
                </a:solidFill>
              </a:rPr>
              <a:t>Jakou částí je ….. ?</a:t>
            </a:r>
            <a:r>
              <a:rPr lang="cs-CZ" dirty="0" smtClean="0">
                <a:solidFill>
                  <a:schemeClr val="accent3"/>
                </a:solidFill>
              </a:rPr>
              <a:t> </a:t>
            </a:r>
            <a:endParaRPr lang="cs-CZ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00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cs-CZ" dirty="0" smtClean="0"/>
              <a:t>Číselná osa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67544" y="1196752"/>
                <a:ext cx="7467600" cy="4873752"/>
              </a:xfrm>
            </p:spPr>
            <p:txBody>
              <a:bodyPr/>
              <a:lstStyle/>
              <a:p>
                <a:pPr marL="457200" indent="-457200">
                  <a:buFont typeface="+mj-lt"/>
                  <a:buAutoNum type="alphaUcPeriod"/>
                </a:pPr>
                <a:r>
                  <a:rPr lang="cs-CZ" dirty="0" smtClean="0"/>
                  <a:t>Na číselné ose vyznač body 0;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; </m:t>
                    </m:r>
                  </m:oMath>
                </a14:m>
                <a:r>
                  <a:rPr lang="cs-CZ" dirty="0" smtClean="0"/>
                  <a:t>1  , pokud víš, že vzdálenost bodů 0 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  je 2cm.              </a:t>
                </a:r>
                <a:r>
                  <a:rPr lang="cs-CZ" b="1" dirty="0" smtClean="0"/>
                  <a:t>2body</a:t>
                </a:r>
              </a:p>
              <a:p>
                <a:pPr marL="457200" indent="-457200">
                  <a:buFont typeface="+mj-lt"/>
                  <a:buAutoNum type="alphaUcPeriod"/>
                </a:pPr>
                <a:endParaRPr lang="cs-CZ" b="1" dirty="0" smtClean="0"/>
              </a:p>
              <a:p>
                <a:pPr marL="457200" indent="-457200">
                  <a:buFont typeface="+mj-lt"/>
                  <a:buAutoNum type="alphaUcPeriod"/>
                </a:pPr>
                <a:r>
                  <a:rPr lang="cs-CZ" dirty="0"/>
                  <a:t>Na číselné ose vyznač body 0;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; </m:t>
                    </m:r>
                  </m:oMath>
                </a14:m>
                <a:r>
                  <a:rPr lang="cs-CZ" dirty="0"/>
                  <a:t>1  , pokud víš, že vzdálenost bodů 0 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s-CZ" dirty="0"/>
                  <a:t>  je 2cm.          </a:t>
                </a:r>
                <a:r>
                  <a:rPr lang="cs-CZ" dirty="0" smtClean="0"/>
                  <a:t>    </a:t>
                </a:r>
                <a:r>
                  <a:rPr lang="cs-CZ" b="1" dirty="0" smtClean="0"/>
                  <a:t>3body</a:t>
                </a:r>
              </a:p>
              <a:p>
                <a:pPr marL="457200" indent="-457200">
                  <a:buFont typeface="+mj-lt"/>
                  <a:buAutoNum type="alphaUcPeriod"/>
                </a:pPr>
                <a:endParaRPr lang="cs-CZ" b="1" dirty="0"/>
              </a:p>
              <a:p>
                <a:pPr marL="457200" indent="-457200">
                  <a:buFont typeface="+mj-lt"/>
                  <a:buAutoNum type="alphaUcPeriod"/>
                </a:pPr>
                <a:r>
                  <a:rPr lang="cs-CZ" dirty="0"/>
                  <a:t>Na číselné ose vyznač body 0;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</a:rPr>
                      <m:t>;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;1</m:t>
                    </m:r>
                  </m:oMath>
                </a14:m>
                <a:r>
                  <a:rPr lang="cs-CZ" dirty="0" smtClean="0"/>
                  <a:t>  , </a:t>
                </a:r>
                <a:r>
                  <a:rPr lang="cs-CZ" dirty="0"/>
                  <a:t>pokud víš, že vzdálenost bodů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/>
                  <a:t> </a:t>
                </a:r>
                <a:r>
                  <a:rPr lang="cs-CZ" dirty="0"/>
                  <a:t>a </a:t>
                </a:r>
                <a:r>
                  <a:rPr lang="cs-CZ" dirty="0" smtClean="0"/>
                  <a:t>1 je 6cm</a:t>
                </a:r>
                <a:r>
                  <a:rPr lang="cs-CZ" dirty="0"/>
                  <a:t>.   </a:t>
                </a:r>
                <a:r>
                  <a:rPr lang="cs-CZ" dirty="0" smtClean="0"/>
                  <a:t>     </a:t>
                </a:r>
                <a:r>
                  <a:rPr lang="cs-CZ" b="1" dirty="0" smtClean="0"/>
                  <a:t>4body</a:t>
                </a:r>
                <a:endParaRPr lang="cs-CZ" b="1" dirty="0"/>
              </a:p>
              <a:p>
                <a:pPr marL="457200" indent="-457200">
                  <a:buFont typeface="+mj-lt"/>
                  <a:buAutoNum type="alphaUcPeriod"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67544" y="1196752"/>
                <a:ext cx="7467600" cy="4873752"/>
              </a:xfrm>
              <a:blipFill rotWithShape="1">
                <a:blip r:embed="rId2"/>
                <a:stretch>
                  <a:fillRect l="-57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7986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Znázornění zlomků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75462" y="899954"/>
                <a:ext cx="6318162" cy="344688"/>
              </a:xfrm>
            </p:spPr>
            <p:txBody>
              <a:bodyPr>
                <a:normAutofit/>
              </a:bodyPr>
              <a:lstStyle/>
              <a:p>
                <a:r>
                  <a:rPr lang="cs-CZ" sz="1600" dirty="0" smtClean="0"/>
                  <a:t>1 dílek </a:t>
                </a:r>
                <a14:m>
                  <m:oMath xmlns:m="http://schemas.openxmlformats.org/officeDocument/2006/math">
                    <m:r>
                      <a:rPr lang="cs-CZ" sz="1600" i="1" smtClean="0">
                        <a:latin typeface="Cambria Math"/>
                        <a:ea typeface="Cambria Math"/>
                      </a:rPr>
                      <m:t>≅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                   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𝐸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=        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𝐹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=        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𝐺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=          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𝐻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= </m:t>
                    </m:r>
                  </m:oMath>
                </a14:m>
                <a:endParaRPr lang="cs-CZ" sz="16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75462" y="899954"/>
                <a:ext cx="6318162" cy="344688"/>
              </a:xfrm>
              <a:blipFill rotWithShape="1">
                <a:blip r:embed="rId2"/>
                <a:stretch>
                  <a:fillRect t="-5357" b="-2142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Nadpis 1"/>
          <p:cNvSpPr txBox="1">
            <a:spLocks/>
          </p:cNvSpPr>
          <p:nvPr/>
        </p:nvSpPr>
        <p:spPr>
          <a:xfrm>
            <a:off x="107504" y="596570"/>
            <a:ext cx="8712968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Clr>
                <a:schemeClr val="accent1"/>
              </a:buClr>
              <a:buFont typeface="+mj-lt"/>
              <a:buAutoNum type="alphaUcPeriod"/>
            </a:pPr>
            <a:r>
              <a:rPr lang="cs-CZ" sz="1800" dirty="0" smtClean="0"/>
              <a:t>Zapiš měřítko a k písmenům </a:t>
            </a:r>
            <a:r>
              <a:rPr lang="cs-CZ" sz="1800" dirty="0" smtClean="0"/>
              <a:t>E, F, </a:t>
            </a:r>
            <a:r>
              <a:rPr lang="cs-CZ" sz="1800" dirty="0"/>
              <a:t>G</a:t>
            </a:r>
            <a:r>
              <a:rPr lang="cs-CZ" sz="1800" dirty="0" smtClean="0"/>
              <a:t> </a:t>
            </a:r>
            <a:r>
              <a:rPr lang="cs-CZ" sz="1800" dirty="0" smtClean="0"/>
              <a:t>a </a:t>
            </a:r>
            <a:r>
              <a:rPr lang="cs-CZ" sz="1800" dirty="0" smtClean="0"/>
              <a:t>H </a:t>
            </a:r>
            <a:r>
              <a:rPr lang="cs-CZ" sz="1800" dirty="0" smtClean="0"/>
              <a:t>zapište </a:t>
            </a:r>
            <a:r>
              <a:rPr lang="cs-CZ" sz="1800" dirty="0" smtClean="0"/>
              <a:t>zlomek, </a:t>
            </a:r>
            <a:r>
              <a:rPr lang="cs-CZ" sz="1800" dirty="0" smtClean="0"/>
              <a:t>který představují</a:t>
            </a:r>
            <a:r>
              <a:rPr lang="cs-CZ" sz="1800" dirty="0" smtClean="0"/>
              <a:t>.                       				                                                                 </a:t>
            </a:r>
            <a:r>
              <a:rPr lang="cs-CZ" sz="1600" b="1" dirty="0" smtClean="0"/>
              <a:t>2 body</a:t>
            </a:r>
            <a:endParaRPr lang="cs-CZ" sz="1600" b="1" dirty="0"/>
          </a:p>
        </p:txBody>
      </p:sp>
      <p:graphicFrame>
        <p:nvGraphicFramePr>
          <p:cNvPr id="17" name="Tabulk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012348"/>
              </p:ext>
            </p:extLst>
          </p:nvPr>
        </p:nvGraphicFramePr>
        <p:xfrm>
          <a:off x="499976" y="1269014"/>
          <a:ext cx="8136900" cy="28536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</a:tblGrid>
              <a:tr h="138688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</a:tr>
              <a:tr h="146680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8" name="Skupina 17"/>
          <p:cNvGrpSpPr/>
          <p:nvPr/>
        </p:nvGrpSpPr>
        <p:grpSpPr>
          <a:xfrm>
            <a:off x="785671" y="1349948"/>
            <a:ext cx="6843097" cy="520970"/>
            <a:chOff x="897255" y="3659278"/>
            <a:chExt cx="6843097" cy="520970"/>
          </a:xfrm>
        </p:grpSpPr>
        <p:sp>
          <p:nvSpPr>
            <p:cNvPr id="23" name="TextovéPole 22"/>
            <p:cNvSpPr txBox="1"/>
            <p:nvPr/>
          </p:nvSpPr>
          <p:spPr>
            <a:xfrm>
              <a:off x="897255" y="3826602"/>
              <a:ext cx="36033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b="1" dirty="0" smtClean="0"/>
                <a:t>0</a:t>
              </a:r>
              <a:endParaRPr lang="cs-CZ" sz="1200" b="1" dirty="0"/>
            </a:p>
          </p:txBody>
        </p:sp>
        <p:sp>
          <p:nvSpPr>
            <p:cNvPr id="24" name="TextovéPole 23"/>
            <p:cNvSpPr txBox="1"/>
            <p:nvPr/>
          </p:nvSpPr>
          <p:spPr>
            <a:xfrm>
              <a:off x="1256769" y="3871442"/>
              <a:ext cx="360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b="1" dirty="0"/>
                <a:t>E</a:t>
              </a:r>
              <a:endParaRPr lang="cs-CZ" sz="1200" b="1" dirty="0"/>
            </a:p>
          </p:txBody>
        </p:sp>
        <p:sp>
          <p:nvSpPr>
            <p:cNvPr id="25" name="TextovéPole 24"/>
            <p:cNvSpPr txBox="1"/>
            <p:nvPr/>
          </p:nvSpPr>
          <p:spPr>
            <a:xfrm>
              <a:off x="3278468" y="3873123"/>
              <a:ext cx="360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b="1" dirty="0"/>
                <a:t>F</a:t>
              </a:r>
              <a:endParaRPr lang="cs-CZ" sz="1200" b="1" dirty="0"/>
            </a:p>
          </p:txBody>
        </p:sp>
        <p:sp>
          <p:nvSpPr>
            <p:cNvPr id="26" name="TextovéPole 25"/>
            <p:cNvSpPr txBox="1"/>
            <p:nvPr/>
          </p:nvSpPr>
          <p:spPr>
            <a:xfrm>
              <a:off x="4931127" y="3826602"/>
              <a:ext cx="360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b="1" dirty="0"/>
                <a:t>G</a:t>
              </a:r>
              <a:endParaRPr lang="cs-CZ" sz="1200" b="1" dirty="0"/>
            </a:p>
          </p:txBody>
        </p:sp>
        <p:sp>
          <p:nvSpPr>
            <p:cNvPr id="27" name="TextovéPole 26"/>
            <p:cNvSpPr txBox="1"/>
            <p:nvPr/>
          </p:nvSpPr>
          <p:spPr>
            <a:xfrm>
              <a:off x="7380312" y="3811106"/>
              <a:ext cx="360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b="1" dirty="0"/>
                <a:t>H</a:t>
              </a:r>
              <a:endParaRPr lang="cs-CZ" sz="1200" b="1" dirty="0"/>
            </a:p>
          </p:txBody>
        </p:sp>
        <p:sp>
          <p:nvSpPr>
            <p:cNvPr id="28" name="TextovéPole 27"/>
            <p:cNvSpPr txBox="1"/>
            <p:nvPr/>
          </p:nvSpPr>
          <p:spPr>
            <a:xfrm>
              <a:off x="2909643" y="3903249"/>
              <a:ext cx="360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b="1" dirty="0"/>
                <a:t>1</a:t>
              </a:r>
            </a:p>
          </p:txBody>
        </p:sp>
        <p:sp>
          <p:nvSpPr>
            <p:cNvPr id="29" name="Ovál 28"/>
            <p:cNvSpPr/>
            <p:nvPr/>
          </p:nvSpPr>
          <p:spPr>
            <a:xfrm>
              <a:off x="1356795" y="3659278"/>
              <a:ext cx="152110" cy="8750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Ovál 29"/>
            <p:cNvSpPr/>
            <p:nvPr/>
          </p:nvSpPr>
          <p:spPr>
            <a:xfrm>
              <a:off x="7484277" y="3690183"/>
              <a:ext cx="152110" cy="8750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1" name="Ovál 30"/>
            <p:cNvSpPr/>
            <p:nvPr/>
          </p:nvSpPr>
          <p:spPr>
            <a:xfrm>
              <a:off x="5035092" y="3678582"/>
              <a:ext cx="152110" cy="8750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" name="Ovál 31"/>
            <p:cNvSpPr/>
            <p:nvPr/>
          </p:nvSpPr>
          <p:spPr>
            <a:xfrm>
              <a:off x="3382433" y="3674228"/>
              <a:ext cx="152110" cy="8750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 5"/>
          <p:cNvSpPr/>
          <p:nvPr/>
        </p:nvSpPr>
        <p:spPr>
          <a:xfrm>
            <a:off x="107504" y="2132856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chemeClr val="accent1"/>
              </a:buClr>
              <a:buFont typeface="+mj-lt"/>
              <a:buAutoNum type="alphaUcPeriod" startAt="2"/>
            </a:pPr>
            <a:r>
              <a:rPr lang="cs-CZ" dirty="0"/>
              <a:t>Zapiš měřítko a k písmenům E, F, G a H zapište zlomek, který představují.                      </a:t>
            </a:r>
            <a:r>
              <a:rPr lang="cs-CZ" dirty="0" smtClean="0"/>
              <a:t>				 		                      	</a:t>
            </a:r>
            <a:r>
              <a:rPr lang="cs-CZ" sz="1600" dirty="0" smtClean="0"/>
              <a:t> </a:t>
            </a:r>
            <a:r>
              <a:rPr lang="cs-CZ" sz="1600" b="1" dirty="0" smtClean="0"/>
              <a:t>3 </a:t>
            </a:r>
            <a:r>
              <a:rPr lang="cs-CZ" sz="1600" b="1" dirty="0"/>
              <a:t>body</a:t>
            </a:r>
            <a:endParaRPr lang="cs-CZ" sz="1600" b="1" dirty="0"/>
          </a:p>
        </p:txBody>
      </p:sp>
      <p:graphicFrame>
        <p:nvGraphicFramePr>
          <p:cNvPr id="33" name="Tabulka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043631"/>
              </p:ext>
            </p:extLst>
          </p:nvPr>
        </p:nvGraphicFramePr>
        <p:xfrm>
          <a:off x="536483" y="2996952"/>
          <a:ext cx="8136900" cy="28536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813690"/>
                <a:gridCol w="1220535"/>
              </a:tblGrid>
              <a:tr h="138688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2"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</a:tcPr>
                </a:tc>
              </a:tr>
              <a:tr h="146680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>
                        <a:ln w="952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254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254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45" name="Zástupný symbol pro obsah 2"/>
              <p:cNvSpPr txBox="1">
                <a:spLocks/>
              </p:cNvSpPr>
              <p:nvPr/>
            </p:nvSpPr>
            <p:spPr>
              <a:xfrm>
                <a:off x="407276" y="2564904"/>
                <a:ext cx="5964924" cy="432048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cs-CZ" sz="1600" dirty="0" smtClean="0"/>
                  <a:t>1 dílek </a:t>
                </a:r>
                <a14:m>
                  <m:oMath xmlns:m="http://schemas.openxmlformats.org/officeDocument/2006/math">
                    <m:r>
                      <a:rPr lang="cs-CZ" sz="1600" i="1" smtClean="0">
                        <a:latin typeface="Cambria Math"/>
                        <a:ea typeface="Cambria Math"/>
                      </a:rPr>
                      <m:t>≅                   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𝐾</m:t>
                    </m:r>
                    <m:r>
                      <a:rPr lang="cs-CZ" sz="1600" i="1" smtClean="0">
                        <a:latin typeface="Cambria Math"/>
                        <a:ea typeface="Cambria Math"/>
                      </a:rPr>
                      <m:t>=        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𝐿</m:t>
                    </m:r>
                    <m:r>
                      <a:rPr lang="cs-CZ" sz="1600" i="1" smtClean="0">
                        <a:latin typeface="Cambria Math"/>
                        <a:ea typeface="Cambria Math"/>
                      </a:rPr>
                      <m:t>=        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𝑀</m:t>
                    </m:r>
                    <m:r>
                      <a:rPr lang="cs-CZ" sz="1600" i="1" smtClean="0">
                        <a:latin typeface="Cambria Math"/>
                        <a:ea typeface="Cambria Math"/>
                      </a:rPr>
                      <m:t>=          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𝑁</m:t>
                    </m:r>
                    <m:r>
                      <a:rPr lang="cs-CZ" sz="1600" i="1" smtClean="0">
                        <a:latin typeface="Cambria Math"/>
                        <a:ea typeface="Cambria Math"/>
                      </a:rPr>
                      <m:t>= </m:t>
                    </m:r>
                  </m:oMath>
                </a14:m>
                <a:endParaRPr lang="cs-CZ" sz="1600" dirty="0"/>
              </a:p>
            </p:txBody>
          </p:sp>
        </mc:Choice>
        <mc:Fallback>
          <p:sp>
            <p:nvSpPr>
              <p:cNvPr id="45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276" y="2564904"/>
                <a:ext cx="5964924" cy="432048"/>
              </a:xfrm>
              <a:prstGeom prst="rect">
                <a:avLst/>
              </a:prstGeom>
              <a:blipFill rotWithShape="1">
                <a:blip r:embed="rId3"/>
                <a:stretch>
                  <a:fillRect t="-422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Skupina 13"/>
          <p:cNvGrpSpPr/>
          <p:nvPr/>
        </p:nvGrpSpPr>
        <p:grpSpPr>
          <a:xfrm>
            <a:off x="774280" y="3053438"/>
            <a:ext cx="4441810" cy="666218"/>
            <a:chOff x="762489" y="4556680"/>
            <a:chExt cx="4441810" cy="666218"/>
          </a:xfrm>
        </p:grpSpPr>
        <p:sp>
          <p:nvSpPr>
            <p:cNvPr id="36" name="TextovéPole 35"/>
            <p:cNvSpPr txBox="1"/>
            <p:nvPr/>
          </p:nvSpPr>
          <p:spPr>
            <a:xfrm>
              <a:off x="762489" y="4732956"/>
              <a:ext cx="360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b="1" dirty="0"/>
                <a:t>K</a:t>
              </a:r>
              <a:endParaRPr lang="cs-CZ" sz="1200" b="1" dirty="0"/>
            </a:p>
          </p:txBody>
        </p:sp>
        <p:sp>
          <p:nvSpPr>
            <p:cNvPr id="37" name="TextovéPole 36"/>
            <p:cNvSpPr txBox="1"/>
            <p:nvPr/>
          </p:nvSpPr>
          <p:spPr>
            <a:xfrm>
              <a:off x="2393647" y="4794973"/>
              <a:ext cx="360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b="1" dirty="0"/>
                <a:t>L</a:t>
              </a:r>
              <a:endParaRPr lang="cs-CZ" sz="1200" b="1" dirty="0"/>
            </a:p>
          </p:txBody>
        </p:sp>
        <p:sp>
          <p:nvSpPr>
            <p:cNvPr id="38" name="TextovéPole 37"/>
            <p:cNvSpPr txBox="1"/>
            <p:nvPr/>
          </p:nvSpPr>
          <p:spPr>
            <a:xfrm>
              <a:off x="4844259" y="4748452"/>
              <a:ext cx="360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b="1" dirty="0" smtClean="0"/>
                <a:t>1</a:t>
              </a:r>
              <a:endParaRPr lang="cs-CZ" sz="1200" b="1" dirty="0"/>
            </a:p>
          </p:txBody>
        </p:sp>
        <p:sp>
          <p:nvSpPr>
            <p:cNvPr id="39" name="TextovéPole 38"/>
            <p:cNvSpPr txBox="1"/>
            <p:nvPr/>
          </p:nvSpPr>
          <p:spPr>
            <a:xfrm>
              <a:off x="3174503" y="4794973"/>
              <a:ext cx="360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b="1" dirty="0"/>
                <a:t>M</a:t>
              </a:r>
              <a:endParaRPr lang="cs-CZ" sz="1200" b="1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0" name="TextovéPole 39"/>
                <p:cNvSpPr txBox="1"/>
                <p:nvPr/>
              </p:nvSpPr>
              <p:spPr>
                <a:xfrm>
                  <a:off x="2753687" y="4784893"/>
                  <a:ext cx="360040" cy="4380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cs-CZ" sz="12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1200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sz="1200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cs-CZ" sz="1200" b="1" dirty="0"/>
                </a:p>
              </p:txBody>
            </p:sp>
          </mc:Choice>
          <mc:Fallback>
            <p:sp>
              <p:nvSpPr>
                <p:cNvPr id="40" name="TextovéPole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3687" y="4784893"/>
                  <a:ext cx="360040" cy="43800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Ovál 40"/>
            <p:cNvSpPr/>
            <p:nvPr/>
          </p:nvSpPr>
          <p:spPr>
            <a:xfrm>
              <a:off x="866454" y="4556680"/>
              <a:ext cx="152110" cy="8750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2" name="Ovál 41"/>
            <p:cNvSpPr/>
            <p:nvPr/>
          </p:nvSpPr>
          <p:spPr>
            <a:xfrm>
              <a:off x="3278468" y="4609647"/>
              <a:ext cx="152110" cy="8750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3" name="Ovál 42"/>
            <p:cNvSpPr/>
            <p:nvPr/>
          </p:nvSpPr>
          <p:spPr>
            <a:xfrm>
              <a:off x="4528878" y="4600432"/>
              <a:ext cx="152110" cy="8750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4" name="Ovál 43"/>
            <p:cNvSpPr/>
            <p:nvPr/>
          </p:nvSpPr>
          <p:spPr>
            <a:xfrm>
              <a:off x="2497612" y="4596078"/>
              <a:ext cx="152110" cy="8750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TextovéPole 45"/>
            <p:cNvSpPr txBox="1"/>
            <p:nvPr/>
          </p:nvSpPr>
          <p:spPr>
            <a:xfrm>
              <a:off x="4424913" y="4808873"/>
              <a:ext cx="360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b="1" dirty="0"/>
                <a:t>N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Obdélník 46"/>
              <p:cNvSpPr/>
              <p:nvPr/>
            </p:nvSpPr>
            <p:spPr>
              <a:xfrm>
                <a:off x="220189" y="4005064"/>
                <a:ext cx="8640960" cy="7285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Clr>
                    <a:schemeClr val="accent1"/>
                  </a:buClr>
                  <a:buFont typeface="+mj-lt"/>
                  <a:buAutoNum type="alphaUcPeriod" startAt="3"/>
                </a:pPr>
                <a:r>
                  <a:rPr lang="cs-CZ" dirty="0" smtClean="0"/>
                  <a:t>Zakreslete na číselnou osu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1600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sz="1600" b="1" i="1" smtClean="0">
                        <a:latin typeface="Cambria Math"/>
                      </a:rPr>
                      <m:t>   </m:t>
                    </m:r>
                    <m:r>
                      <a:rPr lang="cs-CZ" sz="1600" b="1" i="1">
                        <a:latin typeface="Cambria Math"/>
                      </a:rPr>
                      <m:t> </m:t>
                    </m:r>
                    <m:r>
                      <a:rPr lang="cs-CZ" sz="1600" b="1" i="1" smtClean="0">
                        <a:latin typeface="Cambria Math"/>
                      </a:rPr>
                      <m:t>;   </m:t>
                    </m:r>
                    <m:f>
                      <m:fPr>
                        <m:ctrlPr>
                          <a:rPr lang="cs-CZ" sz="16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 smtClean="0">
                            <a:latin typeface="Cambria Math"/>
                          </a:rPr>
                          <m:t> </m:t>
                        </m:r>
                        <m:r>
                          <a:rPr lang="cs-CZ" sz="1600" b="1" i="1">
                            <a:latin typeface="Cambria Math"/>
                          </a:rPr>
                          <m:t> </m:t>
                        </m:r>
                        <m:r>
                          <a:rPr lang="cs-CZ" sz="1600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1600" b="1" i="1" smtClean="0">
                            <a:latin typeface="Cambria Math"/>
                          </a:rPr>
                          <m:t>𝟏𝟎</m:t>
                        </m:r>
                      </m:den>
                    </m:f>
                    <m:r>
                      <a:rPr lang="cs-CZ" sz="1600" b="1" i="1" smtClean="0">
                        <a:latin typeface="Cambria Math"/>
                      </a:rPr>
                      <m:t>;   </m:t>
                    </m:r>
                    <m:r>
                      <a:rPr lang="cs-CZ" sz="1600" b="1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sz="16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 smtClean="0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sz="1600" b="1" i="1" smtClean="0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cs-CZ" sz="1600" b="1" i="1" smtClean="0">
                        <a:latin typeface="Cambria Math"/>
                      </a:rPr>
                      <m:t> ;    </m:t>
                    </m:r>
                    <m:r>
                      <a:rPr lang="cs-CZ" sz="1600" b="1" i="0" smtClean="0">
                        <a:latin typeface="Cambria Math"/>
                      </a:rPr>
                      <m:t>𝟏</m:t>
                    </m:r>
                    <m:r>
                      <a:rPr lang="cs-CZ" sz="1600" b="1" i="0" smtClean="0">
                        <a:latin typeface="Cambria Math"/>
                      </a:rPr>
                      <m:t>,</m:t>
                    </m:r>
                    <m:r>
                      <a:rPr lang="cs-CZ" sz="1600" b="1" i="0" smtClean="0">
                        <a:latin typeface="Cambria Math"/>
                      </a:rPr>
                      <m:t>𝟑</m:t>
                    </m:r>
                    <m:r>
                      <a:rPr lang="cs-CZ" sz="1600" b="1" i="0" smtClean="0">
                        <a:latin typeface="Cambria Math"/>
                      </a:rPr>
                      <m:t>   ;      </m:t>
                    </m:r>
                    <m:r>
                      <a:rPr lang="cs-CZ" sz="1600" b="1" i="0" smtClean="0">
                        <a:latin typeface="Cambria Math"/>
                      </a:rPr>
                      <m:t>𝟏</m:t>
                    </m:r>
                    <m:f>
                      <m:fPr>
                        <m:ctrlPr>
                          <a:rPr lang="cs-CZ" sz="16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latin typeface="Cambria Math"/>
                          </a:rPr>
                          <m:t> </m:t>
                        </m:r>
                        <m:r>
                          <a:rPr lang="cs-CZ" sz="1600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1600" b="1" i="1" smtClean="0"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cs-CZ" dirty="0" smtClean="0"/>
                  <a:t>  a zapiš měřítko. 				                       				</a:t>
                </a:r>
                <a:r>
                  <a:rPr lang="cs-CZ" sz="1600" dirty="0" smtClean="0"/>
                  <a:t> </a:t>
                </a:r>
                <a:r>
                  <a:rPr lang="cs-CZ" sz="1600" b="1" dirty="0" smtClean="0"/>
                  <a:t>4 body</a:t>
                </a:r>
                <a:endParaRPr lang="cs-CZ" sz="1600" b="1" dirty="0"/>
              </a:p>
            </p:txBody>
          </p:sp>
        </mc:Choice>
        <mc:Fallback>
          <p:sp>
            <p:nvSpPr>
              <p:cNvPr id="47" name="Obdélník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9" y="4005064"/>
                <a:ext cx="8640960" cy="728597"/>
              </a:xfrm>
              <a:prstGeom prst="rect">
                <a:avLst/>
              </a:prstGeom>
              <a:blipFill rotWithShape="1">
                <a:blip r:embed="rId5"/>
                <a:stretch>
                  <a:fillRect l="-494" t="-833" b="-8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Zástupný symbol pro obsah 2"/>
              <p:cNvSpPr txBox="1">
                <a:spLocks/>
              </p:cNvSpPr>
              <p:nvPr/>
            </p:nvSpPr>
            <p:spPr>
              <a:xfrm>
                <a:off x="580090" y="4517637"/>
                <a:ext cx="3271830" cy="432048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cs-CZ" sz="1600" dirty="0" smtClean="0"/>
                  <a:t>1 dílek </a:t>
                </a:r>
                <a14:m>
                  <m:oMath xmlns:m="http://schemas.openxmlformats.org/officeDocument/2006/math">
                    <m:r>
                      <a:rPr lang="cs-CZ" sz="1600" i="1" smtClean="0">
                        <a:latin typeface="Cambria Math"/>
                        <a:ea typeface="Cambria Math"/>
                      </a:rPr>
                      <m:t>≅                 </m:t>
                    </m:r>
                  </m:oMath>
                </a14:m>
                <a:endParaRPr lang="cs-CZ" sz="1600" dirty="0"/>
              </a:p>
            </p:txBody>
          </p:sp>
        </mc:Choice>
        <mc:Fallback>
          <p:sp>
            <p:nvSpPr>
              <p:cNvPr id="48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090" y="4517637"/>
                <a:ext cx="3271830" cy="432048"/>
              </a:xfrm>
              <a:prstGeom prst="rect">
                <a:avLst/>
              </a:prstGeom>
              <a:blipFill rotWithShape="1">
                <a:blip r:embed="rId6"/>
                <a:stretch>
                  <a:fillRect t="-422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9" name="Tabulka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66698"/>
              </p:ext>
            </p:extLst>
          </p:nvPr>
        </p:nvGraphicFramePr>
        <p:xfrm>
          <a:off x="407276" y="5085184"/>
          <a:ext cx="8136893" cy="28536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87471"/>
                <a:gridCol w="387471"/>
                <a:gridCol w="387471"/>
                <a:gridCol w="387471"/>
                <a:gridCol w="387471"/>
                <a:gridCol w="387471"/>
                <a:gridCol w="387471"/>
                <a:gridCol w="387471"/>
                <a:gridCol w="387471"/>
                <a:gridCol w="387471"/>
                <a:gridCol w="387471"/>
                <a:gridCol w="387471"/>
                <a:gridCol w="387471"/>
                <a:gridCol w="387471"/>
                <a:gridCol w="387471"/>
                <a:gridCol w="387471"/>
                <a:gridCol w="774943"/>
                <a:gridCol w="1162414"/>
              </a:tblGrid>
              <a:tr h="138688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 rowSpan="2"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</a:tcPr>
                </a:tc>
              </a:tr>
              <a:tr h="146680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>
                        <a:ln w="952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254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0" name="TextovéPole 49"/>
          <p:cNvSpPr txBox="1"/>
          <p:nvPr/>
        </p:nvSpPr>
        <p:spPr>
          <a:xfrm>
            <a:off x="670019" y="5350204"/>
            <a:ext cx="360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/>
              <a:t>0</a:t>
            </a:r>
            <a:endParaRPr lang="cs-CZ" sz="1200" b="1" dirty="0"/>
          </a:p>
        </p:txBody>
      </p:sp>
      <p:sp>
        <p:nvSpPr>
          <p:cNvPr id="51" name="TextovéPole 50"/>
          <p:cNvSpPr txBox="1"/>
          <p:nvPr/>
        </p:nvSpPr>
        <p:spPr>
          <a:xfrm>
            <a:off x="4522755" y="5325396"/>
            <a:ext cx="360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61094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6151"/>
            <a:ext cx="7467600" cy="724942"/>
          </a:xfrm>
        </p:spPr>
        <p:txBody>
          <a:bodyPr/>
          <a:lstStyle/>
          <a:p>
            <a:pPr algn="ctr"/>
            <a:r>
              <a:rPr lang="cs-CZ" dirty="0" smtClean="0"/>
              <a:t>ROVNOST ZLOMKŮ  I.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95536" y="2348880"/>
                <a:ext cx="8229600" cy="3312368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SzPct val="75000"/>
                  <a:buFont typeface="+mj-lt"/>
                  <a:buAutoNum type="alphaU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𝟏𝟐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 , 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𝟖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					</a:t>
                </a:r>
                <a:r>
                  <a:rPr lang="cs-CZ" b="1" dirty="0" smtClean="0"/>
                  <a:t>2body</a:t>
                </a:r>
              </a:p>
              <a:p>
                <a:pPr marL="457200" indent="-457200">
                  <a:buSzPct val="75000"/>
                  <a:buFont typeface="+mj-lt"/>
                  <a:buAutoNum type="alphaUcPeriod"/>
                </a:pPr>
                <a:endParaRPr lang="cs-CZ" b="1" dirty="0" smtClean="0"/>
              </a:p>
              <a:p>
                <a:pPr marL="457200" indent="-457200">
                  <a:buSzPct val="75000"/>
                  <a:buFont typeface="+mj-lt"/>
                  <a:buAutoNum type="alphaU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,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  <m:r>
                          <a:rPr lang="cs-CZ" b="1" i="1" smtClean="0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, 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𝟐𝟎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𝟏𝟓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/>
                  <a:t>			           </a:t>
                </a:r>
                <a:r>
                  <a:rPr lang="cs-CZ" b="1" dirty="0"/>
                  <a:t>3</a:t>
                </a:r>
                <a:r>
                  <a:rPr lang="cs-CZ" b="1" dirty="0" smtClean="0"/>
                  <a:t> body</a:t>
                </a:r>
              </a:p>
              <a:p>
                <a:pPr marL="457200" indent="-457200">
                  <a:buSzPct val="75000"/>
                  <a:buFont typeface="+mj-lt"/>
                  <a:buAutoNum type="alphaUcPeriod"/>
                </a:pPr>
                <a:endParaRPr lang="cs-CZ" b="1" dirty="0" smtClean="0"/>
              </a:p>
              <a:p>
                <a:pPr marL="457200" indent="-457200">
                  <a:buSzPct val="75000"/>
                  <a:buFont typeface="+mj-lt"/>
                  <a:buAutoNum type="alphaU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𝟗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,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  <m:r>
                          <a:rPr lang="cs-CZ" b="1" i="1" smtClean="0">
                            <a:latin typeface="Cambria Math"/>
                          </a:rPr>
                          <m:t>𝟐𝟒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𝟐𝟕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, 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𝟏𝟎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𝟏𝟐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𝟖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/>
                  <a:t>				</a:t>
                </a:r>
                <a:r>
                  <a:rPr lang="cs-CZ" b="1" dirty="0" smtClean="0"/>
                  <a:t>4 body</a:t>
                </a:r>
                <a:endParaRPr lang="cs-CZ" b="1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95536" y="2348880"/>
                <a:ext cx="8229600" cy="331236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Nadpis 1"/>
          <p:cNvSpPr txBox="1">
            <a:spLocks/>
          </p:cNvSpPr>
          <p:nvPr/>
        </p:nvSpPr>
        <p:spPr>
          <a:xfrm>
            <a:off x="274400" y="980728"/>
            <a:ext cx="8229600" cy="11881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600" b="1" i="1" dirty="0" smtClean="0">
              <a:solidFill>
                <a:schemeClr val="accent3"/>
              </a:solidFill>
            </a:endParaRPr>
          </a:p>
          <a:p>
            <a:pPr algn="l"/>
            <a:r>
              <a:rPr lang="cs-CZ" sz="3600" b="1" i="1" dirty="0" smtClean="0">
                <a:solidFill>
                  <a:schemeClr val="accent3"/>
                </a:solidFill>
              </a:rPr>
              <a:t>Zjistěte, které ze vyjadřují </a:t>
            </a:r>
            <a:r>
              <a:rPr lang="cs-CZ" sz="3600" b="1" i="1" dirty="0">
                <a:solidFill>
                  <a:schemeClr val="accent3"/>
                </a:solidFill>
              </a:rPr>
              <a:t>stejnou část. Ilustrujte svoje tvrzení obrázkem.</a:t>
            </a:r>
          </a:p>
          <a:p>
            <a:pPr algn="l"/>
            <a:endParaRPr lang="cs-CZ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29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6151"/>
            <a:ext cx="7467600" cy="724942"/>
          </a:xfrm>
        </p:spPr>
        <p:txBody>
          <a:bodyPr/>
          <a:lstStyle/>
          <a:p>
            <a:pPr algn="ctr"/>
            <a:r>
              <a:rPr lang="cs-CZ" dirty="0" smtClean="0"/>
              <a:t>Zápis zlomků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32636" y="1673279"/>
                <a:ext cx="8229600" cy="82068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a) 1,5  </a:t>
                </a:r>
                <a:r>
                  <a:rPr lang="cs-CZ" dirty="0" smtClean="0"/>
                  <a:t>=   </a:t>
                </a:r>
                <a:r>
                  <a:rPr lang="cs-CZ" dirty="0" smtClean="0"/>
                  <a:t>       </a:t>
                </a:r>
                <a:r>
                  <a:rPr lang="cs-CZ" dirty="0" smtClean="0"/>
                  <a:t>b) </a:t>
                </a:r>
                <a:r>
                  <a:rPr lang="cs-CZ" dirty="0" smtClean="0"/>
                  <a:t>0,25 </a:t>
                </a:r>
                <a:r>
                  <a:rPr lang="cs-CZ" dirty="0" smtClean="0"/>
                  <a:t>=        </a:t>
                </a:r>
                <a:r>
                  <a:rPr lang="cs-CZ" dirty="0" smtClean="0"/>
                  <a:t>   </a:t>
                </a:r>
                <a:r>
                  <a:rPr lang="cs-CZ" dirty="0" smtClean="0"/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241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cs-CZ" dirty="0" smtClean="0"/>
                  <a:t> </a:t>
                </a:r>
                <a:r>
                  <a:rPr lang="cs-CZ" dirty="0" smtClean="0"/>
                  <a:t>=     </a:t>
                </a:r>
                <a:r>
                  <a:rPr lang="cs-CZ" dirty="0" smtClean="0"/>
                  <a:t>     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10</m:t>
                        </m:r>
                        <m:r>
                          <a:rPr lang="cs-CZ" b="0" i="1" smtClean="0">
                            <a:latin typeface="Cambria Math"/>
                          </a:rPr>
                          <m:t>00</m:t>
                        </m:r>
                      </m:den>
                    </m:f>
                  </m:oMath>
                </a14:m>
                <a:r>
                  <a:rPr lang="cs-CZ" dirty="0"/>
                  <a:t> =</a:t>
                </a:r>
                <a:r>
                  <a:rPr lang="cs-CZ" dirty="0" smtClean="0"/>
                  <a:t>  </a:t>
                </a: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32636" y="1673279"/>
                <a:ext cx="8229600" cy="820688"/>
              </a:xfrm>
              <a:blipFill rotWithShape="1">
                <a:blip r:embed="rId2"/>
                <a:stretch>
                  <a:fillRect l="-11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Nadpis 1"/>
          <p:cNvSpPr txBox="1">
            <a:spLocks/>
          </p:cNvSpPr>
          <p:nvPr/>
        </p:nvSpPr>
        <p:spPr>
          <a:xfrm>
            <a:off x="274400" y="98072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Clr>
                <a:schemeClr val="accent1"/>
              </a:buClr>
              <a:buFont typeface="+mj-lt"/>
              <a:buAutoNum type="alphaUcPeriod"/>
            </a:pPr>
            <a:r>
              <a:rPr lang="cs-CZ" sz="1800" dirty="0" smtClean="0"/>
              <a:t>Převeď desetinná čísla </a:t>
            </a:r>
            <a:r>
              <a:rPr lang="cs-CZ" sz="1800" dirty="0" smtClean="0"/>
              <a:t>na zlomek v základním </a:t>
            </a:r>
            <a:r>
              <a:rPr lang="cs-CZ" sz="1800" dirty="0" smtClean="0"/>
              <a:t>tvaru a naopak zlomek na des. číslo     </a:t>
            </a:r>
            <a:r>
              <a:rPr lang="cs-CZ" sz="1800" b="1" dirty="0" smtClean="0"/>
              <a:t>					 2body</a:t>
            </a:r>
            <a:endParaRPr lang="cs-CZ" sz="1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Zástupný symbol pro obsah 2"/>
              <p:cNvSpPr txBox="1">
                <a:spLocks/>
              </p:cNvSpPr>
              <p:nvPr/>
            </p:nvSpPr>
            <p:spPr>
              <a:xfrm>
                <a:off x="457200" y="3202812"/>
                <a:ext cx="6131024" cy="73592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cs-CZ" sz="2400" dirty="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36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cs-CZ" sz="2400" i="1">
                        <a:latin typeface="Cambria Math"/>
                      </a:rPr>
                      <m:t> =</m:t>
                    </m:r>
                  </m:oMath>
                </a14:m>
                <a:r>
                  <a:rPr lang="cs-CZ" sz="2400" dirty="0"/>
                  <a:t>                    </a:t>
                </a:r>
                <a:r>
                  <a:rPr lang="cs-CZ" sz="2400" dirty="0" smtClean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sz="2400" i="1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cs-CZ" sz="2400" i="1">
                        <a:latin typeface="Cambria Math"/>
                      </a:rPr>
                      <m:t> =</m:t>
                    </m:r>
                  </m:oMath>
                </a14:m>
                <a:r>
                  <a:rPr lang="cs-CZ" sz="2400" dirty="0" smtClean="0"/>
                  <a:t>           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cs-CZ" sz="2400" i="1">
                        <a:latin typeface="Cambria Math"/>
                      </a:rPr>
                      <m:t> =</m:t>
                    </m:r>
                  </m:oMath>
                </a14:m>
                <a:endParaRPr lang="cs-CZ" sz="2400" dirty="0"/>
              </a:p>
            </p:txBody>
          </p:sp>
        </mc:Choice>
        <mc:Fallback>
          <p:sp>
            <p:nvSpPr>
              <p:cNvPr id="6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202812"/>
                <a:ext cx="6131024" cy="735921"/>
              </a:xfrm>
              <a:prstGeom prst="rect">
                <a:avLst/>
              </a:prstGeom>
              <a:blipFill rotWithShape="1">
                <a:blip r:embed="rId3"/>
                <a:stretch>
                  <a:fillRect l="-14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Nadpis 1"/>
          <p:cNvSpPr txBox="1">
            <a:spLocks/>
          </p:cNvSpPr>
          <p:nvPr/>
        </p:nvSpPr>
        <p:spPr>
          <a:xfrm>
            <a:off x="393482" y="2492896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Clr>
                <a:schemeClr val="accent1"/>
              </a:buClr>
              <a:buFont typeface="+mj-lt"/>
              <a:buAutoNum type="alphaUcPeriod" startAt="2"/>
            </a:pPr>
            <a:r>
              <a:rPr lang="cs-CZ" sz="1800" dirty="0" smtClean="0"/>
              <a:t>Převeď zlomek na des. číslo. Výsledek zaokrouhli na desetiny      </a:t>
            </a:r>
            <a:r>
              <a:rPr lang="cs-CZ" sz="1800" b="1" dirty="0" smtClean="0"/>
              <a:t>									</a:t>
            </a:r>
            <a:r>
              <a:rPr lang="cs-CZ" sz="1800" b="1" dirty="0" smtClean="0"/>
              <a:t>3</a:t>
            </a:r>
            <a:r>
              <a:rPr lang="cs-CZ" sz="1800" b="1" dirty="0" smtClean="0"/>
              <a:t>body</a:t>
            </a:r>
            <a:endParaRPr lang="cs-CZ" sz="1800" dirty="0"/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393482" y="4437112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Clr>
                <a:schemeClr val="accent1"/>
              </a:buClr>
              <a:buFont typeface="+mj-lt"/>
              <a:buAutoNum type="alphaUcPeriod" startAt="3"/>
            </a:pPr>
            <a:r>
              <a:rPr lang="cs-CZ" sz="1800" dirty="0" smtClean="0"/>
              <a:t>Převeď zlomek na des. číslo.       </a:t>
            </a:r>
            <a:r>
              <a:rPr lang="cs-CZ" sz="1800" b="1" dirty="0" smtClean="0"/>
              <a:t>				4body</a:t>
            </a:r>
            <a:endParaRPr lang="cs-CZ" sz="1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Zástupný symbol pro obsah 2"/>
              <p:cNvSpPr txBox="1">
                <a:spLocks/>
              </p:cNvSpPr>
              <p:nvPr/>
            </p:nvSpPr>
            <p:spPr>
              <a:xfrm>
                <a:off x="457200" y="5013176"/>
                <a:ext cx="6131024" cy="73592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cs-CZ" sz="2400" dirty="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25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30</m:t>
                        </m:r>
                      </m:den>
                    </m:f>
                    <m:r>
                      <a:rPr lang="cs-CZ" sz="2400" i="1">
                        <a:latin typeface="Cambria Math"/>
                      </a:rPr>
                      <m:t> =</m:t>
                    </m:r>
                  </m:oMath>
                </a14:m>
                <a:r>
                  <a:rPr lang="cs-CZ" sz="2400" dirty="0"/>
                  <a:t>                    </a:t>
                </a:r>
                <a:r>
                  <a:rPr lang="cs-CZ" sz="2400" dirty="0" smtClean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6</m:t>
                        </m:r>
                        <m:r>
                          <a:rPr lang="cs-CZ" sz="24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52</m:t>
                        </m:r>
                      </m:den>
                    </m:f>
                    <m:r>
                      <a:rPr lang="cs-CZ" sz="2400" i="1">
                        <a:latin typeface="Cambria Math"/>
                      </a:rPr>
                      <m:t> =</m:t>
                    </m:r>
                  </m:oMath>
                </a14:m>
                <a:r>
                  <a:rPr lang="cs-CZ" sz="2400" dirty="0" smtClean="0"/>
                  <a:t> </a:t>
                </a:r>
                <a:endParaRPr lang="cs-CZ" sz="2400" dirty="0"/>
              </a:p>
            </p:txBody>
          </p:sp>
        </mc:Choice>
        <mc:Fallback>
          <p:sp>
            <p:nvSpPr>
              <p:cNvPr id="9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013176"/>
                <a:ext cx="6131024" cy="735921"/>
              </a:xfrm>
              <a:prstGeom prst="rect">
                <a:avLst/>
              </a:prstGeom>
              <a:blipFill rotWithShape="1">
                <a:blip r:embed="rId4"/>
                <a:stretch>
                  <a:fillRect l="-14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748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637</TotalTime>
  <Words>739</Words>
  <Application>Microsoft Office PowerPoint</Application>
  <PresentationFormat>Předvádění na obrazovce (4:3)</PresentationFormat>
  <Paragraphs>98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Arkýř</vt:lpstr>
      <vt:lpstr>Opakování zlomků</vt:lpstr>
      <vt:lpstr>Pokyny</vt:lpstr>
      <vt:lpstr>Myšlené číslo</vt:lpstr>
      <vt:lpstr>Úlohy I.</vt:lpstr>
      <vt:lpstr>Převody jednotek</vt:lpstr>
      <vt:lpstr>Číselná osa</vt:lpstr>
      <vt:lpstr>Znázornění zlomků</vt:lpstr>
      <vt:lpstr>ROVNOST ZLOMKŮ  I.</vt:lpstr>
      <vt:lpstr>Zápis zlomků</vt:lpstr>
      <vt:lpstr>Porovnávání zlomků</vt:lpstr>
      <vt:lpstr>Vypočítej</vt:lpstr>
      <vt:lpstr>slovní úlohy II.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zlomků</dc:title>
  <dc:creator>petra</dc:creator>
  <cp:lastModifiedBy>petra</cp:lastModifiedBy>
  <cp:revision>43</cp:revision>
  <dcterms:created xsi:type="dcterms:W3CDTF">2013-11-21T20:26:36Z</dcterms:created>
  <dcterms:modified xsi:type="dcterms:W3CDTF">2015-11-10T23:09:42Z</dcterms:modified>
</cp:coreProperties>
</file>