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DD0263E-9346-4E9F-ADC7-F07232FA31AD}" type="datetimeFigureOut">
              <a:rPr lang="cs-CZ" smtClean="0"/>
              <a:t>11.11.2015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55164E-F0D2-4264-93CB-ACDD21260A6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Matematika 9.ročník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Opakování na </a:t>
            </a:r>
            <a:r>
              <a:rPr lang="cs-CZ" dirty="0"/>
              <a:t>1</a:t>
            </a:r>
            <a:r>
              <a:rPr lang="cs-CZ" dirty="0" smtClean="0"/>
              <a:t>. čtvrtletní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6003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KONSTRUKCE pomocí MBDV 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6847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Určete množinu </a:t>
            </a:r>
            <a:r>
              <a:rPr lang="cs-CZ" b="1" dirty="0" smtClean="0"/>
              <a:t>všech bodů</a:t>
            </a:r>
            <a:r>
              <a:rPr lang="cs-CZ" dirty="0" smtClean="0"/>
              <a:t>, které mají </a:t>
            </a:r>
            <a:r>
              <a:rPr lang="cs-CZ" b="1" dirty="0" smtClean="0"/>
              <a:t>stejnou vzdálenost </a:t>
            </a:r>
            <a:r>
              <a:rPr lang="cs-CZ" dirty="0" smtClean="0"/>
              <a:t>od různoběžek a, </a:t>
            </a:r>
            <a:r>
              <a:rPr lang="cs-CZ" dirty="0"/>
              <a:t>b</a:t>
            </a:r>
            <a:r>
              <a:rPr lang="cs-CZ" dirty="0" smtClean="0"/>
              <a:t>. Výsledek barevně zvýrazněte.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3779912" y="3573016"/>
            <a:ext cx="4032448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1619672" y="5409220"/>
            <a:ext cx="4608512" cy="936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7365241" y="319715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799057" y="619862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3652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KONSTRUKCE pomocí MBDV 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6847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Najděte množinu </a:t>
            </a:r>
            <a:r>
              <a:rPr lang="cs-CZ" b="1" dirty="0" smtClean="0"/>
              <a:t>všech bodů </a:t>
            </a:r>
            <a:r>
              <a:rPr lang="cs-CZ" dirty="0" smtClean="0"/>
              <a:t>roviny, z nichž </a:t>
            </a:r>
            <a:r>
              <a:rPr lang="cs-CZ" b="1" dirty="0" smtClean="0"/>
              <a:t>každý má</a:t>
            </a:r>
            <a:r>
              <a:rPr lang="cs-CZ" dirty="0" smtClean="0"/>
              <a:t> od přímky p vzdálenost </a:t>
            </a:r>
            <a:r>
              <a:rPr lang="cs-CZ" b="1" dirty="0" smtClean="0"/>
              <a:t>menší </a:t>
            </a:r>
            <a:r>
              <a:rPr lang="cs-CZ" dirty="0" smtClean="0"/>
              <a:t>než 2 cm. Výsledek barevně zvýrazněte.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187624" y="4149080"/>
            <a:ext cx="5688632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6792808" y="4324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00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KONSTRUKCE pomocí MBDV  III.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6847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Určete množinu </a:t>
            </a:r>
            <a:r>
              <a:rPr lang="cs-CZ" b="1" dirty="0" smtClean="0"/>
              <a:t>všech bodů</a:t>
            </a:r>
            <a:r>
              <a:rPr lang="cs-CZ" dirty="0" smtClean="0"/>
              <a:t>, které mají </a:t>
            </a:r>
            <a:r>
              <a:rPr lang="cs-CZ" b="1" dirty="0" smtClean="0"/>
              <a:t>stejnou vzdálenost </a:t>
            </a:r>
            <a:r>
              <a:rPr lang="cs-CZ" dirty="0" smtClean="0"/>
              <a:t>od různoběžek p, q. Výsledek barevně zvýrazněte.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3779912" y="3573016"/>
            <a:ext cx="4032448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1619672" y="5409220"/>
            <a:ext cx="4608512" cy="9361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7365241" y="319715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799057" y="619862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q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00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Mbdv</a:t>
            </a:r>
            <a:r>
              <a:rPr lang="cs-CZ" dirty="0" smtClean="0"/>
              <a:t> v konstrukčních úlohách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Sestrojte pravoúhlý trojúhelník </a:t>
            </a:r>
            <a:r>
              <a:rPr lang="cs-CZ" b="1" dirty="0" smtClean="0"/>
              <a:t>ABC</a:t>
            </a:r>
            <a:r>
              <a:rPr lang="cs-CZ" dirty="0" smtClean="0"/>
              <a:t> s pravým úhlem při vrcholu C. </a:t>
            </a:r>
            <a:r>
              <a:rPr lang="cs-CZ" b="1" dirty="0" smtClean="0"/>
              <a:t>|AB|= 7cm, </a:t>
            </a:r>
            <a:r>
              <a:rPr lang="cs-CZ" b="1" dirty="0" err="1" smtClean="0"/>
              <a:t>v</a:t>
            </a:r>
            <a:r>
              <a:rPr lang="cs-CZ" b="1" baseline="-25000" dirty="0" err="1" smtClean="0"/>
              <a:t>c</a:t>
            </a:r>
            <a:r>
              <a:rPr lang="cs-CZ" b="1" dirty="0" smtClean="0"/>
              <a:t> = 3 cm</a:t>
            </a:r>
            <a:r>
              <a:rPr lang="cs-CZ" dirty="0" smtClean="0"/>
              <a:t>. Užijte při konstrukci </a:t>
            </a:r>
            <a:r>
              <a:rPr lang="cs-CZ" b="1" dirty="0" smtClean="0"/>
              <a:t>Thaletovu kružnici</a:t>
            </a:r>
            <a:r>
              <a:rPr lang="cs-CZ" dirty="0" smtClean="0"/>
              <a:t>. Proveďte náčrtek, popis konstrukci, konstrukci a rozbor počtu řešení.</a:t>
            </a:r>
          </a:p>
          <a:p>
            <a:endParaRPr lang="cs-CZ" dirty="0" smtClean="0"/>
          </a:p>
          <a:p>
            <a:r>
              <a:rPr lang="cs-CZ" dirty="0" smtClean="0"/>
              <a:t>Sestroj trojúhelník </a:t>
            </a:r>
            <a:r>
              <a:rPr lang="cs-CZ" b="1" dirty="0" smtClean="0"/>
              <a:t>XYZ</a:t>
            </a:r>
            <a:r>
              <a:rPr lang="cs-CZ" dirty="0" smtClean="0"/>
              <a:t>, znáš-li: </a:t>
            </a:r>
            <a:r>
              <a:rPr lang="cs-CZ" b="1" dirty="0" smtClean="0"/>
              <a:t>z = 8cm, </a:t>
            </a:r>
            <a:r>
              <a:rPr lang="cs-CZ" b="1" dirty="0" err="1" smtClean="0"/>
              <a:t>v</a:t>
            </a:r>
            <a:r>
              <a:rPr lang="cs-CZ" b="1" baseline="-25000" dirty="0" err="1" smtClean="0"/>
              <a:t>z</a:t>
            </a:r>
            <a:r>
              <a:rPr lang="cs-CZ" b="1" dirty="0" smtClean="0"/>
              <a:t> = 4,7cm </a:t>
            </a:r>
            <a:r>
              <a:rPr lang="cs-CZ" dirty="0" smtClean="0"/>
              <a:t>a</a:t>
            </a:r>
            <a:r>
              <a:rPr lang="cs-CZ" b="1" dirty="0" smtClean="0"/>
              <a:t> </a:t>
            </a:r>
            <a:r>
              <a:rPr lang="cs-CZ" b="1" dirty="0" err="1" smtClean="0"/>
              <a:t>t</a:t>
            </a:r>
            <a:r>
              <a:rPr lang="cs-CZ" b="1" baseline="-25000" dirty="0" err="1" smtClean="0"/>
              <a:t>z</a:t>
            </a:r>
            <a:r>
              <a:rPr lang="cs-CZ" b="1" dirty="0" smtClean="0"/>
              <a:t> = 6,5cm</a:t>
            </a:r>
            <a:r>
              <a:rPr lang="cs-CZ" dirty="0" smtClean="0"/>
              <a:t>. </a:t>
            </a:r>
            <a:r>
              <a:rPr lang="cs-CZ" dirty="0"/>
              <a:t>Proveďte náčrtek, popis konstrukci, konstrukci a rozbor počtu řešení.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Sestroj rovnoběžník </a:t>
            </a:r>
            <a:r>
              <a:rPr lang="cs-CZ" b="1" dirty="0" smtClean="0"/>
              <a:t>KLMN,</a:t>
            </a:r>
            <a:r>
              <a:rPr lang="cs-CZ" dirty="0" smtClean="0"/>
              <a:t> je-li dáno: </a:t>
            </a:r>
            <a:r>
              <a:rPr lang="cs-CZ" b="1" dirty="0" smtClean="0"/>
              <a:t>k = 52 mm, l = 34 mm, f = 48 mm </a:t>
            </a:r>
            <a:r>
              <a:rPr lang="cs-CZ" dirty="0" smtClean="0"/>
              <a:t>(úhlopříčka).</a:t>
            </a:r>
          </a:p>
          <a:p>
            <a:endParaRPr lang="cs-CZ" dirty="0" smtClean="0"/>
          </a:p>
          <a:p>
            <a:r>
              <a:rPr lang="cs-CZ" dirty="0" smtClean="0"/>
              <a:t>Sestroj lichoběžník </a:t>
            </a:r>
            <a:r>
              <a:rPr lang="cs-CZ" b="1" dirty="0" smtClean="0"/>
              <a:t>ABCD</a:t>
            </a:r>
            <a:r>
              <a:rPr lang="cs-CZ" dirty="0" smtClean="0"/>
              <a:t>: </a:t>
            </a:r>
            <a:r>
              <a:rPr lang="cs-CZ" b="1" dirty="0" smtClean="0"/>
              <a:t>a = 8cm, |</a:t>
            </a:r>
            <a:r>
              <a:rPr lang="cs-CZ" b="1" dirty="0" smtClean="0">
                <a:latin typeface="Cambria Math"/>
                <a:ea typeface="Cambria Math"/>
              </a:rPr>
              <a:t>∡ ACB| =90°, b=4 cm, c = 3cm</a:t>
            </a:r>
            <a:r>
              <a:rPr lang="cs-CZ" dirty="0" smtClean="0">
                <a:latin typeface="Cambria Math"/>
                <a:ea typeface="Cambria Math"/>
              </a:rPr>
              <a:t>. </a:t>
            </a:r>
            <a:r>
              <a:rPr lang="cs-CZ" dirty="0"/>
              <a:t>Proveďte náčrtek, popis konstrukci, konstrukci a rozbor počtu řešení.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5189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Trojúhelník </a:t>
            </a:r>
            <a:r>
              <a:rPr lang="cs-CZ" b="1" dirty="0" smtClean="0"/>
              <a:t>A´B´C´</a:t>
            </a:r>
            <a:r>
              <a:rPr lang="cs-CZ" dirty="0" smtClean="0"/>
              <a:t> je </a:t>
            </a:r>
            <a:r>
              <a:rPr lang="cs-CZ" b="1" dirty="0" smtClean="0"/>
              <a:t>podobný</a:t>
            </a:r>
            <a:r>
              <a:rPr lang="cs-CZ" dirty="0" smtClean="0"/>
              <a:t> trojúhelníku </a:t>
            </a:r>
            <a:r>
              <a:rPr lang="cs-CZ" b="1" dirty="0" smtClean="0"/>
              <a:t>ABC</a:t>
            </a:r>
            <a:r>
              <a:rPr lang="cs-CZ" dirty="0" smtClean="0"/>
              <a:t> s koeficientem podobnosti </a:t>
            </a:r>
            <a:r>
              <a:rPr lang="cs-CZ" b="1" dirty="0" smtClean="0"/>
              <a:t>k = 4</a:t>
            </a:r>
            <a:r>
              <a:rPr lang="cs-CZ" dirty="0" smtClean="0"/>
              <a:t>. Určete velikosti zbývajících stran </a:t>
            </a:r>
            <a:r>
              <a:rPr lang="cs-CZ" b="1" dirty="0" smtClean="0"/>
              <a:t>b</a:t>
            </a:r>
            <a:r>
              <a:rPr lang="cs-CZ" dirty="0" smtClean="0"/>
              <a:t>, </a:t>
            </a:r>
            <a:r>
              <a:rPr lang="cs-CZ" b="1" dirty="0" smtClean="0"/>
              <a:t>a´</a:t>
            </a:r>
            <a:r>
              <a:rPr lang="cs-CZ" dirty="0" smtClean="0"/>
              <a:t>, </a:t>
            </a:r>
            <a:r>
              <a:rPr lang="cs-CZ" b="1" dirty="0" smtClean="0"/>
              <a:t>c´</a:t>
            </a:r>
            <a:r>
              <a:rPr lang="cs-CZ" dirty="0" smtClean="0"/>
              <a:t>, jestliže: </a:t>
            </a:r>
          </a:p>
          <a:p>
            <a:pPr marL="0" indent="0">
              <a:buNone/>
            </a:pPr>
            <a:r>
              <a:rPr lang="cs-CZ" dirty="0" smtClean="0"/>
              <a:t>    a = 6cm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c = 3 cm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b´= 20cm.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20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Geometrické 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13147" y="1556792"/>
            <a:ext cx="7467600" cy="4873752"/>
          </a:xfrm>
        </p:spPr>
        <p:txBody>
          <a:bodyPr/>
          <a:lstStyle/>
          <a:p>
            <a:r>
              <a:rPr lang="cs-CZ" dirty="0" smtClean="0"/>
              <a:t>Lichoběžník má jednu základnu dvakrát delší než druhou, jeho výška v = 6cm, obsah S = 81cm</a:t>
            </a:r>
            <a:r>
              <a:rPr lang="cs-CZ" baseline="30000" dirty="0" smtClean="0"/>
              <a:t>2</a:t>
            </a:r>
            <a:r>
              <a:rPr lang="cs-CZ" dirty="0" smtClean="0"/>
              <a:t>. Vypočítejte délku obou základen.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Urči velikost úhlu </a:t>
            </a:r>
            <a:r>
              <a:rPr lang="el-GR" dirty="0" smtClean="0"/>
              <a:t>α</a:t>
            </a:r>
            <a:r>
              <a:rPr lang="cs-CZ" dirty="0" smtClean="0"/>
              <a:t> vyznačeného na obrázku. Přímka AT je tečnou kružnice k.</a:t>
            </a:r>
            <a:endParaRPr lang="cs-CZ" dirty="0"/>
          </a:p>
        </p:txBody>
      </p:sp>
      <p:grpSp>
        <p:nvGrpSpPr>
          <p:cNvPr id="29" name="Skupina 28"/>
          <p:cNvGrpSpPr/>
          <p:nvPr/>
        </p:nvGrpSpPr>
        <p:grpSpPr>
          <a:xfrm>
            <a:off x="2285746" y="4229044"/>
            <a:ext cx="4598894" cy="1886189"/>
            <a:chOff x="2285746" y="4351123"/>
            <a:chExt cx="4598894" cy="1886189"/>
          </a:xfrm>
        </p:grpSpPr>
        <p:sp>
          <p:nvSpPr>
            <p:cNvPr id="4" name="Ovál 3"/>
            <p:cNvSpPr/>
            <p:nvPr/>
          </p:nvSpPr>
          <p:spPr>
            <a:xfrm>
              <a:off x="2627784" y="4725144"/>
              <a:ext cx="1656184" cy="15121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/>
            <p:nvPr/>
          </p:nvCxnSpPr>
          <p:spPr>
            <a:xfrm>
              <a:off x="2411760" y="5481228"/>
              <a:ext cx="432048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Přímá spojnice 7"/>
            <p:cNvCxnSpPr/>
            <p:nvPr/>
          </p:nvCxnSpPr>
          <p:spPr>
            <a:xfrm>
              <a:off x="2771800" y="4509120"/>
              <a:ext cx="4112840" cy="11245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>
              <a:stCxn id="4" idx="2"/>
            </p:cNvCxnSpPr>
            <p:nvPr/>
          </p:nvCxnSpPr>
          <p:spPr>
            <a:xfrm flipV="1">
              <a:off x="2627784" y="4725144"/>
              <a:ext cx="1008112" cy="7560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V="1">
              <a:off x="3455876" y="4725144"/>
              <a:ext cx="180020" cy="7560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Oblouk 16"/>
            <p:cNvSpPr/>
            <p:nvPr/>
          </p:nvSpPr>
          <p:spPr>
            <a:xfrm>
              <a:off x="3221850" y="5206452"/>
              <a:ext cx="648072" cy="634262"/>
            </a:xfrm>
            <a:prstGeom prst="arc">
              <a:avLst>
                <a:gd name="adj1" fmla="val 16200000"/>
                <a:gd name="adj2" fmla="val 2065448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blouk 17"/>
            <p:cNvSpPr/>
            <p:nvPr/>
          </p:nvSpPr>
          <p:spPr>
            <a:xfrm>
              <a:off x="2651696" y="5229029"/>
              <a:ext cx="648072" cy="634262"/>
            </a:xfrm>
            <a:prstGeom prst="arc">
              <a:avLst>
                <a:gd name="adj1" fmla="val 16200000"/>
                <a:gd name="adj2" fmla="val 2085804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blouk 18"/>
            <p:cNvSpPr/>
            <p:nvPr/>
          </p:nvSpPr>
          <p:spPr>
            <a:xfrm rot="13886436">
              <a:off x="5030520" y="5047276"/>
              <a:ext cx="648072" cy="634262"/>
            </a:xfrm>
            <a:prstGeom prst="arc">
              <a:avLst>
                <a:gd name="adj1" fmla="val 17335019"/>
                <a:gd name="adj2" fmla="val 20883871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5102528" y="5172139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alibri"/>
                </a:rPr>
                <a:t>α</a:t>
              </a:r>
              <a:endParaRPr lang="cs-CZ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2849718" y="5236636"/>
              <a:ext cx="37213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cs-CZ" dirty="0" smtClean="0">
                  <a:latin typeface="Calibri"/>
                </a:rPr>
                <a:t>35°</a:t>
              </a:r>
              <a:endParaRPr lang="cs-CZ" dirty="0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3545886" y="5177396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Calibri"/>
                </a:rPr>
                <a:t>β</a:t>
              </a:r>
              <a:endParaRPr lang="cs-CZ" dirty="0"/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3577750" y="4351123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>
                  <a:latin typeface="Calibri"/>
                </a:rPr>
                <a:t>T</a:t>
              </a:r>
              <a:endParaRPr lang="cs-CZ" dirty="0"/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6225710" y="5127548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>
                  <a:latin typeface="Calibri"/>
                </a:rPr>
                <a:t>A</a:t>
              </a:r>
              <a:endParaRPr lang="cs-CZ" dirty="0"/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2285746" y="5491046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U</a:t>
              </a:r>
              <a:endParaRPr lang="cs-CZ" dirty="0"/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3333475" y="5430879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>
                  <a:latin typeface="Calibri"/>
                </a:rPr>
                <a:t>S</a:t>
              </a:r>
              <a:endParaRPr lang="cs-CZ" dirty="0"/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2651696" y="4491990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t</a:t>
              </a:r>
              <a:endParaRPr lang="cs-CZ" dirty="0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4146947" y="5768866"/>
              <a:ext cx="252028" cy="374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k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198408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Lineární rovnice – Příklady navíc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Vypočítejte a proveďte zkoušku:</a:t>
                </a:r>
              </a:p>
              <a:p>
                <a:pPr marL="0" indent="0">
                  <a:buNone/>
                </a:pPr>
                <a:endParaRPr lang="cs-CZ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</a:rPr>
                            <m:t>𝟒</m:t>
                          </m:r>
                          <m:r>
                            <a:rPr lang="cs-CZ" b="1" i="1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cs-CZ" b="1" i="1">
                          <a:latin typeface="Cambria Math"/>
                        </a:rPr>
                        <m:t> −</m:t>
                      </m:r>
                      <m:r>
                        <a:rPr lang="cs-CZ" b="1" i="1">
                          <a:latin typeface="Cambria Math"/>
                        </a:rPr>
                        <m:t>𝟏𝟕</m:t>
                      </m:r>
                      <m:r>
                        <a:rPr lang="cs-CZ" b="1" i="1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</a:rPr>
                            <m:t>𝟑</m:t>
                          </m:r>
                          <m:r>
                            <a:rPr lang="cs-CZ" b="1" i="1">
                              <a:latin typeface="Cambria Math"/>
                            </a:rPr>
                            <m:t>𝒙</m:t>
                          </m:r>
                          <m:r>
                            <a:rPr lang="cs-CZ" b="1" i="1">
                              <a:latin typeface="Cambria Math"/>
                            </a:rPr>
                            <m:t> −</m:t>
                          </m:r>
                          <m:r>
                            <a:rPr lang="cs-CZ" b="1" i="1">
                              <a:latin typeface="Cambria Math"/>
                            </a:rPr>
                            <m:t>𝟏𝟕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cs-CZ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</a:rPr>
                            <m:t>𝒙</m:t>
                          </m:r>
                          <m:r>
                            <a:rPr lang="cs-CZ" b="1" i="1">
                              <a:latin typeface="Cambria Math"/>
                            </a:rPr>
                            <m:t>+</m:t>
                          </m:r>
                          <m:r>
                            <a:rPr lang="cs-CZ" b="1" i="1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cs-CZ" b="1" dirty="0"/>
              </a:p>
              <a:p>
                <a:pPr>
                  <a:buFont typeface="Courier New" pitchFamily="49" charset="0"/>
                  <a:buChar char="o"/>
                </a:pPr>
                <a:endParaRPr lang="cs-CZ" dirty="0" smtClean="0"/>
              </a:p>
              <a:p>
                <a:pPr>
                  <a:buFont typeface="Courier New" pitchFamily="49" charset="0"/>
                  <a:buChar char="o"/>
                </a:pPr>
                <a:endParaRPr lang="cs-CZ" dirty="0"/>
              </a:p>
              <a:p>
                <a:pPr>
                  <a:buFont typeface="Courier New" pitchFamily="49" charset="0"/>
                  <a:buChar char="o"/>
                </a:pPr>
                <a:r>
                  <a:rPr lang="cs-CZ" dirty="0" smtClean="0"/>
                  <a:t>Žáci </a:t>
                </a:r>
                <a:r>
                  <a:rPr lang="cs-CZ" dirty="0"/>
                  <a:t>9.ročníků se zúčastní lyžařského výletu do Rakouska. </a:t>
                </a:r>
                <a:r>
                  <a:rPr lang="cs-CZ" dirty="0"/>
                  <a:t>Každému žáku škola přispěje 410,-Kč, sponzor uhradí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/>
                  <a:t>celkové částky a rodiče doplatí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/>
                  <a:t> z celkové částky.  Jaké jsou celkové náklady na jednoho žáka? </a:t>
                </a:r>
              </a:p>
              <a:p>
                <a:pPr marL="0" indent="0">
                  <a:buNone/>
                </a:pPr>
                <a:r>
                  <a:rPr lang="cs-CZ" dirty="0"/>
                  <a:t>   (</a:t>
                </a:r>
                <a:r>
                  <a:rPr lang="cs-CZ" b="1" i="1" dirty="0"/>
                  <a:t>Body navíc za sestavení lineární rovnice</a:t>
                </a:r>
                <a:r>
                  <a:rPr lang="cs-CZ" dirty="0"/>
                  <a:t>)</a:t>
                </a:r>
              </a:p>
              <a:p>
                <a:endParaRPr lang="cs-CZ" dirty="0" smtClean="0"/>
              </a:p>
              <a:p>
                <a:pPr marL="0" indent="0">
                  <a:buNone/>
                </a:pPr>
                <a:endParaRPr lang="cs-CZ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08" t="-1752" r="-13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716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72</TotalTime>
  <Words>400</Words>
  <Application>Microsoft Office PowerPoint</Application>
  <PresentationFormat>Předvádění na obrazovce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Matematika 9.ročník</vt:lpstr>
      <vt:lpstr>KONSTRUKCE pomocí MBDV  I.</vt:lpstr>
      <vt:lpstr>KONSTRUKCE pomocí MBDV  II.</vt:lpstr>
      <vt:lpstr>KONSTRUKCE pomocí MBDV  III.</vt:lpstr>
      <vt:lpstr>Mbdv v konstrukčních úlohách</vt:lpstr>
      <vt:lpstr>podobnost</vt:lpstr>
      <vt:lpstr>Geometrické úlohy</vt:lpstr>
      <vt:lpstr>Lineární rovnice – Příklady navíc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9.ročník</dc:title>
  <dc:creator>petra</dc:creator>
  <cp:lastModifiedBy>petra</cp:lastModifiedBy>
  <cp:revision>7</cp:revision>
  <dcterms:created xsi:type="dcterms:W3CDTF">2015-11-11T16:37:24Z</dcterms:created>
  <dcterms:modified xsi:type="dcterms:W3CDTF">2015-11-11T17:50:09Z</dcterms:modified>
</cp:coreProperties>
</file>