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2B02C-37D3-46E5-8428-1DB789609E4E}" type="datetimeFigureOut">
              <a:rPr lang="cs-CZ" smtClean="0"/>
              <a:t>16.1.2016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C4D1125-1D66-4B08-8DB3-1BE1DF82ABEB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2B02C-37D3-46E5-8428-1DB789609E4E}" type="datetimeFigureOut">
              <a:rPr lang="cs-CZ" smtClean="0"/>
              <a:t>16.1.2016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1125-1D66-4B08-8DB3-1BE1DF82AB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2B02C-37D3-46E5-8428-1DB789609E4E}" type="datetimeFigureOut">
              <a:rPr lang="cs-CZ" smtClean="0"/>
              <a:t>16.1.2016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1125-1D66-4B08-8DB3-1BE1DF82AB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2B02C-37D3-46E5-8428-1DB789609E4E}" type="datetimeFigureOut">
              <a:rPr lang="cs-CZ" smtClean="0"/>
              <a:t>16.1.2016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1125-1D66-4B08-8DB3-1BE1DF82ABE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2B02C-37D3-46E5-8428-1DB789609E4E}" type="datetimeFigureOut">
              <a:rPr lang="cs-CZ" smtClean="0"/>
              <a:t>16.1.2016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C4D1125-1D66-4B08-8DB3-1BE1DF82ABE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2B02C-37D3-46E5-8428-1DB789609E4E}" type="datetimeFigureOut">
              <a:rPr lang="cs-CZ" smtClean="0"/>
              <a:t>16.1.2016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1125-1D66-4B08-8DB3-1BE1DF82ABEB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2B02C-37D3-46E5-8428-1DB789609E4E}" type="datetimeFigureOut">
              <a:rPr lang="cs-CZ" smtClean="0"/>
              <a:t>16.1.2016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1125-1D66-4B08-8DB3-1BE1DF82ABEB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2B02C-37D3-46E5-8428-1DB789609E4E}" type="datetimeFigureOut">
              <a:rPr lang="cs-CZ" smtClean="0"/>
              <a:t>16.1.2016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1125-1D66-4B08-8DB3-1BE1DF82AB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2B02C-37D3-46E5-8428-1DB789609E4E}" type="datetimeFigureOut">
              <a:rPr lang="cs-CZ" smtClean="0"/>
              <a:t>16.1.2016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1125-1D66-4B08-8DB3-1BE1DF82AB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2B02C-37D3-46E5-8428-1DB789609E4E}" type="datetimeFigureOut">
              <a:rPr lang="cs-CZ" smtClean="0"/>
              <a:t>16.1.2016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1125-1D66-4B08-8DB3-1BE1DF82ABEB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2B02C-37D3-46E5-8428-1DB789609E4E}" type="datetimeFigureOut">
              <a:rPr lang="cs-CZ" smtClean="0"/>
              <a:t>16.1.2016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C4D1125-1D66-4B08-8DB3-1BE1DF82ABEB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372B02C-37D3-46E5-8428-1DB789609E4E}" type="datetimeFigureOut">
              <a:rPr lang="cs-CZ" smtClean="0"/>
              <a:t>16.1.2016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C4D1125-1D66-4B08-8DB3-1BE1DF82ABE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9.ročník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Opakování na II. čtvrtletní písemnou práci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1229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i="1" u="sng" dirty="0" smtClean="0"/>
              <a:t>I. Zkrať </a:t>
            </a:r>
            <a:r>
              <a:rPr lang="cs-CZ" b="1" i="1" u="sng" dirty="0"/>
              <a:t>výrazy do základního tvaru a uveď podmínky lomeného výrazu.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914400" y="2060848"/>
                <a:ext cx="7772400" cy="3958952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35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+10</m:t>
                        </m:r>
                        <m:r>
                          <a:rPr lang="cs-CZ" b="0" i="1" smtClean="0">
                            <a:latin typeface="Cambria Math"/>
                          </a:rPr>
                          <m:t>𝑎𝑏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70</m:t>
                        </m:r>
                        <m:r>
                          <a:rPr lang="cs-CZ" b="0" i="1" smtClean="0">
                            <a:latin typeface="Cambria Math"/>
                          </a:rPr>
                          <m:t>𝑎𝑏</m:t>
                        </m:r>
                        <m:r>
                          <a:rPr lang="cs-CZ" b="0" i="1" smtClean="0">
                            <a:latin typeface="Cambria Math"/>
                          </a:rPr>
                          <m:t>+20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dirty="0" smtClean="0"/>
                  <a:t>  </a:t>
                </a:r>
              </a:p>
              <a:p>
                <a:endParaRPr lang="cs-CZ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25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𝑢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 −9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𝑣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25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𝑢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+9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𝑣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−30</m:t>
                        </m:r>
                        <m:r>
                          <a:rPr lang="cs-CZ" b="0" i="1" smtClean="0">
                            <a:latin typeface="Cambria Math"/>
                          </a:rPr>
                          <m:t>𝑢𝑣</m:t>
                        </m:r>
                      </m:den>
                    </m:f>
                  </m:oMath>
                </a14:m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914400" y="2060848"/>
                <a:ext cx="7772400" cy="3958952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2817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i="1" u="sng" dirty="0" smtClean="0"/>
              <a:t>II. Řeš </a:t>
            </a:r>
            <a:r>
              <a:rPr lang="cs-CZ" b="1" i="1" u="sng" dirty="0"/>
              <a:t>rovnici, stanov podmínky a proveď zkoušku: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914400" y="2276872"/>
                <a:ext cx="7772400" cy="3742928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lphaU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/>
                        </m:ctrlPr>
                      </m:fPr>
                      <m:num>
                        <m:r>
                          <a:rPr lang="cs-CZ" i="1"/>
                          <m:t>5</m:t>
                        </m:r>
                        <m:r>
                          <a:rPr lang="cs-CZ" b="0" i="1" smtClean="0">
                            <a:latin typeface="Cambria Math"/>
                          </a:rPr>
                          <m:t>𝑟</m:t>
                        </m:r>
                        <m:r>
                          <a:rPr lang="cs-CZ" i="1"/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8</m:t>
                        </m:r>
                        <m:r>
                          <a:rPr lang="cs-CZ" b="0" i="1" smtClean="0">
                            <a:latin typeface="Cambria Math"/>
                          </a:rPr>
                          <m:t>𝑟</m:t>
                        </m:r>
                        <m:r>
                          <a:rPr lang="cs-CZ" i="1"/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i="1"/>
                      <m:t>= </m:t>
                    </m:r>
                    <m:f>
                      <m:fPr>
                        <m:ctrlPr>
                          <a:rPr lang="cs-CZ" i="1"/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lphaUcPeriod"/>
                </a:pPr>
                <a:endParaRPr lang="cs-CZ" dirty="0"/>
              </a:p>
              <a:p>
                <a:pPr marL="514350" indent="-514350">
                  <a:buFont typeface="+mj-lt"/>
                  <a:buAutoNum type="alphaU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+3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 −2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lphaUcPeriod"/>
                </a:pPr>
                <a:endParaRPr lang="cs-CZ" dirty="0" smtClean="0"/>
              </a:p>
              <a:p>
                <a:pPr marL="514350" indent="-514350">
                  <a:buFont typeface="+mj-lt"/>
                  <a:buAutoNum type="alphaUcPeriod"/>
                </a:pPr>
                <a:endParaRPr lang="cs-CZ" dirty="0"/>
              </a:p>
              <a:p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914400" y="2276872"/>
                <a:ext cx="7772400" cy="374292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218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i="1" u="sng" dirty="0" smtClean="0"/>
              <a:t>III. Ze </a:t>
            </a:r>
            <a:r>
              <a:rPr lang="cs-CZ" b="1" i="1" u="sng" dirty="0"/>
              <a:t>vzorce vyjádři požadovanou neznámou: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827584" y="2060848"/>
                <a:ext cx="7772400" cy="3277344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lphaUcPeriod"/>
                </a:pPr>
                <a:r>
                  <a:rPr lang="cs-CZ" dirty="0" smtClean="0"/>
                  <a:t>Ze vzorce pro výpočet obsahu trojúhelníku vyjádřete výšku trojúhelníku.</a:t>
                </a:r>
              </a:p>
              <a:p>
                <a:pPr marL="514350" indent="-514350">
                  <a:buFont typeface="+mj-lt"/>
                  <a:buAutoNum type="alphaUcPeriod"/>
                </a:pPr>
                <a:r>
                  <a:rPr lang="cs-CZ" dirty="0" smtClean="0"/>
                  <a:t>Ze vzorce pro výpočet obsahu kruhu, vyjádřete poloměr kruhu.</a:t>
                </a:r>
              </a:p>
              <a:p>
                <a:pPr marL="514350" indent="-514350">
                  <a:buFont typeface="+mj-lt"/>
                  <a:buAutoNum type="alphaUcPeriod"/>
                </a:pPr>
                <a:r>
                  <a:rPr lang="cs-CZ" dirty="0" smtClean="0"/>
                  <a:t>Z Pascalova zákona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cs-CZ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dirty="0" smtClean="0"/>
                  <a:t>   vyjádřete S</a:t>
                </a:r>
                <a:r>
                  <a:rPr lang="cs-CZ" baseline="-25000" dirty="0" smtClean="0"/>
                  <a:t>2</a:t>
                </a:r>
                <a:endParaRPr lang="cs-CZ" baseline="-25000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827584" y="2060848"/>
                <a:ext cx="7772400" cy="3277344"/>
              </a:xfrm>
              <a:blipFill rotWithShape="1">
                <a:blip r:embed="rId2"/>
                <a:stretch>
                  <a:fillRect l="-941" t="-2416" r="-196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5655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i="1" u="sng" dirty="0" smtClean="0"/>
              <a:t>IV. Vyřeš </a:t>
            </a:r>
            <a:r>
              <a:rPr lang="cs-CZ" b="1" i="1" u="sng" dirty="0"/>
              <a:t>soustavu rovnic a proveď zkoušku: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899592" y="2420888"/>
                <a:ext cx="7772400" cy="3493368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lphaUcPeriod"/>
                </a:pPr>
                <a:r>
                  <a:rPr lang="cs-CZ" dirty="0" smtClean="0"/>
                  <a:t>   3(x -7) -8(y + 2) =36</a:t>
                </a:r>
              </a:p>
              <a:p>
                <a:pPr marL="0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   </a:t>
                </a:r>
                <a:r>
                  <a:rPr lang="cs-CZ" u="sng" dirty="0" smtClean="0"/>
                  <a:t>4(x +9) -6(y+ 13) = 32</a:t>
                </a:r>
              </a:p>
              <a:p>
                <a:pPr marL="0" indent="0">
                  <a:buNone/>
                </a:pPr>
                <a:endParaRPr lang="cs-CZ" u="sng" dirty="0"/>
              </a:p>
              <a:p>
                <a:pPr marL="514350" indent="-514350">
                  <a:buFont typeface="+mj-lt"/>
                  <a:buAutoNum type="alphaUcPeriod" startAt="2"/>
                </a:pPr>
                <a:r>
                  <a:rPr lang="cs-CZ" dirty="0"/>
                  <a:t> </a:t>
                </a:r>
                <a:r>
                  <a:rPr lang="cs-CZ" dirty="0" smtClean="0"/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𝑟</m:t>
                        </m:r>
                        <m:r>
                          <a:rPr lang="cs-CZ" b="0" i="1" smtClean="0">
                            <a:latin typeface="Cambria Math"/>
                          </a:rPr>
                          <m:t>+2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−2</m:t>
                    </m:r>
                    <m:r>
                      <a:rPr lang="cs-CZ" b="0" i="1" smtClean="0">
                        <a:latin typeface="Cambria Math"/>
                      </a:rPr>
                      <m:t>𝑠</m:t>
                    </m:r>
                    <m:r>
                      <a:rPr lang="cs-CZ" b="0" i="1" smtClean="0">
                        <a:latin typeface="Cambria Math"/>
                      </a:rPr>
                      <m:t> =12</m:t>
                    </m:r>
                  </m:oMath>
                </a14:m>
                <a:endParaRPr lang="cs-CZ" b="0" dirty="0" smtClean="0"/>
              </a:p>
              <a:p>
                <a:pPr marL="0" indent="0">
                  <a:buNone/>
                </a:pPr>
                <a:r>
                  <a:rPr lang="cs-CZ" dirty="0" smtClean="0"/>
                  <a:t>        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6</m:t>
                    </m:r>
                    <m:r>
                      <a:rPr lang="cs-CZ" b="0" i="1" smtClean="0">
                        <a:latin typeface="Cambria Math"/>
                      </a:rPr>
                      <m:t>𝑟</m:t>
                    </m:r>
                    <m:r>
                      <a:rPr lang="cs-CZ" b="0" i="1" smtClean="0">
                        <a:latin typeface="Cambria Math"/>
                      </a:rPr>
                      <m:t> −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5 − </m:t>
                        </m:r>
                        <m:r>
                          <a:rPr lang="cs-CZ" b="0" i="1" smtClean="0">
                            <a:latin typeface="Cambria Math"/>
                          </a:rPr>
                          <m:t>𝑠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=19</m:t>
                    </m:r>
                  </m:oMath>
                </a14:m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899592" y="2420888"/>
                <a:ext cx="7772400" cy="3493368"/>
              </a:xfrm>
              <a:blipFill rotWithShape="1">
                <a:blip r:embed="rId2"/>
                <a:stretch>
                  <a:fillRect l="-941" t="-13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0793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Vyřeš slovní úlohy.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sz="2000" dirty="0" smtClean="0"/>
              <a:t>V hotelu je </a:t>
            </a:r>
            <a:r>
              <a:rPr lang="cs-CZ" sz="2000" b="1" dirty="0" smtClean="0"/>
              <a:t>41</a:t>
            </a:r>
            <a:r>
              <a:rPr lang="cs-CZ" sz="2000" dirty="0" smtClean="0"/>
              <a:t>pokojů, některé jsou </a:t>
            </a:r>
            <a:r>
              <a:rPr lang="cs-CZ" sz="2000" b="1" dirty="0" smtClean="0"/>
              <a:t>třílůžkové</a:t>
            </a:r>
            <a:r>
              <a:rPr lang="cs-CZ" sz="2000" dirty="0" smtClean="0"/>
              <a:t> a zbytek </a:t>
            </a:r>
            <a:r>
              <a:rPr lang="cs-CZ" sz="2000" b="1" dirty="0" smtClean="0"/>
              <a:t>čtyřlůžkové</a:t>
            </a:r>
            <a:r>
              <a:rPr lang="cs-CZ" sz="2000" dirty="0" smtClean="0"/>
              <a:t>. Určete, kolik pokojů je třílůžkových a kolik čtyřlůžkových, jestliže plná kapacita představuje </a:t>
            </a:r>
            <a:r>
              <a:rPr lang="cs-CZ" sz="2000" b="1" dirty="0" smtClean="0"/>
              <a:t>150</a:t>
            </a:r>
            <a:r>
              <a:rPr lang="cs-CZ" sz="2000" dirty="0" smtClean="0"/>
              <a:t> hostů.</a:t>
            </a:r>
          </a:p>
          <a:p>
            <a:pPr marL="514350" indent="-514350">
              <a:buFont typeface="+mj-lt"/>
              <a:buAutoNum type="alphaUcPeriod"/>
            </a:pPr>
            <a:r>
              <a:rPr lang="cs-CZ" sz="2000" dirty="0"/>
              <a:t>V zmrzlinovém stánku na Matějské pouti bylo prodáno během pátku, soboty a neděle </a:t>
            </a:r>
            <a:r>
              <a:rPr lang="cs-CZ" sz="2000" b="1" dirty="0"/>
              <a:t>2950</a:t>
            </a:r>
            <a:r>
              <a:rPr lang="cs-CZ" sz="2000" dirty="0"/>
              <a:t> kornoutků s točenou zmrzlinou. V sobotu bylo prodáno </a:t>
            </a:r>
            <a:r>
              <a:rPr lang="cs-CZ" sz="2000" b="1" dirty="0"/>
              <a:t>o 25%</a:t>
            </a:r>
            <a:r>
              <a:rPr lang="cs-CZ" sz="2000" dirty="0"/>
              <a:t> kornoutů se zmrzlinou více než v pátek. V neděli </a:t>
            </a:r>
            <a:r>
              <a:rPr lang="cs-CZ" sz="2000" b="1" dirty="0"/>
              <a:t>o 15%</a:t>
            </a:r>
            <a:r>
              <a:rPr lang="cs-CZ" sz="2000" dirty="0"/>
              <a:t> zmrzliny více než v sobotu. Kolik zmrzlin bylo prodáno v jednotlivých dnech?</a:t>
            </a:r>
          </a:p>
          <a:p>
            <a:pPr marL="514350" indent="-514350">
              <a:buFont typeface="+mj-lt"/>
              <a:buAutoNum type="alphaUcPeriod"/>
            </a:pPr>
            <a:r>
              <a:rPr lang="cs-CZ" sz="2000" dirty="0" smtClean="0"/>
              <a:t>Josef vyšel z Hrušové rychlostí </a:t>
            </a:r>
            <a:r>
              <a:rPr lang="cs-CZ" sz="2000" b="1" dirty="0" smtClean="0"/>
              <a:t>5km/h</a:t>
            </a:r>
            <a:r>
              <a:rPr lang="cs-CZ" sz="2000" dirty="0" smtClean="0"/>
              <a:t>. Za 15 minut za ním vyjel Petr na kole </a:t>
            </a:r>
            <a:r>
              <a:rPr lang="cs-CZ" sz="2000" dirty="0"/>
              <a:t>rychlostí </a:t>
            </a:r>
            <a:r>
              <a:rPr lang="cs-CZ" sz="2000" b="1" dirty="0" smtClean="0"/>
              <a:t>20km/h</a:t>
            </a:r>
            <a:r>
              <a:rPr lang="cs-CZ" sz="2000" dirty="0"/>
              <a:t>. Z</a:t>
            </a:r>
            <a:r>
              <a:rPr lang="cs-CZ" sz="2000" dirty="0" smtClean="0"/>
              <a:t>a jakou dobu a jak daleko od Hrušové dohoní Petr Josefa?  </a:t>
            </a:r>
            <a:endParaRPr lang="cs-CZ" sz="2000" dirty="0"/>
          </a:p>
          <a:p>
            <a:pPr marL="514350" indent="-514350">
              <a:buFont typeface="+mj-lt"/>
              <a:buAutoNum type="alphaUcPeriod"/>
            </a:pPr>
            <a:r>
              <a:rPr lang="cs-CZ" sz="2000" dirty="0" smtClean="0"/>
              <a:t>Závod A je schopen splnit zakázku za 16dní, závod B za 24dní. Za kolik dní bude zakázka splněna, jestliže první den na ní pracuje pouze závod A, zbývající dny pak oba závody?</a:t>
            </a:r>
            <a:endParaRPr lang="cs-CZ" sz="2000" dirty="0"/>
          </a:p>
          <a:p>
            <a:pPr marL="514350" indent="-514350">
              <a:buFont typeface="+mj-lt"/>
              <a:buAutoNum type="alphaUcPeriod"/>
            </a:pPr>
            <a:endParaRPr lang="cs-CZ" sz="20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9602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51520" y="1600200"/>
                <a:ext cx="8435280" cy="4525963"/>
              </a:xfrm>
            </p:spPr>
            <p:txBody>
              <a:bodyPr>
                <a:normAutofit/>
              </a:bodyPr>
              <a:lstStyle/>
              <a:p>
                <a:pPr marL="571500" indent="-571500">
                  <a:buFont typeface="+mj-lt"/>
                  <a:buAutoNum type="romanUcPeriod"/>
                </a:pPr>
                <a:r>
                  <a:rPr lang="cs-CZ" sz="1800" dirty="0" smtClean="0"/>
                  <a:t>A)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cs-CZ" sz="1800" b="0" i="1" smtClean="0">
                            <a:latin typeface="Cambria Math"/>
                          </a:rPr>
                          <m:t>2</m:t>
                        </m:r>
                        <m:r>
                          <a:rPr lang="cs-CZ" sz="1800" b="0" i="1" smtClean="0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cs-CZ" sz="1800" b="0" i="1" smtClean="0">
                        <a:latin typeface="Cambria Math"/>
                      </a:rPr>
                      <m:t>     </m:t>
                    </m:r>
                    <m:r>
                      <a:rPr lang="cs-CZ" sz="1800" b="0" i="1" smtClean="0">
                        <a:latin typeface="Cambria Math"/>
                      </a:rPr>
                      <m:t>𝑏</m:t>
                    </m:r>
                    <m:r>
                      <a:rPr lang="cs-CZ" sz="1800" b="0" i="1" smtClean="0">
                        <a:latin typeface="Cambria Math"/>
                        <a:ea typeface="Cambria Math"/>
                      </a:rPr>
                      <m:t>≠0 ;</m:t>
                    </m:r>
                    <m:r>
                      <a:rPr lang="cs-CZ" sz="1800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cs-CZ" sz="1800" b="0" i="1" smtClean="0">
                        <a:latin typeface="Cambria Math"/>
                        <a:ea typeface="Cambria Math"/>
                      </a:rPr>
                      <m:t>≠−</m:t>
                    </m:r>
                    <m:f>
                      <m:fPr>
                        <m:ctrlPr>
                          <a:rPr lang="cs-CZ" sz="1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num>
                      <m:den>
                        <m:r>
                          <a:rPr lang="cs-CZ" sz="1800" b="0" i="1" smtClean="0">
                            <a:latin typeface="Cambria Math"/>
                            <a:ea typeface="Cambria Math"/>
                          </a:rPr>
                          <m:t>7</m:t>
                        </m:r>
                      </m:den>
                    </m:f>
                    <m:r>
                      <a:rPr lang="cs-CZ" sz="1800" b="0" i="1" smtClean="0">
                        <a:latin typeface="Cambria Math"/>
                        <a:ea typeface="Cambria Math"/>
                      </a:rPr>
                      <m:t>𝑏</m:t>
                    </m:r>
                    <m:r>
                      <a:rPr lang="cs-CZ" sz="1800" b="0" i="0" smtClean="0">
                        <a:latin typeface="Cambria Math"/>
                        <a:ea typeface="Cambria Math"/>
                      </a:rPr>
                      <m:t>         </m:t>
                    </m:r>
                    <m:r>
                      <m:rPr>
                        <m:sty m:val="p"/>
                      </m:rPr>
                      <a:rPr lang="cs-CZ" sz="1800" b="0" i="0" smtClean="0">
                        <a:latin typeface="Cambria Math"/>
                        <a:ea typeface="Cambria Math"/>
                      </a:rPr>
                      <m:t>B</m:t>
                    </m:r>
                    <m:r>
                      <a:rPr lang="cs-CZ" sz="1800" b="0" i="0" smtClean="0">
                        <a:latin typeface="Cambria Math"/>
                        <a:ea typeface="Cambria Math"/>
                      </a:rPr>
                      <m:t>)    </m:t>
                    </m:r>
                    <m:f>
                      <m:fPr>
                        <m:ctrlPr>
                          <a:rPr lang="cs-CZ" sz="1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/>
                          </a:rPr>
                          <m:t>5</m:t>
                        </m:r>
                        <m:r>
                          <a:rPr lang="cs-CZ" sz="1800" b="0" i="1" smtClean="0">
                            <a:latin typeface="Cambria Math"/>
                          </a:rPr>
                          <m:t>𝑢</m:t>
                        </m:r>
                        <m:r>
                          <a:rPr lang="cs-CZ" sz="1800" b="0" i="1" smtClean="0">
                            <a:latin typeface="Cambria Math"/>
                          </a:rPr>
                          <m:t>+3</m:t>
                        </m:r>
                        <m:r>
                          <a:rPr lang="cs-CZ" sz="1800" b="0" i="1" smtClean="0">
                            <a:latin typeface="Cambria Math"/>
                          </a:rPr>
                          <m:t>𝑣</m:t>
                        </m:r>
                      </m:num>
                      <m:den>
                        <m:r>
                          <a:rPr lang="cs-CZ" sz="1800" b="0" i="1" smtClean="0">
                            <a:latin typeface="Cambria Math"/>
                          </a:rPr>
                          <m:t>5</m:t>
                        </m:r>
                        <m:r>
                          <a:rPr lang="cs-CZ" sz="1800" b="0" i="1" smtClean="0">
                            <a:latin typeface="Cambria Math"/>
                          </a:rPr>
                          <m:t>𝑢</m:t>
                        </m:r>
                        <m:r>
                          <a:rPr lang="cs-CZ" sz="1800" b="0" i="1" smtClean="0">
                            <a:latin typeface="Cambria Math"/>
                          </a:rPr>
                          <m:t> −3</m:t>
                        </m:r>
                        <m:r>
                          <a:rPr lang="cs-CZ" sz="1800" b="0" i="1" smtClean="0">
                            <a:latin typeface="Cambria Math"/>
                          </a:rPr>
                          <m:t>𝑣</m:t>
                        </m:r>
                      </m:den>
                    </m:f>
                    <m:r>
                      <a:rPr lang="cs-CZ" sz="1800" b="0" i="1" smtClean="0">
                        <a:latin typeface="Cambria Math"/>
                      </a:rPr>
                      <m:t>     </m:t>
                    </m:r>
                    <m:r>
                      <a:rPr lang="cs-CZ" sz="1800" b="0" i="1" smtClean="0">
                        <a:latin typeface="Cambria Math"/>
                      </a:rPr>
                      <m:t>𝑢</m:t>
                    </m:r>
                    <m:r>
                      <a:rPr lang="cs-CZ" sz="1800" b="0" i="1" smtClean="0">
                        <a:latin typeface="Cambria Math"/>
                        <a:ea typeface="Cambria Math"/>
                      </a:rPr>
                      <m:t>≠</m:t>
                    </m:r>
                    <m:f>
                      <m:fPr>
                        <m:ctrlPr>
                          <a:rPr lang="cs-CZ" sz="1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cs-CZ" sz="1800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den>
                    </m:f>
                    <m:r>
                      <a:rPr lang="cs-CZ" sz="1800" b="0" i="1" smtClean="0">
                        <a:latin typeface="Cambria Math"/>
                        <a:ea typeface="Cambria Math"/>
                      </a:rPr>
                      <m:t>𝑣</m:t>
                    </m:r>
                  </m:oMath>
                </a14:m>
                <a:endParaRPr lang="cs-CZ" sz="1800" dirty="0" smtClean="0"/>
              </a:p>
              <a:p>
                <a:pPr marL="571500" indent="-571500">
                  <a:buFont typeface="+mj-lt"/>
                  <a:buAutoNum type="romanUcPeriod"/>
                </a:pPr>
                <a:endParaRPr lang="cs-CZ" sz="1800" dirty="0" smtClean="0"/>
              </a:p>
              <a:p>
                <a:pPr marL="571500" indent="-571500">
                  <a:buFont typeface="+mj-lt"/>
                  <a:buAutoNum type="romanUcPeriod"/>
                </a:pPr>
                <a:r>
                  <a:rPr lang="cs-CZ" sz="1800" dirty="0" smtClean="0"/>
                  <a:t>A) r = 1     B) x = -8</a:t>
                </a:r>
              </a:p>
              <a:p>
                <a:pPr marL="571500" indent="-571500">
                  <a:buFont typeface="+mj-lt"/>
                  <a:buAutoNum type="romanUcPeriod"/>
                </a:pPr>
                <a:r>
                  <a:rPr lang="cs-CZ" sz="1800" dirty="0" smtClean="0"/>
                  <a:t>A)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1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18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1800" b="0" i="1" smtClean="0">
                            <a:latin typeface="Cambria Math"/>
                          </a:rPr>
                          <m:t>𝑐</m:t>
                        </m:r>
                      </m:sub>
                    </m:sSub>
                    <m:r>
                      <a:rPr lang="cs-CZ" sz="1800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1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/>
                          </a:rPr>
                          <m:t>2</m:t>
                        </m:r>
                        <m:r>
                          <a:rPr lang="cs-CZ" sz="1800" b="0" i="1" smtClean="0">
                            <a:latin typeface="Cambria Math"/>
                          </a:rPr>
                          <m:t>𝑆</m:t>
                        </m:r>
                      </m:num>
                      <m:den>
                        <m:r>
                          <a:rPr lang="cs-CZ" sz="1800" b="0" i="1" smtClean="0">
                            <a:latin typeface="Cambria Math"/>
                          </a:rPr>
                          <m:t>𝑐</m:t>
                        </m:r>
                      </m:den>
                    </m:f>
                  </m:oMath>
                </a14:m>
                <a:r>
                  <a:rPr lang="cs-CZ" sz="1800" dirty="0" smtClean="0"/>
                  <a:t>         B) </a:t>
                </a:r>
                <a14:m>
                  <m:oMath xmlns:m="http://schemas.openxmlformats.org/officeDocument/2006/math">
                    <m:r>
                      <a:rPr lang="cs-CZ" sz="1800" b="0" i="1" smtClean="0">
                        <a:latin typeface="Cambria Math"/>
                      </a:rPr>
                      <m:t>𝑟</m:t>
                    </m:r>
                    <m:r>
                      <a:rPr lang="cs-CZ" sz="1800" b="0" i="1" smtClean="0"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cs-CZ" sz="18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sz="1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1800" b="0" i="1" smtClean="0">
                                <a:latin typeface="Cambria Math"/>
                              </a:rPr>
                              <m:t>𝑆</m:t>
                            </m:r>
                          </m:num>
                          <m:den>
                            <m:r>
                              <a:rPr lang="cs-CZ" sz="1800" b="0" i="1" smtClean="0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den>
                        </m:f>
                      </m:e>
                    </m:rad>
                  </m:oMath>
                </a14:m>
                <a:r>
                  <a:rPr lang="cs-CZ" sz="1800" dirty="0" smtClean="0"/>
                  <a:t>         C)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1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1800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sz="18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1800" b="0" i="1" smtClean="0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cs-CZ" sz="1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1800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cs-CZ" sz="18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1800" b="0" i="1" smtClean="0">
                        <a:latin typeface="Cambria Math"/>
                      </a:rPr>
                      <m:t> </m:t>
                    </m:r>
                    <m:r>
                      <a:rPr lang="cs-CZ" sz="1800" b="0" i="1" smtClean="0">
                        <a:latin typeface="Cambria Math"/>
                        <a:ea typeface="Cambria Math"/>
                      </a:rPr>
                      <m:t>∙ </m:t>
                    </m:r>
                    <m:f>
                      <m:fPr>
                        <m:ctrlPr>
                          <a:rPr lang="cs-CZ" sz="1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1800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cs-CZ" sz="1800" b="0" i="1" smtClean="0">
                                <a:latin typeface="Cambria Math"/>
                                <a:ea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800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1800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cs-CZ" sz="1800" b="0" i="1" smtClean="0">
                                <a:latin typeface="Cambria Math"/>
                                <a:ea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cs-CZ" sz="1800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1800" dirty="0" smtClean="0"/>
                  <a:t>   </a:t>
                </a:r>
              </a:p>
              <a:p>
                <a:pPr marL="571500" indent="-571500">
                  <a:buFont typeface="+mj-lt"/>
                  <a:buAutoNum type="romanUcPeriod"/>
                </a:pPr>
                <a:endParaRPr lang="cs-CZ" sz="1800" dirty="0" smtClean="0"/>
              </a:p>
              <a:p>
                <a:pPr marL="571500" indent="-571500">
                  <a:buFont typeface="+mj-lt"/>
                  <a:buAutoNum type="romanUcPeriod"/>
                </a:pPr>
                <a:r>
                  <a:rPr lang="cs-CZ" sz="1800" dirty="0" smtClean="0"/>
                  <a:t>A)  x = 11; y = -5    </a:t>
                </a:r>
                <a:r>
                  <a:rPr lang="cs-CZ" sz="1800" dirty="0" smtClean="0">
                    <a:latin typeface="Calibri"/>
                  </a:rPr>
                  <a:t>[11;-5]            B) r= 4 ; s = -5     </a:t>
                </a:r>
                <a:r>
                  <a:rPr lang="cs-CZ" sz="1800" dirty="0" smtClean="0"/>
                  <a:t>[4;-5</a:t>
                </a:r>
                <a:r>
                  <a:rPr lang="cs-CZ" sz="1800" dirty="0"/>
                  <a:t>] </a:t>
                </a:r>
                <a:endParaRPr lang="cs-CZ" sz="1800" dirty="0" smtClean="0"/>
              </a:p>
              <a:p>
                <a:pPr marL="571500" indent="-571500">
                  <a:buFont typeface="+mj-lt"/>
                  <a:buAutoNum type="romanUcPeriod"/>
                </a:pPr>
                <a:endParaRPr lang="cs-CZ" sz="1800" dirty="0" smtClean="0"/>
              </a:p>
              <a:p>
                <a:pPr marL="571500" indent="-571500">
                  <a:buFont typeface="+mj-lt"/>
                  <a:buAutoNum type="romanUcPeriod"/>
                </a:pPr>
                <a:r>
                  <a:rPr lang="cs-CZ" sz="1800" dirty="0" smtClean="0"/>
                  <a:t>A) 14třílůžkových   a  27čtyřlůžkových</a:t>
                </a:r>
              </a:p>
              <a:p>
                <a:pPr marL="0" indent="0">
                  <a:buNone/>
                </a:pPr>
                <a:r>
                  <a:rPr lang="cs-CZ" sz="1800" dirty="0"/>
                  <a:t> </a:t>
                </a:r>
                <a:r>
                  <a:rPr lang="cs-CZ" sz="1800" dirty="0" smtClean="0"/>
                  <a:t>           B)  800; 1000; 1150</a:t>
                </a:r>
              </a:p>
              <a:p>
                <a:pPr marL="0" indent="0">
                  <a:buNone/>
                </a:pPr>
                <a:r>
                  <a:rPr lang="cs-CZ" sz="1800" dirty="0"/>
                  <a:t> </a:t>
                </a:r>
                <a:r>
                  <a:rPr lang="cs-CZ" sz="1800" dirty="0" smtClean="0"/>
                  <a:t>           C) za 5 min; ve vzdálenosti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sz="18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s-CZ" sz="1800" dirty="0" smtClean="0"/>
                  <a:t>km od Hrušové</a:t>
                </a:r>
              </a:p>
              <a:p>
                <a:pPr marL="0" indent="0">
                  <a:buNone/>
                </a:pPr>
                <a:r>
                  <a:rPr lang="cs-CZ" sz="1800" dirty="0"/>
                  <a:t> </a:t>
                </a:r>
                <a:r>
                  <a:rPr lang="cs-CZ" sz="1800" dirty="0" smtClean="0"/>
                  <a:t>            D) za 10dní</a:t>
                </a:r>
                <a:endParaRPr lang="cs-CZ" sz="1800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51520" y="1600200"/>
                <a:ext cx="8435280" cy="4525963"/>
              </a:xfrm>
              <a:blipFill rotWithShape="1">
                <a:blip r:embed="rId2"/>
                <a:stretch>
                  <a:fillRect l="-21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06485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91</TotalTime>
  <Words>393</Words>
  <Application>Microsoft Office PowerPoint</Application>
  <PresentationFormat>Předvádění na obrazovce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Jmění</vt:lpstr>
      <vt:lpstr>Opakování na II. čtvrtletní písemnou práci</vt:lpstr>
      <vt:lpstr>I. Zkrať výrazy do základního tvaru a uveď podmínky lomeného výrazu.</vt:lpstr>
      <vt:lpstr>II. Řeš rovnici, stanov podmínky a proveď zkoušku:</vt:lpstr>
      <vt:lpstr>III. Ze vzorce vyjádři požadovanou neznámou:</vt:lpstr>
      <vt:lpstr>IV. Vyřeš soustavu rovnic a proveď zkoušku:</vt:lpstr>
      <vt:lpstr>5. Vyřeš slovní úlohy.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na čtvrtletní písemnou práci</dc:title>
  <dc:creator>petra</dc:creator>
  <cp:lastModifiedBy>petra</cp:lastModifiedBy>
  <cp:revision>9</cp:revision>
  <dcterms:created xsi:type="dcterms:W3CDTF">2016-01-16T12:57:18Z</dcterms:created>
  <dcterms:modified xsi:type="dcterms:W3CDTF">2016-01-16T14:28:58Z</dcterms:modified>
</cp:coreProperties>
</file>