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4"/>
  </p:notesMasterIdLst>
  <p:sldIdLst>
    <p:sldId id="256" r:id="rId2"/>
    <p:sldId id="259" r:id="rId3"/>
    <p:sldId id="258" r:id="rId4"/>
    <p:sldId id="264" r:id="rId5"/>
    <p:sldId id="266" r:id="rId6"/>
    <p:sldId id="268" r:id="rId7"/>
    <p:sldId id="267" r:id="rId8"/>
    <p:sldId id="257" r:id="rId9"/>
    <p:sldId id="269" r:id="rId10"/>
    <p:sldId id="265" r:id="rId11"/>
    <p:sldId id="270" r:id="rId12"/>
    <p:sldId id="271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Styl Světlá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907505-D4B5-4313-A58B-C5AFBC4B7F00}" type="datetimeFigureOut">
              <a:rPr lang="cs-CZ" smtClean="0"/>
              <a:t>17.1.2016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EB887-F2B7-4297-8217-C0A0DD9E75F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5753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nice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E6B4B7D-BE29-4DDC-90BD-EC1978A5C985}" type="datetime1">
              <a:rPr lang="cs-CZ" smtClean="0"/>
              <a:t>17.1.2016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cs-CZ" smtClean="0"/>
              <a:t>Vypracovala Petra Antlová</a:t>
            </a:r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2A3ED7-B375-4542-B160-2E42BAC40A06}" type="datetime1">
              <a:rPr lang="cs-CZ" smtClean="0"/>
              <a:t>17.1.2016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Vypracovala Petra Antlová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440F0E-DF8D-411E-923B-91A1B5D9FBEB}" type="datetime1">
              <a:rPr lang="cs-CZ" smtClean="0"/>
              <a:t>17.1.2016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Vypracovala Petra Antlová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94807D-2709-4251-941B-E15F32FAC35E}" type="datetime1">
              <a:rPr lang="cs-CZ" smtClean="0"/>
              <a:t>17.1.2016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Vypracovala Petra Antlová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80557D-379B-40F2-9E51-B90316534809}" type="datetime1">
              <a:rPr lang="cs-CZ" smtClean="0"/>
              <a:t>17.1.2016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Vypracovala Petra Antlová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04616A-0F3F-4987-A696-5BD882C96E6B}" type="datetime1">
              <a:rPr lang="cs-CZ" smtClean="0"/>
              <a:t>17.1.2016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Vypracovala Petra Antlová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19976E-77FC-427E-A1C5-05BD9F17EDC5}" type="datetime1">
              <a:rPr lang="cs-CZ" smtClean="0"/>
              <a:t>17.1.2016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Vypracovala Petra Antlová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D6303C-1839-41A7-8A1D-79CED57A2CCC}" type="datetime1">
              <a:rPr lang="cs-CZ" smtClean="0"/>
              <a:t>17.1.2016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Vypracovala Petra Antlová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47EAB-A7B6-4FF7-A027-1A99DEA8AE11}" type="datetime1">
              <a:rPr lang="cs-CZ" smtClean="0"/>
              <a:t>17.1.2016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Vypracovala Petra Antlová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07403D5-A53F-4B19-8A4E-01E6F1B49018}" type="datetime1">
              <a:rPr lang="cs-CZ" smtClean="0"/>
              <a:t>17.1.2016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Vypracovala Petra Antlová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E32CB6B-8B24-4E47-9D57-1FC681DAF9BD}" type="datetime1">
              <a:rPr lang="cs-CZ" smtClean="0"/>
              <a:t>17.1.2016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cs-CZ" smtClean="0"/>
              <a:t>Vypracovala Petra Antlová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nice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nice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586BA78-B5B3-464F-819E-DACFBDFE0497}" type="datetime1">
              <a:rPr lang="cs-CZ" smtClean="0"/>
              <a:t>17.1.2016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cs-CZ" smtClean="0"/>
              <a:t>Vypracovala Petra Antlová</a:t>
            </a:r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Opakování učiva racionálních čísel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Příprava na 2. čtvrtletní písemnou práci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Vypracovala Petra Antlová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5843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Zástupný symbol pro obsah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dirty="0" smtClean="0"/>
                  <a:t>1.   </a:t>
                </a:r>
                <a:r>
                  <a:rPr lang="cs-CZ" dirty="0" smtClean="0">
                    <a:latin typeface="Calibri" pitchFamily="34" charset="0"/>
                  </a:rPr>
                  <a:t>-8,1</a:t>
                </a:r>
                <a:r>
                  <a:rPr lang="cs-CZ" dirty="0" smtClean="0">
                    <a:latin typeface="Calibri"/>
                  </a:rPr>
                  <a:t>&lt; -7,8 &lt; -2 &lt; - 0,05 &lt;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m:rPr>
                        <m:nor/>
                      </m:rPr>
                      <a:rPr lang="cs-CZ" dirty="0">
                        <a:latin typeface="Calibri"/>
                      </a:rPr>
                      <m:t>&lt;</m:t>
                    </m:r>
                    <m:r>
                      <m:rPr>
                        <m:nor/>
                      </m:rPr>
                      <a:rPr lang="cs-CZ" b="0" i="0" dirty="0" smtClean="0">
                        <a:latin typeface="Calibri"/>
                      </a:rPr>
                      <m:t> 0,8</m:t>
                    </m:r>
                    <m:r>
                      <m:rPr>
                        <m:nor/>
                      </m:rPr>
                      <a:rPr lang="cs-CZ" dirty="0">
                        <a:latin typeface="Calibri"/>
                      </a:rPr>
                      <m:t>&lt;</m:t>
                    </m:r>
                    <m:r>
                      <m:rPr>
                        <m:nor/>
                      </m:rPr>
                      <a:rPr lang="cs-CZ" b="0" i="0" dirty="0" smtClean="0">
                        <a:latin typeface="Calibri"/>
                      </a:rPr>
                      <m:t> 3</m:t>
                    </m:r>
                  </m:oMath>
                </a14:m>
                <a:endParaRPr lang="cs-CZ" dirty="0"/>
              </a:p>
              <a:p>
                <a:r>
                  <a:rPr lang="cs-CZ" dirty="0" smtClean="0">
                    <a:latin typeface="+mj-lt"/>
                  </a:rPr>
                  <a:t>2.   1,36 </a:t>
                </a:r>
                <a:r>
                  <a:rPr lang="cs-CZ" dirty="0" smtClean="0">
                    <a:latin typeface="Calibri"/>
                  </a:rPr>
                  <a:t>&gt;</a:t>
                </a:r>
                <a:r>
                  <a:rPr lang="cs-CZ" dirty="0" smtClean="0">
                    <a:latin typeface="+mj-lt"/>
                  </a:rPr>
                  <a:t>  1,357       -1,08 </a:t>
                </a:r>
                <a:r>
                  <a:rPr lang="cs-CZ" dirty="0" smtClean="0">
                    <a:latin typeface="Calibri"/>
                  </a:rPr>
                  <a:t>&gt;</a:t>
                </a:r>
                <a:r>
                  <a:rPr lang="cs-CZ" dirty="0" smtClean="0">
                    <a:latin typeface="+mj-lt"/>
                  </a:rPr>
                  <a:t> - 1,1</a:t>
                </a:r>
              </a:p>
              <a:p>
                <a:r>
                  <a:rPr lang="cs-CZ" dirty="0" smtClean="0">
                    <a:latin typeface="+mj-lt"/>
                  </a:rPr>
                  <a:t>3.   a) 3    b) -1    c) -4    d) 3     e)  4</a:t>
                </a:r>
              </a:p>
              <a:p>
                <a:r>
                  <a:rPr lang="cs-CZ" dirty="0">
                    <a:latin typeface="+mj-lt"/>
                  </a:rPr>
                  <a:t> </a:t>
                </a:r>
                <a:r>
                  <a:rPr lang="cs-CZ" dirty="0" smtClean="0">
                    <a:latin typeface="+mj-lt"/>
                  </a:rPr>
                  <a:t>     f)  0    g)  -2   h) -7    i) -6    j) 22</a:t>
                </a:r>
              </a:p>
              <a:p>
                <a:r>
                  <a:rPr lang="cs-CZ" dirty="0" smtClean="0">
                    <a:latin typeface="+mj-lt"/>
                  </a:rPr>
                  <a:t>4.   a)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20</m:t>
                        </m:r>
                      </m:den>
                    </m:f>
                  </m:oMath>
                </a14:m>
                <a:r>
                  <a:rPr lang="cs-CZ" dirty="0" smtClean="0">
                    <a:latin typeface="+mj-lt"/>
                  </a:rPr>
                  <a:t>     b)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cs-CZ" dirty="0" smtClean="0">
                    <a:latin typeface="+mj-lt"/>
                  </a:rPr>
                  <a:t>   c) </a:t>
                </a:r>
                <a14:m>
                  <m:oMath xmlns:m="http://schemas.openxmlformats.org/officeDocument/2006/math">
                    <m:r>
                      <a:rPr lang="cs-CZ" b="0" i="0" smtClean="0">
                        <a:latin typeface="Cambria Math"/>
                      </a:rPr>
                      <m:t>− </m:t>
                    </m:r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29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10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=−2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10</m:t>
                        </m:r>
                      </m:den>
                    </m:f>
                  </m:oMath>
                </a14:m>
                <a:r>
                  <a:rPr lang="cs-CZ" dirty="0" smtClean="0">
                    <a:latin typeface="+mj-lt"/>
                  </a:rPr>
                  <a:t>  </a:t>
                </a:r>
              </a:p>
              <a:p>
                <a:r>
                  <a:rPr lang="cs-CZ" dirty="0">
                    <a:latin typeface="+mj-lt"/>
                  </a:rPr>
                  <a:t> </a:t>
                </a:r>
                <a:r>
                  <a:rPr lang="cs-CZ" dirty="0" smtClean="0">
                    <a:latin typeface="+mj-lt"/>
                  </a:rPr>
                  <a:t>     d) </a:t>
                </a:r>
                <a14:m>
                  <m:oMath xmlns:m="http://schemas.openxmlformats.org/officeDocument/2006/math">
                    <m:r>
                      <a:rPr lang="cs-CZ" b="0" i="0" smtClean="0">
                        <a:latin typeface="Cambria Math"/>
                      </a:rPr>
                      <m:t> − </m:t>
                    </m:r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=−1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cs-CZ" dirty="0" smtClean="0">
                    <a:latin typeface="+mj-lt"/>
                  </a:rPr>
                  <a:t>      e) </a:t>
                </a:r>
                <a14:m>
                  <m:oMath xmlns:m="http://schemas.openxmlformats.org/officeDocument/2006/math">
                    <m:r>
                      <a:rPr lang="cs-CZ">
                        <a:latin typeface="Cambria Math"/>
                      </a:rPr>
                      <m:t>− 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cs-CZ" i="1">
                        <a:latin typeface="Cambria Math"/>
                      </a:rPr>
                      <m:t>=−1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cs-CZ" dirty="0"/>
                  <a:t> </a:t>
                </a:r>
                <a:r>
                  <a:rPr lang="cs-CZ" dirty="0" smtClean="0"/>
                  <a:t>  </a:t>
                </a:r>
              </a:p>
              <a:p>
                <a:pPr marL="109728" indent="0">
                  <a:buNone/>
                </a:pPr>
                <a:endParaRPr lang="cs-CZ" dirty="0" smtClean="0">
                  <a:latin typeface="+mj-lt"/>
                </a:endParaRPr>
              </a:p>
            </p:txBody>
          </p:sp>
        </mc:Choice>
        <mc:Fallback xmlns="">
          <p:sp>
            <p:nvSpPr>
              <p:cNvPr id="2" name="Zástupný symbol pro obsah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Vypracovala Petra Antlová</a:t>
            </a:r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40429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43361" y="1107729"/>
            <a:ext cx="8229600" cy="5172294"/>
          </a:xfrm>
        </p:spPr>
        <p:txBody>
          <a:bodyPr/>
          <a:lstStyle/>
          <a:p>
            <a:r>
              <a:rPr lang="cs-CZ" dirty="0" smtClean="0">
                <a:latin typeface="+mj-lt"/>
              </a:rPr>
              <a:t>5.   </a:t>
            </a:r>
            <a:r>
              <a:rPr lang="cs-CZ" sz="2400" dirty="0" smtClean="0">
                <a:latin typeface="+mj-lt"/>
              </a:rPr>
              <a:t>A) 24       B) 120   C) 48</a:t>
            </a:r>
          </a:p>
          <a:p>
            <a:r>
              <a:rPr lang="cs-CZ" dirty="0" smtClean="0">
                <a:latin typeface="+mj-lt"/>
              </a:rPr>
              <a:t>6.</a:t>
            </a:r>
          </a:p>
          <a:p>
            <a:endParaRPr lang="cs-CZ" dirty="0">
              <a:latin typeface="+mj-lt"/>
            </a:endParaRPr>
          </a:p>
          <a:p>
            <a:endParaRPr lang="cs-CZ" dirty="0" smtClean="0">
              <a:latin typeface="+mj-lt"/>
            </a:endParaRPr>
          </a:p>
          <a:p>
            <a:endParaRPr lang="cs-CZ" dirty="0">
              <a:latin typeface="+mj-lt"/>
            </a:endParaRPr>
          </a:p>
          <a:p>
            <a:r>
              <a:rPr lang="cs-CZ" dirty="0" smtClean="0">
                <a:latin typeface="+mj-lt"/>
              </a:rPr>
              <a:t>7.    </a:t>
            </a:r>
          </a:p>
          <a:p>
            <a:pPr marL="109728" indent="0">
              <a:buNone/>
            </a:pPr>
            <a:endParaRPr lang="cs-CZ" dirty="0" smtClean="0">
              <a:latin typeface="+mj-lt"/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Vypracovala Petra Antlová</a:t>
            </a:r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grpSp>
        <p:nvGrpSpPr>
          <p:cNvPr id="32" name="Skupina 31"/>
          <p:cNvGrpSpPr/>
          <p:nvPr/>
        </p:nvGrpSpPr>
        <p:grpSpPr>
          <a:xfrm>
            <a:off x="1366255" y="1552991"/>
            <a:ext cx="6735901" cy="1722181"/>
            <a:chOff x="1366255" y="1910821"/>
            <a:chExt cx="6735901" cy="1722181"/>
          </a:xfrm>
        </p:grpSpPr>
        <p:grpSp>
          <p:nvGrpSpPr>
            <p:cNvPr id="26" name="Skupina 25"/>
            <p:cNvGrpSpPr/>
            <p:nvPr/>
          </p:nvGrpSpPr>
          <p:grpSpPr>
            <a:xfrm>
              <a:off x="1366255" y="1916832"/>
              <a:ext cx="2161416" cy="1716170"/>
              <a:chOff x="703987" y="2914327"/>
              <a:chExt cx="2161416" cy="1716170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" name="Obdélník 5"/>
                  <p:cNvSpPr/>
                  <p:nvPr/>
                </p:nvSpPr>
                <p:spPr>
                  <a:xfrm>
                    <a:off x="703987" y="2914327"/>
                    <a:ext cx="720080" cy="576064"/>
                  </a:xfrm>
                  <a:prstGeom prst="rect">
                    <a:avLst/>
                  </a:prstGeom>
                  <a:noFill/>
                  <a:ln w="9525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cs-CZ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cs-CZ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cs-CZ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oMath>
                      </m:oMathPara>
                    </a14:m>
                    <a:endParaRPr lang="cs-CZ" dirty="0"/>
                  </a:p>
                </p:txBody>
              </p:sp>
            </mc:Choice>
            <mc:Fallback xmlns="">
              <p:sp>
                <p:nvSpPr>
                  <p:cNvPr id="6" name="Obdélník 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03987" y="2914327"/>
                    <a:ext cx="720080" cy="576064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/>
                    </a:stretch>
                  </a:blipFill>
                  <a:ln w="9525"/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" name="Obdélník 6"/>
                  <p:cNvSpPr/>
                  <p:nvPr/>
                </p:nvSpPr>
                <p:spPr>
                  <a:xfrm>
                    <a:off x="1425243" y="2914327"/>
                    <a:ext cx="720080" cy="576064"/>
                  </a:xfrm>
                  <a:prstGeom prst="rect">
                    <a:avLst/>
                  </a:prstGeom>
                  <a:noFill/>
                  <a:ln w="9525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cs-CZ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cs-CZ" i="1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cs-CZ" i="1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oMath>
                      </m:oMathPara>
                    </a14:m>
                    <a:endParaRPr lang="cs-CZ" dirty="0"/>
                  </a:p>
                </p:txBody>
              </p:sp>
            </mc:Choice>
            <mc:Fallback xmlns="">
              <p:sp>
                <p:nvSpPr>
                  <p:cNvPr id="7" name="Obdélník 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25243" y="2914327"/>
                    <a:ext cx="720080" cy="576064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/>
                    </a:stretch>
                  </a:blipFill>
                  <a:ln w="9525"/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" name="Obdélník 7"/>
                  <p:cNvSpPr/>
                  <p:nvPr/>
                </p:nvSpPr>
                <p:spPr>
                  <a:xfrm>
                    <a:off x="2145323" y="2914327"/>
                    <a:ext cx="720080" cy="576064"/>
                  </a:xfrm>
                  <a:prstGeom prst="rect">
                    <a:avLst/>
                  </a:prstGeom>
                  <a:noFill/>
                  <a:ln w="9525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cs-CZ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cs-CZ" b="0" i="1" smtClean="0">
                                  <a:latin typeface="Cambria Math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cs-CZ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oMath>
                      </m:oMathPara>
                    </a14:m>
                    <a:endParaRPr lang="cs-CZ" dirty="0"/>
                  </a:p>
                </p:txBody>
              </p:sp>
            </mc:Choice>
            <mc:Fallback xmlns="">
              <p:sp>
                <p:nvSpPr>
                  <p:cNvPr id="8" name="Obdélník 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45323" y="2914327"/>
                    <a:ext cx="720080" cy="576064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/>
                    </a:stretch>
                  </a:blipFill>
                  <a:ln w="9525"/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" name="Obdélník 8"/>
                  <p:cNvSpPr/>
                  <p:nvPr/>
                </p:nvSpPr>
                <p:spPr>
                  <a:xfrm>
                    <a:off x="1065203" y="3479803"/>
                    <a:ext cx="720080" cy="576064"/>
                  </a:xfrm>
                  <a:prstGeom prst="rect">
                    <a:avLst/>
                  </a:prstGeom>
                  <a:noFill/>
                  <a:ln w="9525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cs-CZ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cs-CZ" b="0" i="1" smtClean="0">
                                  <a:latin typeface="Cambria Math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cs-CZ" i="1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oMath>
                      </m:oMathPara>
                    </a14:m>
                    <a:endParaRPr lang="cs-CZ" dirty="0"/>
                  </a:p>
                </p:txBody>
              </p:sp>
            </mc:Choice>
            <mc:Fallback xmlns="">
              <p:sp>
                <p:nvSpPr>
                  <p:cNvPr id="9" name="Obdélník 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65203" y="3479803"/>
                    <a:ext cx="720080" cy="576064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/>
                    </a:stretch>
                  </a:blipFill>
                  <a:ln w="9525"/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Obdélník 9"/>
                  <p:cNvSpPr/>
                  <p:nvPr/>
                </p:nvSpPr>
                <p:spPr>
                  <a:xfrm>
                    <a:off x="1785283" y="3478369"/>
                    <a:ext cx="720080" cy="576064"/>
                  </a:xfrm>
                  <a:prstGeom prst="rect">
                    <a:avLst/>
                  </a:prstGeom>
                  <a:noFill/>
                  <a:ln w="9525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cs-CZ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cs-CZ" b="0" i="1" smtClean="0">
                                  <a:latin typeface="Cambria Math"/>
                                </a:rPr>
                                <m:t>4</m:t>
                              </m:r>
                            </m:num>
                            <m:den>
                              <m:r>
                                <a:rPr lang="cs-CZ" i="1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oMath>
                      </m:oMathPara>
                    </a14:m>
                    <a:endParaRPr lang="cs-CZ" dirty="0"/>
                  </a:p>
                </p:txBody>
              </p:sp>
            </mc:Choice>
            <mc:Fallback xmlns="">
              <p:sp>
                <p:nvSpPr>
                  <p:cNvPr id="10" name="Obdélník 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785283" y="3478369"/>
                    <a:ext cx="720080" cy="576064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/>
                    </a:stretch>
                  </a:blipFill>
                  <a:ln w="9525"/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1" name="Obdélník 10"/>
              <p:cNvSpPr/>
              <p:nvPr/>
            </p:nvSpPr>
            <p:spPr>
              <a:xfrm>
                <a:off x="1366255" y="4054433"/>
                <a:ext cx="720080" cy="576064"/>
              </a:xfrm>
              <a:prstGeom prst="rect">
                <a:avLst/>
              </a:prstGeom>
              <a:noFill/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cs-CZ" dirty="0" smtClean="0"/>
                  <a:t>3</a:t>
                </a:r>
                <a:endParaRPr lang="cs-CZ" dirty="0"/>
              </a:p>
            </p:txBody>
          </p:sp>
        </p:grpSp>
        <p:grpSp>
          <p:nvGrpSpPr>
            <p:cNvPr id="27" name="Skupina 26"/>
            <p:cNvGrpSpPr/>
            <p:nvPr/>
          </p:nvGrpSpPr>
          <p:grpSpPr>
            <a:xfrm>
              <a:off x="3649504" y="1916832"/>
              <a:ext cx="2161416" cy="1716170"/>
              <a:chOff x="3347864" y="2914327"/>
              <a:chExt cx="2161416" cy="1716170"/>
            </a:xfrm>
          </p:grpSpPr>
          <p:sp>
            <p:nvSpPr>
              <p:cNvPr id="13" name="Obdélník 12"/>
              <p:cNvSpPr/>
              <p:nvPr/>
            </p:nvSpPr>
            <p:spPr>
              <a:xfrm>
                <a:off x="3347864" y="2914327"/>
                <a:ext cx="720080" cy="576064"/>
              </a:xfrm>
              <a:prstGeom prst="rect">
                <a:avLst/>
              </a:prstGeom>
              <a:noFill/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cs-CZ" dirty="0" smtClean="0"/>
                  <a:t>1,5</a:t>
                </a:r>
                <a:endParaRPr lang="cs-CZ" dirty="0"/>
              </a:p>
            </p:txBody>
          </p:sp>
          <p:sp>
            <p:nvSpPr>
              <p:cNvPr id="14" name="Obdélník 13"/>
              <p:cNvSpPr/>
              <p:nvPr/>
            </p:nvSpPr>
            <p:spPr>
              <a:xfrm>
                <a:off x="4069120" y="2914327"/>
                <a:ext cx="720080" cy="576064"/>
              </a:xfrm>
              <a:prstGeom prst="rect">
                <a:avLst/>
              </a:prstGeom>
              <a:noFill/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cs-CZ" dirty="0" smtClean="0"/>
                  <a:t>1,0</a:t>
                </a:r>
                <a:endParaRPr lang="cs-CZ" dirty="0"/>
              </a:p>
            </p:txBody>
          </p:sp>
          <p:sp>
            <p:nvSpPr>
              <p:cNvPr id="15" name="Obdélník 14"/>
              <p:cNvSpPr/>
              <p:nvPr/>
            </p:nvSpPr>
            <p:spPr>
              <a:xfrm>
                <a:off x="4789200" y="2914327"/>
                <a:ext cx="720080" cy="576064"/>
              </a:xfrm>
              <a:prstGeom prst="rect">
                <a:avLst/>
              </a:prstGeom>
              <a:noFill/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cs-CZ" dirty="0" smtClean="0"/>
                  <a:t>2,3</a:t>
                </a:r>
                <a:endParaRPr lang="cs-CZ" dirty="0"/>
              </a:p>
            </p:txBody>
          </p:sp>
          <p:sp>
            <p:nvSpPr>
              <p:cNvPr id="16" name="Obdélník 15"/>
              <p:cNvSpPr/>
              <p:nvPr/>
            </p:nvSpPr>
            <p:spPr>
              <a:xfrm>
                <a:off x="3709080" y="3479803"/>
                <a:ext cx="720080" cy="576064"/>
              </a:xfrm>
              <a:prstGeom prst="rect">
                <a:avLst/>
              </a:prstGeom>
              <a:noFill/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cs-CZ" dirty="0" smtClean="0"/>
                  <a:t>2,5</a:t>
                </a:r>
                <a:endParaRPr lang="cs-CZ" dirty="0"/>
              </a:p>
            </p:txBody>
          </p:sp>
          <p:sp>
            <p:nvSpPr>
              <p:cNvPr id="17" name="Obdélník 16"/>
              <p:cNvSpPr/>
              <p:nvPr/>
            </p:nvSpPr>
            <p:spPr>
              <a:xfrm>
                <a:off x="4429160" y="3478369"/>
                <a:ext cx="720080" cy="576064"/>
              </a:xfrm>
              <a:prstGeom prst="rect">
                <a:avLst/>
              </a:prstGeom>
              <a:noFill/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cs-CZ" dirty="0" smtClean="0"/>
                  <a:t>3,3</a:t>
                </a:r>
                <a:endParaRPr lang="cs-CZ" dirty="0"/>
              </a:p>
            </p:txBody>
          </p:sp>
          <p:sp>
            <p:nvSpPr>
              <p:cNvPr id="18" name="Obdélník 17"/>
              <p:cNvSpPr/>
              <p:nvPr/>
            </p:nvSpPr>
            <p:spPr>
              <a:xfrm>
                <a:off x="4010132" y="4054433"/>
                <a:ext cx="720080" cy="576064"/>
              </a:xfrm>
              <a:prstGeom prst="rect">
                <a:avLst/>
              </a:prstGeom>
              <a:noFill/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cs-CZ" dirty="0" smtClean="0"/>
                  <a:t>5,8</a:t>
                </a:r>
                <a:endParaRPr lang="cs-CZ" dirty="0"/>
              </a:p>
            </p:txBody>
          </p:sp>
        </p:grpSp>
        <p:grpSp>
          <p:nvGrpSpPr>
            <p:cNvPr id="28" name="Skupina 27"/>
            <p:cNvGrpSpPr/>
            <p:nvPr/>
          </p:nvGrpSpPr>
          <p:grpSpPr>
            <a:xfrm>
              <a:off x="5940740" y="1910821"/>
              <a:ext cx="2161416" cy="1716170"/>
              <a:chOff x="6300192" y="2903273"/>
              <a:chExt cx="2161416" cy="1716170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" name="Obdélník 19"/>
                  <p:cNvSpPr/>
                  <p:nvPr/>
                </p:nvSpPr>
                <p:spPr>
                  <a:xfrm>
                    <a:off x="6300192" y="2903273"/>
                    <a:ext cx="720080" cy="576064"/>
                  </a:xfrm>
                  <a:prstGeom prst="rect">
                    <a:avLst/>
                  </a:prstGeom>
                  <a:noFill/>
                  <a:ln w="9525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cs-CZ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cs-CZ" i="1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cs-CZ" b="0" i="1" smtClean="0">
                                  <a:latin typeface="Cambria Math"/>
                                </a:rPr>
                                <m:t>4</m:t>
                              </m:r>
                            </m:den>
                          </m:f>
                        </m:oMath>
                      </m:oMathPara>
                    </a14:m>
                    <a:endParaRPr lang="cs-CZ" dirty="0"/>
                  </a:p>
                </p:txBody>
              </p:sp>
            </mc:Choice>
            <mc:Fallback xmlns="">
              <p:sp>
                <p:nvSpPr>
                  <p:cNvPr id="20" name="Obdélník 1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00192" y="2903273"/>
                    <a:ext cx="720080" cy="576064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/>
                    </a:stretch>
                  </a:blipFill>
                  <a:ln w="9525"/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1" name="Obdélník 20"/>
              <p:cNvSpPr/>
              <p:nvPr/>
            </p:nvSpPr>
            <p:spPr>
              <a:xfrm>
                <a:off x="7021448" y="2903273"/>
                <a:ext cx="720080" cy="576064"/>
              </a:xfrm>
              <a:prstGeom prst="rect">
                <a:avLst/>
              </a:prstGeom>
              <a:noFill/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cs-CZ" dirty="0" smtClean="0"/>
                  <a:t>0,25</a:t>
                </a:r>
                <a:endParaRPr lang="cs-CZ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" name="Obdélník 21"/>
                  <p:cNvSpPr/>
                  <p:nvPr/>
                </p:nvSpPr>
                <p:spPr>
                  <a:xfrm>
                    <a:off x="7741528" y="2903273"/>
                    <a:ext cx="720080" cy="576064"/>
                  </a:xfrm>
                  <a:prstGeom prst="rect">
                    <a:avLst/>
                  </a:prstGeom>
                  <a:noFill/>
                  <a:ln w="9525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cs-CZ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cs-CZ" i="1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cs-CZ" b="0" i="1" smtClean="0">
                                  <a:latin typeface="Cambria Math"/>
                                </a:rPr>
                                <m:t>5</m:t>
                              </m:r>
                            </m:den>
                          </m:f>
                        </m:oMath>
                      </m:oMathPara>
                    </a14:m>
                    <a:endParaRPr lang="cs-CZ" dirty="0"/>
                  </a:p>
                </p:txBody>
              </p:sp>
            </mc:Choice>
            <mc:Fallback xmlns="">
              <p:sp>
                <p:nvSpPr>
                  <p:cNvPr id="22" name="Obdélník 2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741528" y="2903273"/>
                    <a:ext cx="720080" cy="576064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/>
                    </a:stretch>
                  </a:blipFill>
                  <a:ln w="9525"/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3" name="Obdélník 22"/>
                  <p:cNvSpPr/>
                  <p:nvPr/>
                </p:nvSpPr>
                <p:spPr>
                  <a:xfrm>
                    <a:off x="6661408" y="3468749"/>
                    <a:ext cx="720080" cy="576064"/>
                  </a:xfrm>
                  <a:prstGeom prst="rect">
                    <a:avLst/>
                  </a:prstGeom>
                  <a:noFill/>
                  <a:ln w="9525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cs-CZ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cs-CZ" i="1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cs-CZ" i="1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oMath>
                      </m:oMathPara>
                    </a14:m>
                    <a:endParaRPr lang="cs-CZ" dirty="0"/>
                  </a:p>
                </p:txBody>
              </p:sp>
            </mc:Choice>
            <mc:Fallback xmlns="">
              <p:sp>
                <p:nvSpPr>
                  <p:cNvPr id="23" name="Obdélník 2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661408" y="3468749"/>
                    <a:ext cx="720080" cy="576064"/>
                  </a:xfrm>
                  <a:prstGeom prst="rect">
                    <a:avLst/>
                  </a:prstGeom>
                  <a:blipFill rotWithShape="1">
                    <a:blip r:embed="rId9"/>
                    <a:stretch>
                      <a:fillRect/>
                    </a:stretch>
                  </a:blipFill>
                  <a:ln w="9525"/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4" name="Obdélník 23"/>
              <p:cNvSpPr/>
              <p:nvPr/>
            </p:nvSpPr>
            <p:spPr>
              <a:xfrm>
                <a:off x="7381488" y="3467315"/>
                <a:ext cx="720080" cy="576064"/>
              </a:xfrm>
              <a:prstGeom prst="rect">
                <a:avLst/>
              </a:prstGeom>
              <a:noFill/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cs-CZ" dirty="0" smtClean="0"/>
                  <a:t>0,45</a:t>
                </a:r>
                <a:endParaRPr lang="cs-CZ" dirty="0"/>
              </a:p>
            </p:txBody>
          </p:sp>
          <p:sp>
            <p:nvSpPr>
              <p:cNvPr id="25" name="Obdélník 24"/>
              <p:cNvSpPr/>
              <p:nvPr/>
            </p:nvSpPr>
            <p:spPr>
              <a:xfrm>
                <a:off x="6962460" y="4043379"/>
                <a:ext cx="720080" cy="576064"/>
              </a:xfrm>
              <a:prstGeom prst="rect">
                <a:avLst/>
              </a:prstGeom>
              <a:noFill/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cs-CZ" dirty="0" smtClean="0"/>
                  <a:t>0,95</a:t>
                </a:r>
                <a:endParaRPr lang="cs-CZ" dirty="0"/>
              </a:p>
            </p:txBody>
          </p:sp>
        </p:grpSp>
      </p:grpSp>
      <p:sp>
        <p:nvSpPr>
          <p:cNvPr id="29" name="Obdélník 28"/>
          <p:cNvSpPr/>
          <p:nvPr/>
        </p:nvSpPr>
        <p:spPr>
          <a:xfrm>
            <a:off x="1389809" y="3399383"/>
            <a:ext cx="63367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lphaUcParenR"/>
            </a:pPr>
            <a:r>
              <a:rPr lang="cs-CZ" dirty="0" smtClean="0"/>
              <a:t>|</a:t>
            </a:r>
            <a:r>
              <a:rPr lang="cs-CZ" dirty="0"/>
              <a:t>→→→|←|→→|←←←←←| = </a:t>
            </a:r>
            <a:r>
              <a:rPr lang="cs-CZ" dirty="0" smtClean="0"/>
              <a:t>| →→|</a:t>
            </a:r>
            <a:r>
              <a:rPr lang="cs-CZ" dirty="0"/>
              <a:t>←←←</a:t>
            </a:r>
            <a:r>
              <a:rPr lang="cs-CZ" dirty="0" smtClean="0"/>
              <a:t>|</a:t>
            </a:r>
          </a:p>
          <a:p>
            <a:r>
              <a:rPr lang="cs-CZ" dirty="0"/>
              <a:t> </a:t>
            </a:r>
            <a:r>
              <a:rPr lang="cs-CZ" dirty="0" smtClean="0"/>
              <a:t>     3 – 1 + 2 – 5 = 2 – 3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- 1 = - 1</a:t>
            </a:r>
            <a:endParaRPr lang="cs-CZ" dirty="0"/>
          </a:p>
        </p:txBody>
      </p:sp>
      <p:sp>
        <p:nvSpPr>
          <p:cNvPr id="30" name="Obdélník 29"/>
          <p:cNvSpPr/>
          <p:nvPr/>
        </p:nvSpPr>
        <p:spPr>
          <a:xfrm>
            <a:off x="1422514" y="4149080"/>
            <a:ext cx="739614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lphaUcParenR" startAt="2"/>
            </a:pPr>
            <a:r>
              <a:rPr lang="cs-CZ" dirty="0" smtClean="0"/>
              <a:t>|←←←←| ←←←</a:t>
            </a:r>
            <a:r>
              <a:rPr lang="cs-CZ" dirty="0"/>
              <a:t> </a:t>
            </a:r>
            <a:r>
              <a:rPr lang="cs-CZ" dirty="0" smtClean="0"/>
              <a:t>←←←</a:t>
            </a:r>
            <a:r>
              <a:rPr lang="cs-CZ" dirty="0"/>
              <a:t> </a:t>
            </a:r>
            <a:r>
              <a:rPr lang="cs-CZ" dirty="0" smtClean="0"/>
              <a:t>←←|→→→→</a:t>
            </a:r>
            <a:r>
              <a:rPr lang="cs-CZ" dirty="0"/>
              <a:t>→</a:t>
            </a:r>
            <a:r>
              <a:rPr lang="cs-CZ" dirty="0" smtClean="0"/>
              <a:t>→→| = |</a:t>
            </a:r>
            <a:r>
              <a:rPr lang="cs-CZ" dirty="0"/>
              <a:t>←←←</a:t>
            </a:r>
            <a:r>
              <a:rPr lang="cs-CZ" dirty="0" smtClean="0"/>
              <a:t>|←|</a:t>
            </a:r>
          </a:p>
          <a:p>
            <a:r>
              <a:rPr lang="cs-CZ" dirty="0"/>
              <a:t> </a:t>
            </a:r>
            <a:r>
              <a:rPr lang="cs-CZ" dirty="0" smtClean="0"/>
              <a:t>      - 4 – 8 + 7 = - 4 – 1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-5 = -5</a:t>
            </a:r>
            <a:endParaRPr lang="cs-CZ" dirty="0"/>
          </a:p>
          <a:p>
            <a:endParaRPr lang="cs-CZ" dirty="0"/>
          </a:p>
        </p:txBody>
      </p:sp>
      <p:sp>
        <p:nvSpPr>
          <p:cNvPr id="31" name="Obdélník 30"/>
          <p:cNvSpPr/>
          <p:nvPr/>
        </p:nvSpPr>
        <p:spPr>
          <a:xfrm>
            <a:off x="1422514" y="5360618"/>
            <a:ext cx="674807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smtClean="0">
                <a:solidFill>
                  <a:schemeClr val="accent1"/>
                </a:solidFill>
              </a:rPr>
              <a:t>C)</a:t>
            </a:r>
            <a:r>
              <a:rPr lang="cs-CZ" dirty="0" smtClean="0"/>
              <a:t> | ←←|  </a:t>
            </a:r>
            <a:r>
              <a:rPr lang="cs-CZ" dirty="0" smtClean="0">
                <a:latin typeface="Cambria Math"/>
                <a:ea typeface="Cambria Math"/>
              </a:rPr>
              <a:t>↺</a:t>
            </a:r>
            <a:r>
              <a:rPr lang="cs-CZ" dirty="0" smtClean="0"/>
              <a:t>  |←←| →</a:t>
            </a:r>
            <a:r>
              <a:rPr lang="cs-CZ" dirty="0"/>
              <a:t>→</a:t>
            </a:r>
            <a:r>
              <a:rPr lang="cs-CZ" dirty="0" smtClean="0"/>
              <a:t>→→</a:t>
            </a:r>
            <a:r>
              <a:rPr lang="cs-CZ" dirty="0"/>
              <a:t>| </a:t>
            </a:r>
            <a:r>
              <a:rPr lang="cs-CZ" dirty="0" smtClean="0">
                <a:latin typeface="Cambria Math"/>
                <a:ea typeface="Cambria Math"/>
              </a:rPr>
              <a:t>↺</a:t>
            </a:r>
            <a:r>
              <a:rPr lang="cs-CZ" dirty="0" smtClean="0"/>
              <a:t> | = |←←←←|</a:t>
            </a:r>
          </a:p>
          <a:p>
            <a:r>
              <a:rPr lang="cs-CZ" dirty="0"/>
              <a:t> </a:t>
            </a:r>
            <a:r>
              <a:rPr lang="cs-CZ" dirty="0" smtClean="0"/>
              <a:t>     - 2 – (-2 + 4)  =  - 4</a:t>
            </a:r>
          </a:p>
          <a:p>
            <a:pPr marL="342900" indent="-342900">
              <a:buAutoNum type="alphaUcParenR" startAt="3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30783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Zástupný symbol pro obsah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dirty="0" smtClean="0">
                    <a:latin typeface="+mj-lt"/>
                  </a:rPr>
                  <a:t>8.   a)  - 5°C     b) – 5°C</a:t>
                </a:r>
              </a:p>
              <a:p>
                <a:r>
                  <a:rPr lang="cs-CZ" dirty="0">
                    <a:latin typeface="+mj-lt"/>
                  </a:rPr>
                  <a:t>9</a:t>
                </a:r>
                <a:r>
                  <a:rPr lang="cs-CZ" dirty="0" smtClean="0">
                    <a:latin typeface="+mj-lt"/>
                  </a:rPr>
                  <a:t>.   6h 40min</a:t>
                </a:r>
              </a:p>
              <a:p>
                <a:r>
                  <a:rPr lang="cs-CZ" dirty="0" smtClean="0">
                    <a:latin typeface="+mj-lt"/>
                  </a:rPr>
                  <a:t>10. 3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cs-CZ" dirty="0" smtClean="0">
                    <a:latin typeface="+mj-lt"/>
                  </a:rPr>
                  <a:t>m</a:t>
                </a:r>
                <a:r>
                  <a:rPr lang="cs-CZ" baseline="30000" dirty="0" smtClean="0">
                    <a:latin typeface="+mj-lt"/>
                  </a:rPr>
                  <a:t>3</a:t>
                </a:r>
                <a:r>
                  <a:rPr lang="cs-CZ" dirty="0" smtClean="0">
                    <a:latin typeface="+mj-lt"/>
                  </a:rPr>
                  <a:t> ; 3400 l</a:t>
                </a:r>
              </a:p>
              <a:p>
                <a:r>
                  <a:rPr lang="cs-CZ" dirty="0" smtClean="0">
                    <a:latin typeface="+mj-lt"/>
                  </a:rPr>
                  <a:t>11. 48 stromů</a:t>
                </a:r>
              </a:p>
            </p:txBody>
          </p:sp>
        </mc:Choice>
        <mc:Fallback xmlns="">
          <p:sp>
            <p:nvSpPr>
              <p:cNvPr id="2" name="Zástupný symbol pro obsah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21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Vypracovala Petra Antlová</a:t>
            </a:r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2943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1286704" y="2060848"/>
                <a:ext cx="6521464" cy="82068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 3; -2; - 7,8;  -8,1;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; </m:t>
                    </m:r>
                  </m:oMath>
                </a14:m>
                <a:r>
                  <a:rPr lang="cs-CZ" dirty="0" smtClean="0"/>
                  <a:t> 0,8; - 0,05; 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86704" y="2060848"/>
                <a:ext cx="6521464" cy="820688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56151"/>
            <a:ext cx="7467600" cy="724942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Porovnávání racionálních čísel</a:t>
            </a: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467544" y="980728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i="1" u="sng" dirty="0" smtClean="0">
                <a:solidFill>
                  <a:schemeClr val="accent3"/>
                </a:solidFill>
              </a:rPr>
              <a:t>1.</a:t>
            </a:r>
            <a:r>
              <a:rPr lang="cs-CZ" u="sng" dirty="0" smtClean="0">
                <a:solidFill>
                  <a:schemeClr val="accent3"/>
                </a:solidFill>
              </a:rPr>
              <a:t> </a:t>
            </a:r>
            <a:r>
              <a:rPr lang="cs-CZ" sz="3200" b="1" i="1" u="sng" dirty="0" smtClean="0">
                <a:solidFill>
                  <a:schemeClr val="accent3"/>
                </a:solidFill>
              </a:rPr>
              <a:t>Seřaď  vzestupně </a:t>
            </a:r>
            <a:r>
              <a:rPr lang="cs-CZ" sz="3200" b="1" i="1" u="sng" smtClean="0">
                <a:solidFill>
                  <a:schemeClr val="accent3"/>
                </a:solidFill>
              </a:rPr>
              <a:t>tato </a:t>
            </a:r>
            <a:r>
              <a:rPr lang="cs-CZ" sz="3200" b="1" i="1" u="sng" smtClean="0">
                <a:solidFill>
                  <a:schemeClr val="accent3"/>
                </a:solidFill>
              </a:rPr>
              <a:t> racionální </a:t>
            </a:r>
            <a:r>
              <a:rPr lang="cs-CZ" sz="3200" b="1" i="1" u="sng" dirty="0" smtClean="0">
                <a:solidFill>
                  <a:schemeClr val="accent3"/>
                </a:solidFill>
              </a:rPr>
              <a:t>čísla: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611560" y="3429000"/>
            <a:ext cx="756084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i="1" u="sng" dirty="0">
                <a:solidFill>
                  <a:schemeClr val="accent3"/>
                </a:solidFill>
              </a:rPr>
              <a:t>2</a:t>
            </a:r>
            <a:r>
              <a:rPr lang="cs-CZ" sz="3600" b="1" i="1" u="sng" dirty="0" smtClean="0">
                <a:solidFill>
                  <a:schemeClr val="accent3"/>
                </a:solidFill>
              </a:rPr>
              <a:t>.</a:t>
            </a:r>
            <a:r>
              <a:rPr lang="cs-CZ" u="sng" dirty="0" smtClean="0">
                <a:solidFill>
                  <a:schemeClr val="accent3"/>
                </a:solidFill>
              </a:rPr>
              <a:t> </a:t>
            </a:r>
            <a:r>
              <a:rPr lang="cs-CZ" sz="3200" b="1" i="1" u="sng" dirty="0" smtClean="0">
                <a:solidFill>
                  <a:schemeClr val="accent3"/>
                </a:solidFill>
              </a:rPr>
              <a:t>Najdi a oprav chybu: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2423200" y="4365104"/>
            <a:ext cx="3932000" cy="147184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800" dirty="0" smtClean="0"/>
              <a:t>-0,127  &lt;  -0,12 </a:t>
            </a:r>
          </a:p>
          <a:p>
            <a:pPr marL="0" indent="0">
              <a:buNone/>
            </a:pPr>
            <a:r>
              <a:rPr lang="cs-CZ" sz="2800" dirty="0" smtClean="0"/>
              <a:t>  1,36    &lt;   1,357</a:t>
            </a:r>
          </a:p>
          <a:p>
            <a:pPr marL="0" indent="0">
              <a:buNone/>
            </a:pPr>
            <a:r>
              <a:rPr lang="cs-CZ" sz="2800" dirty="0"/>
              <a:t>- </a:t>
            </a:r>
            <a:r>
              <a:rPr lang="cs-CZ" sz="2800" dirty="0" smtClean="0"/>
              <a:t>1,08   &lt;  -1,1</a:t>
            </a:r>
            <a:endParaRPr lang="cs-CZ" sz="2800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Vypracovala Petra Antlová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7483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79912" y="2281131"/>
            <a:ext cx="4729648" cy="2808312"/>
          </a:xfrm>
        </p:spPr>
        <p:txBody>
          <a:bodyPr>
            <a:normAutofit/>
          </a:bodyPr>
          <a:lstStyle/>
          <a:p>
            <a:pPr marL="624078" indent="-514350">
              <a:buFont typeface="+mj-lt"/>
              <a:buAutoNum type="alphaLcParenR" startAt="6"/>
            </a:pPr>
            <a:r>
              <a:rPr lang="cs-CZ" dirty="0" smtClean="0"/>
              <a:t>-6 . (-2)+(- 12) =</a:t>
            </a:r>
          </a:p>
          <a:p>
            <a:pPr marL="624078" indent="-514350">
              <a:buFont typeface="+mj-lt"/>
              <a:buAutoNum type="alphaLcParenR" startAt="6"/>
            </a:pPr>
            <a:r>
              <a:rPr lang="cs-CZ" dirty="0" smtClean="0"/>
              <a:t>2 . 5 – (3 -7) . (-3) =</a:t>
            </a:r>
          </a:p>
          <a:p>
            <a:pPr marL="624078" indent="-514350">
              <a:buFont typeface="+mj-lt"/>
              <a:buAutoNum type="alphaLcParenR" startAt="6"/>
            </a:pPr>
            <a:r>
              <a:rPr lang="cs-CZ" dirty="0" smtClean="0"/>
              <a:t>15 : 3 + 4 . (-3) =</a:t>
            </a:r>
          </a:p>
          <a:p>
            <a:pPr marL="624078" indent="-514350">
              <a:buFont typeface="+mj-lt"/>
              <a:buAutoNum type="alphaLcParenR" startAt="6"/>
            </a:pPr>
            <a:r>
              <a:rPr lang="cs-CZ" dirty="0" smtClean="0"/>
              <a:t>-11 – (32 – 12) : (-4) =</a:t>
            </a:r>
          </a:p>
          <a:p>
            <a:pPr marL="624078" indent="-514350">
              <a:buFont typeface="+mj-lt"/>
              <a:buAutoNum type="alphaLcParenR" startAt="6"/>
            </a:pPr>
            <a:r>
              <a:rPr lang="cs-CZ" dirty="0" smtClean="0"/>
              <a:t>(8 - 12) : (-2) + 20 =</a:t>
            </a:r>
          </a:p>
          <a:p>
            <a:pPr marL="624078" indent="-514350">
              <a:buFont typeface="+mj-lt"/>
              <a:buAutoNum type="alphaLcParenR" startAt="6"/>
            </a:pPr>
            <a:endParaRPr lang="cs-CZ" dirty="0" smtClean="0"/>
          </a:p>
          <a:p>
            <a:pPr marL="109728" indent="0">
              <a:buNone/>
            </a:pP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Matematické operace I.</a:t>
            </a: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274400" y="1196752"/>
            <a:ext cx="8042016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i="1" u="sng" dirty="0" smtClean="0">
                <a:solidFill>
                  <a:schemeClr val="accent3"/>
                </a:solidFill>
              </a:rPr>
              <a:t>3.Vypočítej: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274400" y="2348880"/>
            <a:ext cx="3312368" cy="2448272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624078" indent="-514350">
              <a:buFont typeface="+mj-lt"/>
              <a:buAutoNum type="alphaLcParenR"/>
            </a:pPr>
            <a:r>
              <a:rPr lang="cs-CZ" dirty="0" smtClean="0"/>
              <a:t>(-7) - (- 10) =</a:t>
            </a:r>
          </a:p>
          <a:p>
            <a:pPr marL="624078" indent="-514350">
              <a:buFont typeface="+mj-lt"/>
              <a:buAutoNum type="alphaLcParenR"/>
            </a:pPr>
            <a:r>
              <a:rPr lang="cs-CZ" dirty="0" smtClean="0"/>
              <a:t>8 + (-</a:t>
            </a:r>
            <a:r>
              <a:rPr lang="cs-CZ" dirty="0"/>
              <a:t>9</a:t>
            </a:r>
            <a:r>
              <a:rPr lang="cs-CZ" dirty="0" smtClean="0"/>
              <a:t>) =</a:t>
            </a:r>
          </a:p>
          <a:p>
            <a:pPr marL="624078" indent="-514350">
              <a:buFont typeface="+mj-lt"/>
              <a:buAutoNum type="alphaLcParenR"/>
            </a:pPr>
            <a:r>
              <a:rPr lang="cs-CZ" dirty="0" smtClean="0"/>
              <a:t>- 11 + 7 =</a:t>
            </a:r>
          </a:p>
          <a:p>
            <a:pPr marL="624078" indent="-514350">
              <a:buFont typeface="+mj-lt"/>
              <a:buAutoNum type="alphaLcParenR"/>
            </a:pPr>
            <a:r>
              <a:rPr lang="cs-CZ" dirty="0" smtClean="0"/>
              <a:t>- (- 8) - 5 =</a:t>
            </a:r>
          </a:p>
          <a:p>
            <a:pPr marL="624078" indent="-514350">
              <a:buFont typeface="+mj-lt"/>
              <a:buAutoNum type="alphaLcParenR"/>
            </a:pPr>
            <a:r>
              <a:rPr lang="cs-CZ" dirty="0" smtClean="0"/>
              <a:t>- (-7) + (- 3) =</a:t>
            </a:r>
          </a:p>
          <a:p>
            <a:pPr marL="109728" indent="0">
              <a:buFont typeface="Wingdings 3"/>
              <a:buNone/>
            </a:pP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Vypracovala Petra Antlová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094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Matematické operace II.</a:t>
            </a: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274400" y="836712"/>
            <a:ext cx="8042016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i="1" u="sng" dirty="0" smtClean="0">
                <a:solidFill>
                  <a:schemeClr val="accent3"/>
                </a:solidFill>
              </a:rPr>
              <a:t>4. </a:t>
            </a:r>
            <a:r>
              <a:rPr lang="cs-CZ" sz="2400" b="1" i="1" u="sng" dirty="0" smtClean="0">
                <a:solidFill>
                  <a:schemeClr val="accent3"/>
                </a:solidFill>
              </a:rPr>
              <a:t>Vypočítej. Výsledek vyjádři v základním tvaru, popř. ve tvaru smíšeného čísla:</a:t>
            </a:r>
            <a:endParaRPr lang="cs-CZ" sz="2400" dirty="0">
              <a:solidFill>
                <a:schemeClr val="accent3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Zástupný symbol pro obsah 2"/>
              <p:cNvSpPr txBox="1">
                <a:spLocks/>
              </p:cNvSpPr>
              <p:nvPr/>
            </p:nvSpPr>
            <p:spPr>
              <a:xfrm>
                <a:off x="2265472" y="1844824"/>
                <a:ext cx="5616624" cy="4536504"/>
              </a:xfrm>
              <a:prstGeom prst="rect">
                <a:avLst/>
              </a:prstGeom>
            </p:spPr>
            <p:txBody>
              <a:bodyPr vert="horz">
                <a:normAutofit fontScale="92500" lnSpcReduction="20000"/>
              </a:bodyPr>
              <a:lstStyle>
                <a:lvl1pPr marL="365760" indent="-256032" algn="l" rtl="0" eaLnBrk="1" latinLnBrk="0" hangingPunct="1">
                  <a:spcBef>
                    <a:spcPts val="400"/>
                  </a:spcBef>
                  <a:spcAft>
                    <a:spcPts val="0"/>
                  </a:spcAft>
                  <a:buClr>
                    <a:schemeClr val="accent1"/>
                  </a:buClr>
                  <a:buSzPct val="68000"/>
                  <a:buFont typeface="Wingdings 3"/>
                  <a:buChar char=""/>
                  <a:defRPr kumimoji="0" sz="2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21792" indent="-228600" algn="l" rtl="0" eaLnBrk="1" latinLnBrk="0" hangingPunct="1">
                  <a:spcBef>
                    <a:spcPts val="324"/>
                  </a:spcBef>
                  <a:buClr>
                    <a:schemeClr val="accent1"/>
                  </a:buClr>
                  <a:buFont typeface="Verdana"/>
                  <a:buChar char="◦"/>
                  <a:defRPr kumimoji="0" sz="2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9536" indent="-228600" algn="l" rtl="0" eaLnBrk="1" latinLnBrk="0" hangingPunct="1">
                  <a:spcBef>
                    <a:spcPts val="350"/>
                  </a:spcBef>
                  <a:buClr>
                    <a:schemeClr val="accent2"/>
                  </a:buClr>
                  <a:buSzPct val="100000"/>
                  <a:buFont typeface="Wingdings 2"/>
                  <a:buChar char="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43000" indent="-228600" algn="l" rtl="0" eaLnBrk="1" latinLnBrk="0" hangingPunct="1">
                  <a:spcBef>
                    <a:spcPts val="350"/>
                  </a:spcBef>
                  <a:buClr>
                    <a:schemeClr val="accent2"/>
                  </a:buClr>
                  <a:buFont typeface="Wingdings 2"/>
                  <a:buChar char=""/>
                  <a:defRPr kumimoji="0"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indent="-228600" algn="l" rtl="0" eaLnBrk="1" latinLnBrk="0" hangingPunct="1">
                  <a:spcBef>
                    <a:spcPts val="350"/>
                  </a:spcBef>
                  <a:buClr>
                    <a:schemeClr val="accent2"/>
                  </a:buClr>
                  <a:buFont typeface="Wingdings 2"/>
                  <a:buChar char="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600200" indent="-228600" algn="l" rtl="0" eaLnBrk="1" latinLnBrk="0" hangingPunct="1">
                  <a:spcBef>
                    <a:spcPts val="350"/>
                  </a:spcBef>
                  <a:buClr>
                    <a:schemeClr val="accent3"/>
                  </a:buClr>
                  <a:buFont typeface="Wingdings 2"/>
                  <a:buChar char="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828800" indent="-228600" algn="l" rtl="0" eaLnBrk="1" latinLnBrk="0" hangingPunct="1">
                  <a:spcBef>
                    <a:spcPts val="350"/>
                  </a:spcBef>
                  <a:buClr>
                    <a:schemeClr val="accent3"/>
                  </a:buClr>
                  <a:buFont typeface="Wingdings 2"/>
                  <a:buChar char="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57400" indent="-228600" algn="l" rtl="0" eaLnBrk="1" latinLnBrk="0" hangingPunct="1">
                  <a:spcBef>
                    <a:spcPts val="350"/>
                  </a:spcBef>
                  <a:buClr>
                    <a:schemeClr val="accent3"/>
                  </a:buClr>
                  <a:buFont typeface="Wingdings 2"/>
                  <a:buChar char="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86000" indent="-228600" algn="l" rtl="0" eaLnBrk="1" latinLnBrk="0" hangingPunct="1">
                  <a:spcBef>
                    <a:spcPts val="350"/>
                  </a:spcBef>
                  <a:buClr>
                    <a:schemeClr val="accent3"/>
                  </a:buClr>
                  <a:buFont typeface="Wingdings 2"/>
                  <a:buChar char=""/>
                  <a:defRPr kumimoji="0"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  <a:extLst/>
              </a:lstStyle>
              <a:p>
                <a:pPr marL="624078" indent="-514350">
                  <a:lnSpc>
                    <a:spcPct val="150000"/>
                  </a:lnSpc>
                  <a:buFont typeface="+mj-lt"/>
                  <a:buAutoNum type="alphaLcParenR"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 − </m:t>
                    </m:r>
                    <m:d>
                      <m:dPr>
                        <m:ctrlPr>
                          <a:rPr lang="cs-CZ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</m:e>
                    </m:d>
                    <m:r>
                      <a:rPr lang="cs-CZ" b="0" i="1" smtClean="0">
                        <a:latin typeface="Cambria Math"/>
                      </a:rPr>
                      <m:t>=</m:t>
                    </m:r>
                  </m:oMath>
                </a14:m>
                <a:endParaRPr lang="cs-CZ" b="0" dirty="0" smtClean="0"/>
              </a:p>
              <a:p>
                <a:pPr marL="624078" indent="-514350">
                  <a:lnSpc>
                    <a:spcPct val="150000"/>
                  </a:lnSpc>
                  <a:buFont typeface="+mj-lt"/>
                  <a:buAutoNum type="alphaL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8</m:t>
                        </m:r>
                      </m:den>
                    </m:f>
                    <m:r>
                      <a:rPr lang="cs-CZ" i="1">
                        <a:latin typeface="Cambria Math"/>
                      </a:rPr>
                      <m:t> : </m:t>
                    </m:r>
                    <m:d>
                      <m:dPr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r>
                          <a:rPr lang="cs-CZ" i="1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cs-CZ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latin typeface="Cambria Math"/>
                              </a:rPr>
                              <m:t>21</m:t>
                            </m:r>
                          </m:num>
                          <m:den>
                            <m:r>
                              <a:rPr lang="cs-CZ" i="1">
                                <a:latin typeface="Cambria Math"/>
                              </a:rPr>
                              <m:t>12</m:t>
                            </m:r>
                          </m:den>
                        </m:f>
                      </m:e>
                    </m:d>
                    <m:r>
                      <a:rPr lang="cs-CZ" i="1">
                        <a:latin typeface="Cambria Math"/>
                      </a:rPr>
                      <m:t>=</m:t>
                    </m:r>
                  </m:oMath>
                </a14:m>
                <a:endParaRPr lang="cs-CZ" b="0" dirty="0" smtClean="0"/>
              </a:p>
              <a:p>
                <a:pPr marL="624078" indent="-514350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cs-CZ" b="0" dirty="0" smtClean="0"/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−2+ </m:t>
                    </m:r>
                    <m:d>
                      <m:dPr>
                        <m:ctrlPr>
                          <a:rPr lang="cs-CZ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</m:e>
                    </m:d>
                    <m:r>
                      <a:rPr lang="cs-CZ" b="0" i="1" smtClean="0">
                        <a:latin typeface="Cambria Math"/>
                      </a:rPr>
                      <m:t>− 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20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</m:oMath>
                </a14:m>
                <a:endParaRPr lang="cs-CZ" b="0" dirty="0" smtClean="0"/>
              </a:p>
              <a:p>
                <a:pPr marL="624078" indent="-514350">
                  <a:lnSpc>
                    <a:spcPct val="150000"/>
                  </a:lnSpc>
                  <a:buFont typeface="+mj-lt"/>
                  <a:buAutoNum type="alphaL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 − 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 · </m:t>
                    </m:r>
                    <m:d>
                      <m:dPr>
                        <m:ctrlPr>
                          <a:rPr lang="cs-CZ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15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/>
                              </a:rPr>
                              <m:t>6</m:t>
                            </m:r>
                          </m:den>
                        </m:f>
                      </m:e>
                    </m:d>
                    <m:r>
                      <a:rPr lang="cs-CZ" b="0" i="1" smtClean="0">
                        <a:latin typeface="Cambria Math"/>
                      </a:rPr>
                      <m:t>+ </m:t>
                    </m:r>
                    <m:d>
                      <m:dPr>
                        <m:ctrlPr>
                          <a:rPr lang="cs-CZ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8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cs-CZ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cs-CZ" b="0" dirty="0" smtClean="0"/>
                  <a:t>  </a:t>
                </a:r>
                <a:endParaRPr lang="cs-CZ" dirty="0"/>
              </a:p>
              <a:p>
                <a:pPr marL="624078" indent="-514350">
                  <a:lnSpc>
                    <a:spcPct val="150000"/>
                  </a:lnSpc>
                  <a:buFont typeface="+mj-lt"/>
                  <a:buAutoNum type="alphaL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3 </m:t>
                        </m:r>
                        <m:f>
                          <m:f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−2 </m:t>
                        </m:r>
                        <m:f>
                          <m:f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/>
                              </a:rPr>
                              <m:t>12</m:t>
                            </m:r>
                          </m:den>
                        </m:f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</m:oMath>
                </a14:m>
                <a:endParaRPr lang="cs-CZ" b="0" dirty="0" smtClean="0"/>
              </a:p>
            </p:txBody>
          </p:sp>
        </mc:Choice>
        <mc:Fallback xmlns="">
          <p:sp>
            <p:nvSpPr>
              <p:cNvPr id="18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5472" y="1844824"/>
                <a:ext cx="5616624" cy="453650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Vypracovala Petra Antlová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3525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Font typeface="+mj-lt"/>
              <a:buAutoNum type="alphaUcPeriod"/>
            </a:pPr>
            <a:r>
              <a:rPr lang="cs-CZ" sz="3200" dirty="0" smtClean="0"/>
              <a:t>Polovina myšleného čísla je o 8 větší než šestina, které číslo si myslím.</a:t>
            </a:r>
          </a:p>
          <a:p>
            <a:pPr marL="624078" indent="-514350">
              <a:buFont typeface="+mj-lt"/>
              <a:buAutoNum type="alphaUcPeriod"/>
            </a:pPr>
            <a:r>
              <a:rPr lang="cs-CZ" sz="3200" dirty="0" smtClean="0"/>
              <a:t>Čtvrtina myšleného čísla je o 10 menší než jeho třetina.</a:t>
            </a:r>
          </a:p>
          <a:p>
            <a:pPr marL="624078" indent="-514350">
              <a:buFont typeface="+mj-lt"/>
              <a:buAutoNum type="alphaUcPeriod"/>
            </a:pPr>
            <a:r>
              <a:rPr lang="cs-CZ" sz="3200" dirty="0" smtClean="0"/>
              <a:t>Zvětšíme-li myšlené číslo o 12, dostaneme pět čtvrtin jeho hodnoty.</a:t>
            </a:r>
            <a:endParaRPr lang="cs-CZ" sz="32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Vypracovala Petra Antlová</a:t>
            </a:r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5.Myšlené číslo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9068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Vypracovala Petra Antlová</a:t>
            </a:r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6. Součtový trojúhelník –</a:t>
            </a:r>
            <a:r>
              <a:rPr lang="cs-CZ" sz="2000" dirty="0" smtClean="0"/>
              <a:t> vyřešte, do třetího trojúhelníku doplňte „uprchlíky“</a:t>
            </a:r>
            <a:endParaRPr lang="cs-CZ" dirty="0"/>
          </a:p>
        </p:txBody>
      </p:sp>
      <p:grpSp>
        <p:nvGrpSpPr>
          <p:cNvPr id="11" name="Skupina 10"/>
          <p:cNvGrpSpPr/>
          <p:nvPr/>
        </p:nvGrpSpPr>
        <p:grpSpPr>
          <a:xfrm>
            <a:off x="703987" y="2914327"/>
            <a:ext cx="2161416" cy="1716170"/>
            <a:chOff x="1475656" y="1916832"/>
            <a:chExt cx="2161416" cy="171617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Obdélník 4"/>
                <p:cNvSpPr/>
                <p:nvPr/>
              </p:nvSpPr>
              <p:spPr>
                <a:xfrm>
                  <a:off x="1475656" y="1916832"/>
                  <a:ext cx="720080" cy="576064"/>
                </a:xfrm>
                <a:prstGeom prst="rect">
                  <a:avLst/>
                </a:prstGeom>
                <a:noFill/>
                <a:ln w="9525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5" name="Obdélník 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75656" y="1916832"/>
                  <a:ext cx="720080" cy="576064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  <a:ln w="9525"/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Obdélník 5"/>
            <p:cNvSpPr/>
            <p:nvPr/>
          </p:nvSpPr>
          <p:spPr>
            <a:xfrm>
              <a:off x="2196912" y="1916832"/>
              <a:ext cx="720080" cy="576064"/>
            </a:xfrm>
            <a:prstGeom prst="rect">
              <a:avLst/>
            </a:prstGeom>
            <a:noFill/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Obdélník 6"/>
                <p:cNvSpPr/>
                <p:nvPr/>
              </p:nvSpPr>
              <p:spPr>
                <a:xfrm>
                  <a:off x="2916992" y="1916832"/>
                  <a:ext cx="720080" cy="576064"/>
                </a:xfrm>
                <a:prstGeom prst="rect">
                  <a:avLst/>
                </a:prstGeom>
                <a:noFill/>
                <a:ln w="9525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7" name="Obdélník 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16992" y="1916832"/>
                  <a:ext cx="720080" cy="576064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  <a:ln w="9525"/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Obdélník 7"/>
            <p:cNvSpPr/>
            <p:nvPr/>
          </p:nvSpPr>
          <p:spPr>
            <a:xfrm>
              <a:off x="1836872" y="2482308"/>
              <a:ext cx="720080" cy="576064"/>
            </a:xfrm>
            <a:prstGeom prst="rect">
              <a:avLst/>
            </a:prstGeom>
            <a:noFill/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9" name="Obdélník 8"/>
            <p:cNvSpPr/>
            <p:nvPr/>
          </p:nvSpPr>
          <p:spPr>
            <a:xfrm>
              <a:off x="2556952" y="2480874"/>
              <a:ext cx="720080" cy="576064"/>
            </a:xfrm>
            <a:prstGeom prst="rect">
              <a:avLst/>
            </a:prstGeom>
            <a:noFill/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0" name="Obdélník 9"/>
            <p:cNvSpPr/>
            <p:nvPr/>
          </p:nvSpPr>
          <p:spPr>
            <a:xfrm>
              <a:off x="2137924" y="3056938"/>
              <a:ext cx="720080" cy="576064"/>
            </a:xfrm>
            <a:prstGeom prst="rect">
              <a:avLst/>
            </a:prstGeom>
            <a:noFill/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cs-CZ" dirty="0" smtClean="0"/>
                <a:t>3</a:t>
              </a:r>
              <a:endParaRPr lang="cs-CZ" dirty="0"/>
            </a:p>
          </p:txBody>
        </p:sp>
      </p:grpSp>
      <p:grpSp>
        <p:nvGrpSpPr>
          <p:cNvPr id="12" name="Skupina 11"/>
          <p:cNvGrpSpPr/>
          <p:nvPr/>
        </p:nvGrpSpPr>
        <p:grpSpPr>
          <a:xfrm>
            <a:off x="3347864" y="2914327"/>
            <a:ext cx="2161416" cy="1716170"/>
            <a:chOff x="1475656" y="1916832"/>
            <a:chExt cx="2161416" cy="1716170"/>
          </a:xfrm>
        </p:grpSpPr>
        <p:sp>
          <p:nvSpPr>
            <p:cNvPr id="13" name="Obdélník 12"/>
            <p:cNvSpPr/>
            <p:nvPr/>
          </p:nvSpPr>
          <p:spPr>
            <a:xfrm>
              <a:off x="1475656" y="1916832"/>
              <a:ext cx="720080" cy="576064"/>
            </a:xfrm>
            <a:prstGeom prst="rect">
              <a:avLst/>
            </a:prstGeom>
            <a:noFill/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cs-CZ" dirty="0" smtClean="0"/>
                <a:t>1,5</a:t>
              </a:r>
              <a:endParaRPr lang="cs-CZ" dirty="0"/>
            </a:p>
          </p:txBody>
        </p:sp>
        <p:sp>
          <p:nvSpPr>
            <p:cNvPr id="14" name="Obdélník 13"/>
            <p:cNvSpPr/>
            <p:nvPr/>
          </p:nvSpPr>
          <p:spPr>
            <a:xfrm>
              <a:off x="2196912" y="1916832"/>
              <a:ext cx="720080" cy="576064"/>
            </a:xfrm>
            <a:prstGeom prst="rect">
              <a:avLst/>
            </a:prstGeom>
            <a:noFill/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5" name="Obdélník 14"/>
            <p:cNvSpPr/>
            <p:nvPr/>
          </p:nvSpPr>
          <p:spPr>
            <a:xfrm>
              <a:off x="2916992" y="1916832"/>
              <a:ext cx="720080" cy="576064"/>
            </a:xfrm>
            <a:prstGeom prst="rect">
              <a:avLst/>
            </a:prstGeom>
            <a:noFill/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cs-CZ" dirty="0" smtClean="0"/>
                <a:t>2,3</a:t>
              </a:r>
              <a:endParaRPr lang="cs-CZ" dirty="0"/>
            </a:p>
          </p:txBody>
        </p:sp>
        <p:sp>
          <p:nvSpPr>
            <p:cNvPr id="16" name="Obdélník 15"/>
            <p:cNvSpPr/>
            <p:nvPr/>
          </p:nvSpPr>
          <p:spPr>
            <a:xfrm>
              <a:off x="1836872" y="2482308"/>
              <a:ext cx="720080" cy="576064"/>
            </a:xfrm>
            <a:prstGeom prst="rect">
              <a:avLst/>
            </a:prstGeom>
            <a:noFill/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7" name="Obdélník 16"/>
            <p:cNvSpPr/>
            <p:nvPr/>
          </p:nvSpPr>
          <p:spPr>
            <a:xfrm>
              <a:off x="2556952" y="2480874"/>
              <a:ext cx="720080" cy="576064"/>
            </a:xfrm>
            <a:prstGeom prst="rect">
              <a:avLst/>
            </a:prstGeom>
            <a:noFill/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8" name="Obdélník 17"/>
            <p:cNvSpPr/>
            <p:nvPr/>
          </p:nvSpPr>
          <p:spPr>
            <a:xfrm>
              <a:off x="2137924" y="3056938"/>
              <a:ext cx="720080" cy="576064"/>
            </a:xfrm>
            <a:prstGeom prst="rect">
              <a:avLst/>
            </a:prstGeom>
            <a:noFill/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cs-CZ" dirty="0" smtClean="0"/>
                <a:t>5,8</a:t>
              </a:r>
              <a:endParaRPr lang="cs-CZ" dirty="0"/>
            </a:p>
          </p:txBody>
        </p:sp>
      </p:grpSp>
      <p:grpSp>
        <p:nvGrpSpPr>
          <p:cNvPr id="19" name="Skupina 18"/>
          <p:cNvGrpSpPr/>
          <p:nvPr/>
        </p:nvGrpSpPr>
        <p:grpSpPr>
          <a:xfrm>
            <a:off x="6300192" y="2903273"/>
            <a:ext cx="2161416" cy="1716170"/>
            <a:chOff x="1475656" y="1916832"/>
            <a:chExt cx="2161416" cy="1716170"/>
          </a:xfrm>
        </p:grpSpPr>
        <p:sp>
          <p:nvSpPr>
            <p:cNvPr id="20" name="Obdélník 19"/>
            <p:cNvSpPr/>
            <p:nvPr/>
          </p:nvSpPr>
          <p:spPr>
            <a:xfrm>
              <a:off x="1475656" y="1916832"/>
              <a:ext cx="720080" cy="576064"/>
            </a:xfrm>
            <a:prstGeom prst="rect">
              <a:avLst/>
            </a:prstGeom>
            <a:noFill/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1" name="Obdélník 20"/>
            <p:cNvSpPr/>
            <p:nvPr/>
          </p:nvSpPr>
          <p:spPr>
            <a:xfrm>
              <a:off x="2196912" y="1916832"/>
              <a:ext cx="720080" cy="576064"/>
            </a:xfrm>
            <a:prstGeom prst="rect">
              <a:avLst/>
            </a:prstGeom>
            <a:noFill/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2" name="Obdélník 21"/>
            <p:cNvSpPr/>
            <p:nvPr/>
          </p:nvSpPr>
          <p:spPr>
            <a:xfrm>
              <a:off x="2916992" y="1916832"/>
              <a:ext cx="720080" cy="576064"/>
            </a:xfrm>
            <a:prstGeom prst="rect">
              <a:avLst/>
            </a:prstGeom>
            <a:noFill/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3" name="Obdélník 22"/>
            <p:cNvSpPr/>
            <p:nvPr/>
          </p:nvSpPr>
          <p:spPr>
            <a:xfrm>
              <a:off x="1836872" y="2482308"/>
              <a:ext cx="720080" cy="576064"/>
            </a:xfrm>
            <a:prstGeom prst="rect">
              <a:avLst/>
            </a:prstGeom>
            <a:noFill/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4" name="Obdélník 23"/>
            <p:cNvSpPr/>
            <p:nvPr/>
          </p:nvSpPr>
          <p:spPr>
            <a:xfrm>
              <a:off x="2556952" y="2480874"/>
              <a:ext cx="720080" cy="576064"/>
            </a:xfrm>
            <a:prstGeom prst="rect">
              <a:avLst/>
            </a:prstGeom>
            <a:noFill/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5" name="Obdélník 24"/>
            <p:cNvSpPr/>
            <p:nvPr/>
          </p:nvSpPr>
          <p:spPr>
            <a:xfrm>
              <a:off x="2137924" y="3056938"/>
              <a:ext cx="720080" cy="576064"/>
            </a:xfrm>
            <a:prstGeom prst="rect">
              <a:avLst/>
            </a:prstGeom>
            <a:noFill/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</p:grpSp>
      <p:sp>
        <p:nvSpPr>
          <p:cNvPr id="26" name="TextovéPole 25"/>
          <p:cNvSpPr txBox="1"/>
          <p:nvPr/>
        </p:nvSpPr>
        <p:spPr>
          <a:xfrm>
            <a:off x="703987" y="2275184"/>
            <a:ext cx="478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chemeClr val="accent1"/>
                </a:solidFill>
              </a:rPr>
              <a:t>A.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3347864" y="2275184"/>
            <a:ext cx="478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chemeClr val="accent1"/>
                </a:solidFill>
              </a:rPr>
              <a:t>B</a:t>
            </a:r>
            <a:r>
              <a:rPr lang="cs-CZ" b="1" dirty="0" smtClean="0">
                <a:solidFill>
                  <a:schemeClr val="accent1"/>
                </a:solidFill>
              </a:rPr>
              <a:t>.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28" name="TextovéPole 27"/>
          <p:cNvSpPr txBox="1"/>
          <p:nvPr/>
        </p:nvSpPr>
        <p:spPr>
          <a:xfrm>
            <a:off x="6213229" y="2275184"/>
            <a:ext cx="478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chemeClr val="accent1"/>
                </a:solidFill>
              </a:rPr>
              <a:t>C</a:t>
            </a:r>
            <a:r>
              <a:rPr lang="cs-CZ" b="1" dirty="0" smtClean="0">
                <a:solidFill>
                  <a:schemeClr val="accent1"/>
                </a:solidFill>
              </a:rPr>
              <a:t>.</a:t>
            </a:r>
            <a:endParaRPr lang="cs-CZ" b="1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ovéPole 28"/>
              <p:cNvSpPr txBox="1"/>
              <p:nvPr/>
            </p:nvSpPr>
            <p:spPr>
              <a:xfrm>
                <a:off x="8123003" y="5422833"/>
                <a:ext cx="504056" cy="6347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29" name="TextovéPole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23003" y="5422833"/>
                <a:ext cx="504056" cy="63478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ovéPole 29"/>
              <p:cNvSpPr txBox="1"/>
              <p:nvPr/>
            </p:nvSpPr>
            <p:spPr>
              <a:xfrm>
                <a:off x="6406703" y="4797152"/>
                <a:ext cx="504056" cy="6347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0" name="TextovéPole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6703" y="4797152"/>
                <a:ext cx="504056" cy="63478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ovéPole 30"/>
              <p:cNvSpPr txBox="1"/>
              <p:nvPr/>
            </p:nvSpPr>
            <p:spPr>
              <a:xfrm>
                <a:off x="7618947" y="4778880"/>
                <a:ext cx="504056" cy="6347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1" name="TextovéPole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8947" y="4778880"/>
                <a:ext cx="504056" cy="63478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ovéPole 31"/>
          <p:cNvSpPr txBox="1"/>
          <p:nvPr/>
        </p:nvSpPr>
        <p:spPr>
          <a:xfrm>
            <a:off x="5779625" y="5645350"/>
            <a:ext cx="879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0,25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739841" y="5797750"/>
            <a:ext cx="879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0,95</a:t>
            </a:r>
            <a:endParaRPr lang="cs-CZ" dirty="0"/>
          </a:p>
        </p:txBody>
      </p:sp>
      <p:sp>
        <p:nvSpPr>
          <p:cNvPr id="34" name="TextovéPole 33"/>
          <p:cNvSpPr txBox="1"/>
          <p:nvPr/>
        </p:nvSpPr>
        <p:spPr>
          <a:xfrm>
            <a:off x="6882947" y="5276018"/>
            <a:ext cx="879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0,45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3138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Vyřeš šipkové rovnice a pak přepiš do číselného vyjádření.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Vypracovala Petra Antlová</a:t>
            </a:r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7. Šipkové rovnice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755576" y="2564904"/>
            <a:ext cx="63367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smtClean="0">
                <a:solidFill>
                  <a:schemeClr val="accent1"/>
                </a:solidFill>
              </a:rPr>
              <a:t>A)</a:t>
            </a:r>
            <a:r>
              <a:rPr lang="cs-CZ" dirty="0" smtClean="0"/>
              <a:t>   </a:t>
            </a:r>
            <a:r>
              <a:rPr lang="cs-CZ" dirty="0"/>
              <a:t>|→→→|←|→→|←←←←←| = </a:t>
            </a:r>
            <a:r>
              <a:rPr lang="cs-CZ" dirty="0" smtClean="0"/>
              <a:t>|                      |</a:t>
            </a:r>
            <a:r>
              <a:rPr lang="cs-CZ" dirty="0"/>
              <a:t>←←←|</a:t>
            </a:r>
          </a:p>
        </p:txBody>
      </p:sp>
      <p:sp>
        <p:nvSpPr>
          <p:cNvPr id="6" name="Obdélník 5"/>
          <p:cNvSpPr/>
          <p:nvPr/>
        </p:nvSpPr>
        <p:spPr>
          <a:xfrm>
            <a:off x="4551391" y="2545596"/>
            <a:ext cx="1494561" cy="369332"/>
          </a:xfrm>
          <a:prstGeom prst="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920266" y="3573016"/>
            <a:ext cx="73961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smtClean="0">
                <a:solidFill>
                  <a:schemeClr val="accent1"/>
                </a:solidFill>
              </a:rPr>
              <a:t>B)</a:t>
            </a:r>
            <a:r>
              <a:rPr lang="cs-CZ" dirty="0" smtClean="0"/>
              <a:t>   |←←←←|                   |→→→→</a:t>
            </a:r>
            <a:r>
              <a:rPr lang="cs-CZ" dirty="0"/>
              <a:t>→</a:t>
            </a:r>
            <a:r>
              <a:rPr lang="cs-CZ" dirty="0" smtClean="0"/>
              <a:t>→→| = |</a:t>
            </a:r>
            <a:r>
              <a:rPr lang="cs-CZ" dirty="0"/>
              <a:t>←←←</a:t>
            </a:r>
            <a:r>
              <a:rPr lang="cs-CZ" dirty="0" smtClean="0"/>
              <a:t>|←|</a:t>
            </a:r>
            <a:endParaRPr lang="cs-CZ" dirty="0"/>
          </a:p>
          <a:p>
            <a:endParaRPr lang="cs-CZ" dirty="0"/>
          </a:p>
        </p:txBody>
      </p:sp>
      <p:sp>
        <p:nvSpPr>
          <p:cNvPr id="8" name="Obdélník 7"/>
          <p:cNvSpPr/>
          <p:nvPr/>
        </p:nvSpPr>
        <p:spPr>
          <a:xfrm>
            <a:off x="2483768" y="3550340"/>
            <a:ext cx="1368152" cy="369332"/>
          </a:xfrm>
          <a:prstGeom prst="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/>
          <p:cNvSpPr/>
          <p:nvPr/>
        </p:nvSpPr>
        <p:spPr>
          <a:xfrm>
            <a:off x="4932040" y="4680238"/>
            <a:ext cx="1271946" cy="369332"/>
          </a:xfrm>
          <a:prstGeom prst="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924039" y="4680238"/>
            <a:ext cx="67480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smtClean="0">
                <a:solidFill>
                  <a:schemeClr val="accent1"/>
                </a:solidFill>
              </a:rPr>
              <a:t>C)</a:t>
            </a:r>
            <a:r>
              <a:rPr lang="cs-CZ" dirty="0" smtClean="0"/>
              <a:t> | ←←|  </a:t>
            </a:r>
            <a:r>
              <a:rPr lang="cs-CZ" dirty="0" smtClean="0">
                <a:latin typeface="Cambria Math"/>
                <a:ea typeface="Cambria Math"/>
              </a:rPr>
              <a:t>↺</a:t>
            </a:r>
            <a:r>
              <a:rPr lang="cs-CZ" dirty="0" smtClean="0"/>
              <a:t>  |←←| →</a:t>
            </a:r>
            <a:r>
              <a:rPr lang="cs-CZ" dirty="0"/>
              <a:t>→</a:t>
            </a:r>
            <a:r>
              <a:rPr lang="cs-CZ" dirty="0" smtClean="0"/>
              <a:t>→→</a:t>
            </a:r>
            <a:r>
              <a:rPr lang="cs-CZ" dirty="0"/>
              <a:t>| </a:t>
            </a:r>
            <a:r>
              <a:rPr lang="cs-CZ" dirty="0" smtClean="0">
                <a:latin typeface="Cambria Math"/>
                <a:ea typeface="Cambria Math"/>
              </a:rPr>
              <a:t>↺</a:t>
            </a:r>
            <a:r>
              <a:rPr lang="cs-CZ" dirty="0" smtClean="0"/>
              <a:t> | = |                  |</a:t>
            </a:r>
          </a:p>
          <a:p>
            <a:pPr marL="342900" indent="-342900">
              <a:buAutoNum type="alphaUcParenR" startAt="3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3376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1556792"/>
            <a:ext cx="8136904" cy="284389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2800" dirty="0" smtClean="0"/>
              <a:t>Ráno teploměr ukazoval -12°C, pak teplota v průběhu dne stoupla o 4°C, znovu stoupla o 9°C a klesla o 2°C, večer opět teplota klesla o další 4°C.</a:t>
            </a:r>
          </a:p>
          <a:p>
            <a:pPr marL="514350" indent="-514350">
              <a:buAutoNum type="alphaLcParenR"/>
            </a:pPr>
            <a:r>
              <a:rPr lang="cs-CZ" sz="2800" dirty="0" smtClean="0"/>
              <a:t>Vypočítej teplotu, kterou teploměr ukazoval večer.</a:t>
            </a:r>
          </a:p>
          <a:p>
            <a:pPr marL="514350" indent="-514350">
              <a:buAutoNum type="alphaLcParenR"/>
            </a:pPr>
            <a:r>
              <a:rPr lang="cs-CZ" sz="2800" dirty="0" smtClean="0"/>
              <a:t>Vypočítej průměrnou měřenou teplotu za celý den.</a:t>
            </a:r>
            <a:endParaRPr lang="cs-CZ" sz="28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9457" cy="77809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Slovní úlohy </a:t>
            </a: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274400" y="980728"/>
            <a:ext cx="8042016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600" b="1" i="1" u="sng" dirty="0">
                <a:solidFill>
                  <a:schemeClr val="accent3"/>
                </a:solidFill>
              </a:rPr>
              <a:t>8</a:t>
            </a:r>
            <a:r>
              <a:rPr lang="cs-CZ" sz="3600" b="1" i="1" u="sng" dirty="0" smtClean="0">
                <a:solidFill>
                  <a:schemeClr val="accent3"/>
                </a:solidFill>
              </a:rPr>
              <a:t>. Vyřeš slovní úlohu: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274400" y="4400682"/>
            <a:ext cx="8042016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600" b="1" i="1" u="sng" dirty="0">
                <a:solidFill>
                  <a:schemeClr val="accent3"/>
                </a:solidFill>
              </a:rPr>
              <a:t>9</a:t>
            </a:r>
            <a:r>
              <a:rPr lang="cs-CZ" sz="3600" b="1" i="1" u="sng" dirty="0" smtClean="0">
                <a:solidFill>
                  <a:schemeClr val="accent3"/>
                </a:solidFill>
              </a:rPr>
              <a:t>.</a:t>
            </a:r>
            <a:r>
              <a:rPr lang="cs-CZ" u="sng" dirty="0" smtClean="0">
                <a:solidFill>
                  <a:schemeClr val="accent3"/>
                </a:solidFill>
              </a:rPr>
              <a:t> </a:t>
            </a:r>
            <a:r>
              <a:rPr lang="cs-CZ" sz="3200" b="1" i="1" u="sng" dirty="0" smtClean="0">
                <a:solidFill>
                  <a:schemeClr val="accent3"/>
                </a:solidFill>
              </a:rPr>
              <a:t>Vyřeš slovní úlohu.</a:t>
            </a:r>
            <a:endParaRPr lang="cs-CZ" dirty="0">
              <a:solidFill>
                <a:schemeClr val="accent3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ástupný symbol pro obsah 2"/>
              <p:cNvSpPr txBox="1">
                <a:spLocks/>
              </p:cNvSpPr>
              <p:nvPr/>
            </p:nvSpPr>
            <p:spPr>
              <a:xfrm>
                <a:off x="683569" y="5013176"/>
                <a:ext cx="8280919" cy="115212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85000" lnSpcReduction="1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cs-CZ" sz="2800" dirty="0" smtClean="0"/>
                  <a:t>Kolik hodin a minut chybí do konce dvanáctihodinové pracovní směny, jestliže od jejího začátku uplynuly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9</m:t>
                        </m:r>
                      </m:den>
                    </m:f>
                    <m:r>
                      <a:rPr lang="cs-CZ" sz="2800" b="0" i="1" smtClean="0">
                        <a:latin typeface="Cambria Math"/>
                      </a:rPr>
                      <m:t> ?</m:t>
                    </m:r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6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9" y="5013176"/>
                <a:ext cx="8280919" cy="1152129"/>
              </a:xfrm>
              <a:prstGeom prst="rect">
                <a:avLst/>
              </a:prstGeom>
              <a:blipFill rotWithShape="1">
                <a:blip r:embed="rId2"/>
                <a:stretch>
                  <a:fillRect l="-1104" t="-6878" r="-36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Zástupný symbol pro zápatí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Vypracovala Petra Antlová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8650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827584" y="1556792"/>
                <a:ext cx="8136904" cy="158417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sz="2800" dirty="0" smtClean="0"/>
                  <a:t>Důlní pumpa vyčerpala za </a:t>
                </a:r>
                <a14:m>
                  <m:oMath xmlns:m="http://schemas.openxmlformats.org/officeDocument/2006/math">
                    <m:r>
                      <a:rPr lang="cs-CZ" sz="2800" b="0" i="0" smtClean="0">
                        <a:latin typeface="Cambria Math"/>
                      </a:rPr>
                      <m:t>6</m:t>
                    </m:r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cs-CZ" sz="2800" dirty="0" smtClean="0"/>
                  <a:t> minuty </a:t>
                </a:r>
                <a14:m>
                  <m:oMath xmlns:m="http://schemas.openxmlformats.org/officeDocument/2006/math">
                    <m:r>
                      <a:rPr lang="cs-CZ" sz="2800" b="0" i="0" smtClean="0">
                        <a:latin typeface="Cambria Math"/>
                      </a:rPr>
                      <m:t>21</m:t>
                    </m:r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2800" i="1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cs-CZ" sz="2800" dirty="0" smtClean="0"/>
                  <a:t> m</a:t>
                </a:r>
                <a:r>
                  <a:rPr lang="cs-CZ" sz="2800" baseline="30000" dirty="0" smtClean="0"/>
                  <a:t>3</a:t>
                </a:r>
                <a:r>
                  <a:rPr lang="cs-CZ" sz="2800" dirty="0" smtClean="0"/>
                  <a:t> vody. </a:t>
                </a:r>
                <a:r>
                  <a:rPr lang="cs-CZ" sz="2800" dirty="0"/>
                  <a:t>Kolik </a:t>
                </a:r>
                <a:r>
                  <a:rPr lang="cs-CZ" sz="2800" dirty="0" smtClean="0"/>
                  <a:t>m</a:t>
                </a:r>
                <a:r>
                  <a:rPr lang="cs-CZ" sz="2800" baseline="30000" dirty="0" smtClean="0"/>
                  <a:t>3</a:t>
                </a:r>
                <a:r>
                  <a:rPr lang="cs-CZ" sz="2800" dirty="0" smtClean="0"/>
                  <a:t>vyčerpala za minuty, kolik je to litrů?</a:t>
                </a:r>
                <a:endParaRPr lang="cs-CZ" sz="2800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27584" y="1556792"/>
                <a:ext cx="8136904" cy="1584176"/>
              </a:xfrm>
              <a:blipFill rotWithShape="1">
                <a:blip r:embed="rId2"/>
                <a:stretch>
                  <a:fillRect l="-1573" r="-2022" b="-846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9457" cy="77809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Slovní úlohy </a:t>
            </a: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274400" y="980728"/>
            <a:ext cx="8042016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600" b="1" i="1" u="sng" dirty="0" smtClean="0">
                <a:solidFill>
                  <a:schemeClr val="accent3"/>
                </a:solidFill>
              </a:rPr>
              <a:t>10. Vyřeš slovní úlohu: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274400" y="3140968"/>
            <a:ext cx="8042016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600" b="1" i="1" u="sng" dirty="0" smtClean="0">
                <a:solidFill>
                  <a:schemeClr val="accent3"/>
                </a:solidFill>
              </a:rPr>
              <a:t>11.</a:t>
            </a:r>
            <a:r>
              <a:rPr lang="cs-CZ" u="sng" dirty="0" smtClean="0">
                <a:solidFill>
                  <a:schemeClr val="accent3"/>
                </a:solidFill>
              </a:rPr>
              <a:t> </a:t>
            </a:r>
            <a:r>
              <a:rPr lang="cs-CZ" sz="3200" b="1" i="1" u="sng" dirty="0" smtClean="0">
                <a:solidFill>
                  <a:schemeClr val="accent3"/>
                </a:solidFill>
              </a:rPr>
              <a:t>Vyřeš slovní úlohu.</a:t>
            </a:r>
            <a:endParaRPr lang="cs-CZ" dirty="0">
              <a:solidFill>
                <a:schemeClr val="accent3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ástupný symbol pro obsah 2"/>
              <p:cNvSpPr txBox="1">
                <a:spLocks/>
              </p:cNvSpPr>
              <p:nvPr/>
            </p:nvSpPr>
            <p:spPr>
              <a:xfrm>
                <a:off x="395536" y="3717032"/>
                <a:ext cx="8280919" cy="115212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cs-CZ" sz="2800" dirty="0" smtClean="0"/>
                  <a:t>V ovocném sadu byla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2800" i="1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cs-CZ" sz="2800" dirty="0" smtClean="0"/>
                  <a:t> jabloní,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8</m:t>
                        </m:r>
                      </m:den>
                    </m:f>
                    <m:r>
                      <a:rPr lang="cs-CZ" sz="28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cs-CZ" sz="2800" dirty="0" smtClean="0"/>
                  <a:t>hrušní,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12</m:t>
                        </m:r>
                      </m:den>
                    </m:f>
                    <m:r>
                      <a:rPr lang="cs-CZ" sz="28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cs-CZ" sz="2800" dirty="0" smtClean="0"/>
                  <a:t>švestek a 14 třešní. Kolik stromů bylo v sadu?</a:t>
                </a:r>
                <a:endParaRPr lang="cs-CZ" sz="2800" dirty="0"/>
              </a:p>
            </p:txBody>
          </p:sp>
        </mc:Choice>
        <mc:Fallback xmlns="">
          <p:sp>
            <p:nvSpPr>
              <p:cNvPr id="6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3717032"/>
                <a:ext cx="8280919" cy="1152129"/>
              </a:xfrm>
              <a:prstGeom prst="rect">
                <a:avLst/>
              </a:prstGeom>
              <a:blipFill rotWithShape="1">
                <a:blip r:embed="rId3"/>
                <a:stretch>
                  <a:fillRect l="-1325" r="-1767" b="-476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Zástupný symbol pro zápatí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Vypracovala Petra Antlová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463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728</TotalTime>
  <Words>951</Words>
  <Application>Microsoft Office PowerPoint</Application>
  <PresentationFormat>Předvádění na obrazovce (4:3)</PresentationFormat>
  <Paragraphs>122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Shluk</vt:lpstr>
      <vt:lpstr>Opakování učiva racionálních čísel</vt:lpstr>
      <vt:lpstr>Porovnávání racionálních čísel</vt:lpstr>
      <vt:lpstr>Matematické operace I.</vt:lpstr>
      <vt:lpstr>Matematické operace II.</vt:lpstr>
      <vt:lpstr>5.Myšlené číslo</vt:lpstr>
      <vt:lpstr>6. Součtový trojúhelník – vyřešte, do třetího trojúhelníku doplňte „uprchlíky“</vt:lpstr>
      <vt:lpstr>7. Šipkové rovnice</vt:lpstr>
      <vt:lpstr>Slovní úlohy </vt:lpstr>
      <vt:lpstr>Slovní úlohy </vt:lpstr>
      <vt:lpstr>Řešení</vt:lpstr>
      <vt:lpstr>Řešení</vt:lpstr>
      <vt:lpstr>Řešení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Opakování zlomků</dc:title>
  <dc:creator>petra</dc:creator>
  <cp:lastModifiedBy>petra</cp:lastModifiedBy>
  <cp:revision>50</cp:revision>
  <dcterms:created xsi:type="dcterms:W3CDTF">2013-11-21T20:26:36Z</dcterms:created>
  <dcterms:modified xsi:type="dcterms:W3CDTF">2016-01-17T17:18:33Z</dcterms:modified>
</cp:coreProperties>
</file>