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Styl Středně sytá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2B7F334-9BD0-43AB-A993-2F18739853D7}" type="datetimeFigureOut">
              <a:rPr lang="cs-CZ" smtClean="0"/>
              <a:t>7.4.2016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7F334-9BD0-43AB-A993-2F18739853D7}" type="datetimeFigureOut">
              <a:rPr lang="cs-CZ" smtClean="0"/>
              <a:t>7.4.2016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7F334-9BD0-43AB-A993-2F18739853D7}" type="datetimeFigureOut">
              <a:rPr lang="cs-CZ" smtClean="0"/>
              <a:t>7.4.2016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7F334-9BD0-43AB-A993-2F18739853D7}" type="datetimeFigureOut">
              <a:rPr lang="cs-CZ" smtClean="0"/>
              <a:t>7.4.2016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7F334-9BD0-43AB-A993-2F18739853D7}" type="datetimeFigureOut">
              <a:rPr lang="cs-CZ" smtClean="0"/>
              <a:t>7.4.2016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7F334-9BD0-43AB-A993-2F18739853D7}" type="datetimeFigureOut">
              <a:rPr lang="cs-CZ" smtClean="0"/>
              <a:t>7.4.2016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7F334-9BD0-43AB-A993-2F18739853D7}" type="datetimeFigureOut">
              <a:rPr lang="cs-CZ" smtClean="0"/>
              <a:t>7.4.2016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7F334-9BD0-43AB-A993-2F18739853D7}" type="datetimeFigureOut">
              <a:rPr lang="cs-CZ" smtClean="0"/>
              <a:t>7.4.2016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7F334-9BD0-43AB-A993-2F18739853D7}" type="datetimeFigureOut">
              <a:rPr lang="cs-CZ" smtClean="0"/>
              <a:t>7.4.2016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2B7F334-9BD0-43AB-A993-2F18739853D7}" type="datetimeFigureOut">
              <a:rPr lang="cs-CZ" smtClean="0"/>
              <a:t>7.4.2016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2B7F334-9BD0-43AB-A993-2F18739853D7}" type="datetimeFigureOut">
              <a:rPr lang="cs-CZ" smtClean="0"/>
              <a:t>7.4.2016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2B7F334-9BD0-43AB-A993-2F18739853D7}" type="datetimeFigureOut">
              <a:rPr lang="cs-CZ" smtClean="0"/>
              <a:t>7.4.2016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Opakování na čtvrtletní písemnou práci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cs-CZ" dirty="0" smtClean="0"/>
              <a:t>Poměr</a:t>
            </a:r>
          </a:p>
          <a:p>
            <a:pPr algn="r"/>
            <a:r>
              <a:rPr lang="cs-CZ" dirty="0" smtClean="0"/>
              <a:t>Přímá a nepřímá úměrnost</a:t>
            </a:r>
          </a:p>
          <a:p>
            <a:pPr algn="r"/>
            <a:r>
              <a:rPr lang="cs-CZ" dirty="0" smtClean="0"/>
              <a:t>Trojčlenka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99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2636912"/>
                <a:ext cx="8229600" cy="1180728"/>
              </a:xfrm>
            </p:spPr>
            <p:txBody>
              <a:bodyPr/>
              <a:lstStyle/>
              <a:p>
                <a:r>
                  <a:rPr lang="cs-CZ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6</m:t>
                        </m:r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cs-CZ" i="1">
                            <a:latin typeface="Cambria Math"/>
                          </a:rPr>
                          <m:t> + 2</m:t>
                        </m:r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7</m:t>
                            </m:r>
                          </m:den>
                        </m:f>
                      </m:e>
                    </m:d>
                    <m:r>
                      <a:rPr lang="cs-CZ" i="1">
                        <a:latin typeface="Cambria Math"/>
                      </a:rPr>
                      <m:t>∙1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11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=</m:t>
                    </m:r>
                  </m:oMath>
                </a14:m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2636912"/>
                <a:ext cx="8229600" cy="118072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714202"/>
          </a:xfrm>
        </p:spPr>
        <p:txBody>
          <a:bodyPr>
            <a:normAutofit/>
          </a:bodyPr>
          <a:lstStyle/>
          <a:p>
            <a:r>
              <a:rPr lang="cs-CZ" sz="3200" dirty="0" smtClean="0"/>
              <a:t>1. Vypočítej, výsledek uveď v základním tvaru, pokud lze převeď na smíšené číslo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78970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Znáš-li jejich poměr:</a:t>
            </a:r>
          </a:p>
          <a:p>
            <a:pPr marL="0" indent="0">
              <a:buNone/>
            </a:pPr>
            <a:r>
              <a:rPr lang="cs-CZ" dirty="0" smtClean="0">
                <a:latin typeface="Calibri"/>
              </a:rPr>
              <a:t>   α : </a:t>
            </a:r>
            <a:r>
              <a:rPr lang="el-GR" dirty="0" smtClean="0">
                <a:latin typeface="Calibri"/>
              </a:rPr>
              <a:t>β</a:t>
            </a:r>
            <a:r>
              <a:rPr lang="cs-CZ" dirty="0" smtClean="0">
                <a:latin typeface="Calibri"/>
              </a:rPr>
              <a:t> : </a:t>
            </a:r>
            <a:r>
              <a:rPr lang="el-GR" dirty="0" smtClean="0">
                <a:latin typeface="Calibri"/>
              </a:rPr>
              <a:t>γ</a:t>
            </a:r>
            <a:r>
              <a:rPr lang="cs-CZ" dirty="0" smtClean="0">
                <a:latin typeface="Calibri"/>
              </a:rPr>
              <a:t> = 3 : 5 : 4</a:t>
            </a:r>
          </a:p>
          <a:p>
            <a:pPr marL="0" indent="0">
              <a:buNone/>
            </a:pPr>
            <a:endParaRPr lang="cs-CZ" dirty="0" smtClean="0">
              <a:latin typeface="Calibri"/>
            </a:endParaRPr>
          </a:p>
          <a:p>
            <a:r>
              <a:rPr lang="cs-CZ" dirty="0" smtClean="0">
                <a:latin typeface="Calibri"/>
              </a:rPr>
              <a:t>Které z uvedených tvrzení je chybné:</a:t>
            </a:r>
          </a:p>
          <a:p>
            <a:pPr marL="514350" indent="-514350">
              <a:buFont typeface="+mj-lt"/>
              <a:buAutoNum type="alphaLcParenR"/>
            </a:pPr>
            <a:r>
              <a:rPr lang="el-GR" dirty="0" smtClean="0">
                <a:latin typeface="Calibri"/>
              </a:rPr>
              <a:t>β</a:t>
            </a:r>
            <a:r>
              <a:rPr lang="cs-CZ" dirty="0" smtClean="0">
                <a:latin typeface="Calibri"/>
              </a:rPr>
              <a:t> + </a:t>
            </a:r>
            <a:r>
              <a:rPr lang="el-GR" dirty="0" smtClean="0">
                <a:latin typeface="Calibri"/>
              </a:rPr>
              <a:t>γ</a:t>
            </a:r>
            <a:r>
              <a:rPr lang="cs-CZ" dirty="0" smtClean="0">
                <a:latin typeface="Calibri"/>
              </a:rPr>
              <a:t> = 135°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latin typeface="Calibri"/>
              </a:rPr>
              <a:t>α + </a:t>
            </a:r>
            <a:r>
              <a:rPr lang="el-GR" dirty="0" smtClean="0">
                <a:latin typeface="Calibri"/>
              </a:rPr>
              <a:t>β</a:t>
            </a:r>
            <a:r>
              <a:rPr lang="cs-CZ" dirty="0" smtClean="0">
                <a:latin typeface="Calibri"/>
              </a:rPr>
              <a:t> = 180° - </a:t>
            </a:r>
            <a:r>
              <a:rPr lang="el-GR" dirty="0" smtClean="0">
                <a:latin typeface="Calibri"/>
              </a:rPr>
              <a:t>γ</a:t>
            </a:r>
            <a:endParaRPr lang="cs-CZ" dirty="0" smtClean="0">
              <a:latin typeface="Calibri"/>
            </a:endParaRP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latin typeface="Calibri"/>
              </a:rPr>
              <a:t>Součtem úhlů </a:t>
            </a:r>
            <a:r>
              <a:rPr lang="el-GR" dirty="0" smtClean="0">
                <a:latin typeface="Calibri"/>
              </a:rPr>
              <a:t>α</a:t>
            </a:r>
            <a:r>
              <a:rPr lang="cs-CZ" dirty="0" smtClean="0">
                <a:latin typeface="Calibri"/>
              </a:rPr>
              <a:t> + </a:t>
            </a:r>
            <a:r>
              <a:rPr lang="el-GR" dirty="0" smtClean="0">
                <a:latin typeface="Calibri"/>
              </a:rPr>
              <a:t>β</a:t>
            </a:r>
            <a:r>
              <a:rPr lang="cs-CZ" dirty="0" smtClean="0">
                <a:latin typeface="Calibri"/>
              </a:rPr>
              <a:t> vznikne úhel ostrý.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latin typeface="Calibri"/>
              </a:rPr>
              <a:t>Trojúhelník je ostroúhlý trojúhelník. </a:t>
            </a:r>
            <a:endParaRPr lang="cs-CZ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2. Vypočítej vnitřní úhly v trojúhelníku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361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3747872"/>
          </a:xfrm>
        </p:spPr>
        <p:txBody>
          <a:bodyPr/>
          <a:lstStyle/>
          <a:p>
            <a:r>
              <a:rPr lang="cs-CZ" b="1" dirty="0"/>
              <a:t>Dubový trám tvaru kvádru s rozměry 4,6 m, 20 cm a 15 cm má hmotnost 96,6 kg.    Vypočítej hmotnost dubového trámu stejné jakosti s rozměry 5 m, 18 cm, 22 cm</a:t>
            </a:r>
            <a:r>
              <a:rPr lang="cs-CZ" b="1" dirty="0" smtClean="0"/>
              <a:t>.</a:t>
            </a:r>
          </a:p>
          <a:p>
            <a:pPr marL="0" indent="0">
              <a:buNone/>
            </a:pPr>
            <a:endParaRPr lang="cs-CZ" b="1" i="1" dirty="0" smtClean="0"/>
          </a:p>
          <a:p>
            <a:pPr marL="0" indent="0">
              <a:buNone/>
            </a:pPr>
            <a:endParaRPr lang="cs-CZ" b="1" i="1" dirty="0"/>
          </a:p>
          <a:p>
            <a:pPr marL="0" indent="0">
              <a:buNone/>
            </a:pPr>
            <a:r>
              <a:rPr lang="cs-CZ" b="1" i="1" dirty="0" smtClean="0"/>
              <a:t>Nápověda:</a:t>
            </a:r>
            <a:endParaRPr lang="cs-CZ" dirty="0"/>
          </a:p>
          <a:p>
            <a:r>
              <a:rPr lang="cs-CZ" sz="2000" dirty="0"/>
              <a:t>A) </a:t>
            </a:r>
            <a:r>
              <a:rPr lang="cs-CZ" sz="2000" dirty="0" smtClean="0"/>
              <a:t>1,386 t	B</a:t>
            </a:r>
            <a:r>
              <a:rPr lang="cs-CZ" sz="2000" dirty="0"/>
              <a:t>) 138,6 kg	C) </a:t>
            </a:r>
            <a:r>
              <a:rPr lang="cs-CZ" sz="2000" dirty="0" smtClean="0"/>
              <a:t>138,6 </a:t>
            </a:r>
            <a:r>
              <a:rPr lang="cs-CZ" sz="2000" dirty="0"/>
              <a:t>g	D) 13 860 g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3. Vyřeš slovní úlohu. Proveď zápis, výpočet, odpověď.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711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3099800"/>
          </a:xfrm>
        </p:spPr>
        <p:txBody>
          <a:bodyPr/>
          <a:lstStyle/>
          <a:p>
            <a:r>
              <a:rPr lang="cs-CZ" b="1" dirty="0"/>
              <a:t>Osm švadlen by danou zakázku zhotovilo za 15 směn. Kolik švadlen musí na zakázce </a:t>
            </a:r>
            <a:r>
              <a:rPr lang="cs-CZ" b="1" dirty="0" smtClean="0"/>
              <a:t>pracovat</a:t>
            </a:r>
            <a:r>
              <a:rPr lang="cs-CZ" b="1" dirty="0"/>
              <a:t>, aby byla zhotovena o 3 směny dříve?	</a:t>
            </a:r>
            <a:endParaRPr lang="cs-CZ" b="1" dirty="0" smtClean="0"/>
          </a:p>
          <a:p>
            <a:endParaRPr lang="cs-CZ" b="1" dirty="0" smtClean="0"/>
          </a:p>
          <a:p>
            <a:pPr marL="0" indent="0">
              <a:buNone/>
            </a:pPr>
            <a:r>
              <a:rPr lang="cs-CZ" b="1" i="1" dirty="0" smtClean="0"/>
              <a:t>Nápověda:</a:t>
            </a:r>
            <a:r>
              <a:rPr lang="cs-CZ" b="1" i="1" dirty="0"/>
              <a:t>		</a:t>
            </a:r>
            <a:endParaRPr lang="cs-CZ" dirty="0"/>
          </a:p>
          <a:p>
            <a:pPr marL="0" indent="0">
              <a:buNone/>
            </a:pPr>
            <a:r>
              <a:rPr lang="cs-CZ" sz="2000" dirty="0" smtClean="0"/>
              <a:t>A</a:t>
            </a:r>
            <a:r>
              <a:rPr lang="cs-CZ" sz="2000" dirty="0"/>
              <a:t>) 10 švadlen	</a:t>
            </a:r>
            <a:r>
              <a:rPr lang="cs-CZ" sz="2000" dirty="0" smtClean="0"/>
              <a:t>B</a:t>
            </a:r>
            <a:r>
              <a:rPr lang="cs-CZ" sz="2000" dirty="0"/>
              <a:t>) 40 švadlen	</a:t>
            </a:r>
            <a:r>
              <a:rPr lang="cs-CZ" sz="2000" dirty="0" smtClean="0"/>
              <a:t>C</a:t>
            </a:r>
            <a:r>
              <a:rPr lang="cs-CZ" sz="2000" dirty="0"/>
              <a:t>) 7 švadlen	</a:t>
            </a:r>
            <a:r>
              <a:rPr lang="cs-CZ" sz="2000" dirty="0" smtClean="0"/>
              <a:t>D</a:t>
            </a:r>
            <a:r>
              <a:rPr lang="cs-CZ" sz="2000" dirty="0"/>
              <a:t>) 15 švadlen	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4. Vyřeš slovní úlohu. Proveď zápis, výpočet, odpověď.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085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3320752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 smtClean="0"/>
              <a:t>Tabulka a)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Tabulka b)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Tabulka c)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0728" y="260648"/>
            <a:ext cx="8229600" cy="1143000"/>
          </a:xfrm>
        </p:spPr>
        <p:txBody>
          <a:bodyPr>
            <a:noAutofit/>
          </a:bodyPr>
          <a:lstStyle/>
          <a:p>
            <a:r>
              <a:rPr lang="cs-CZ" sz="2400" dirty="0" smtClean="0"/>
              <a:t>5.1 Rozhodni, která z funkcí vyjádřená tabulkou je přímá úměrnost.</a:t>
            </a:r>
            <a:endParaRPr lang="cs-CZ" sz="24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552718"/>
              </p:ext>
            </p:extLst>
          </p:nvPr>
        </p:nvGraphicFramePr>
        <p:xfrm>
          <a:off x="2267744" y="1484784"/>
          <a:ext cx="388843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86"/>
                <a:gridCol w="777686"/>
                <a:gridCol w="777686"/>
                <a:gridCol w="777686"/>
                <a:gridCol w="777686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cs-CZ" baseline="0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cs-CZ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1,5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-1,5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y</a:t>
                      </a:r>
                      <a:r>
                        <a:rPr lang="cs-CZ" baseline="-25000" dirty="0" smtClean="0"/>
                        <a:t>1</a:t>
                      </a:r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-3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Zástupný symbol pro obsah 2"/>
          <p:cNvSpPr txBox="1">
            <a:spLocks/>
          </p:cNvSpPr>
          <p:nvPr/>
        </p:nvSpPr>
        <p:spPr>
          <a:xfrm>
            <a:off x="460728" y="4265712"/>
            <a:ext cx="8229600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5.2 Vypočítej koeficient dané přímé úměrnosti a urči její rovnici.</a:t>
            </a:r>
            <a:endParaRPr lang="cs-CZ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182610"/>
              </p:ext>
            </p:extLst>
          </p:nvPr>
        </p:nvGraphicFramePr>
        <p:xfrm>
          <a:off x="2267744" y="2348880"/>
          <a:ext cx="388843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86"/>
                <a:gridCol w="777686"/>
                <a:gridCol w="777686"/>
                <a:gridCol w="777686"/>
                <a:gridCol w="777686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cs-CZ" baseline="0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cs-CZ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1,5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-1,5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y</a:t>
                      </a:r>
                      <a:r>
                        <a:rPr lang="cs-CZ" baseline="-25000" dirty="0" smtClean="0"/>
                        <a:t>2</a:t>
                      </a:r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838602"/>
              </p:ext>
            </p:extLst>
          </p:nvPr>
        </p:nvGraphicFramePr>
        <p:xfrm>
          <a:off x="2267744" y="3284984"/>
          <a:ext cx="388843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86"/>
                <a:gridCol w="777686"/>
                <a:gridCol w="777686"/>
                <a:gridCol w="777686"/>
                <a:gridCol w="777686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cs-CZ" baseline="0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cs-CZ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y</a:t>
                      </a:r>
                      <a:r>
                        <a:rPr lang="cs-CZ" baseline="-25000" dirty="0" smtClean="0"/>
                        <a:t>3</a:t>
                      </a:r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Zástupný symbol pro obsah 2"/>
          <p:cNvSpPr txBox="1">
            <a:spLocks/>
          </p:cNvSpPr>
          <p:nvPr/>
        </p:nvSpPr>
        <p:spPr>
          <a:xfrm>
            <a:off x="442147" y="5301208"/>
            <a:ext cx="8229600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5.3 Zakresli do soustavy souřadnic tuto přímou úměrnost.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055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2548880"/>
          </a:xfrm>
        </p:spPr>
        <p:txBody>
          <a:bodyPr/>
          <a:lstStyle/>
          <a:p>
            <a:r>
              <a:rPr lang="cs-CZ" dirty="0"/>
              <a:t>Všechny body grafu přímé úměrnosti leží na ___________, která prochází počátkem souřadnic </a:t>
            </a:r>
            <a:r>
              <a:rPr lang="cs-CZ" dirty="0" err="1"/>
              <a:t>Oxy</a:t>
            </a:r>
            <a:r>
              <a:rPr lang="cs-CZ" dirty="0"/>
              <a:t>.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5.4  Doplň tvrzení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929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 plánu obce v měřítku 1 : 1 000 je zakreslena obdélníková zahrada. Její rozměry na plánu jsou 25mm a 28mm. Určete výměru zahrady v arech ve skutečnosti.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7. Vyřeš slovní úlohu.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307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11256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2000" b="1" dirty="0" smtClean="0">
                <a:solidFill>
                  <a:srgbClr val="FF0000"/>
                </a:solidFill>
              </a:rPr>
              <a:t>11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α = 45° </a:t>
            </a:r>
            <a:r>
              <a:rPr lang="el-GR" sz="2000" b="1" dirty="0" smtClean="0">
                <a:solidFill>
                  <a:srgbClr val="FF0000"/>
                </a:solidFill>
                <a:latin typeface="Calibri"/>
              </a:rPr>
              <a:t>β</a:t>
            </a: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 = 75° </a:t>
            </a:r>
            <a:r>
              <a:rPr lang="el-GR" sz="2000" b="1" dirty="0" smtClean="0">
                <a:solidFill>
                  <a:srgbClr val="FF0000"/>
                </a:solidFill>
                <a:latin typeface="Calibri"/>
              </a:rPr>
              <a:t>γ</a:t>
            </a: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 = 60°    ; chybné tvrzení: C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B  138,6kg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A  10 švadlen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1. tabulka a) je přímá úměrnost</a:t>
            </a:r>
          </a:p>
          <a:p>
            <a:pPr marL="0" indent="0">
              <a:buNone/>
            </a:pPr>
            <a:r>
              <a:rPr lang="cs-CZ" sz="2000" b="1" dirty="0">
                <a:solidFill>
                  <a:srgbClr val="FF0000"/>
                </a:solidFill>
                <a:latin typeface="Calibri"/>
              </a:rPr>
              <a:t> </a:t>
            </a: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        2. k</a:t>
            </a:r>
            <a:r>
              <a:rPr lang="cs-CZ" sz="2000" b="1" baseline="-25000" dirty="0" smtClean="0">
                <a:solidFill>
                  <a:srgbClr val="FF0000"/>
                </a:solidFill>
                <a:latin typeface="Calibri"/>
              </a:rPr>
              <a:t>1</a:t>
            </a: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 = 2     y</a:t>
            </a:r>
            <a:r>
              <a:rPr lang="cs-CZ" sz="2000" b="1" baseline="-25000" dirty="0" smtClean="0">
                <a:solidFill>
                  <a:srgbClr val="FF0000"/>
                </a:solidFill>
                <a:latin typeface="Calibri"/>
              </a:rPr>
              <a:t>1</a:t>
            </a: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 = 2 . X</a:t>
            </a:r>
          </a:p>
          <a:p>
            <a:pPr marL="0" indent="0">
              <a:buNone/>
            </a:pPr>
            <a:r>
              <a:rPr lang="cs-CZ" sz="2000" b="1" dirty="0">
                <a:solidFill>
                  <a:srgbClr val="FF0000"/>
                </a:solidFill>
                <a:latin typeface="Calibri"/>
              </a:rPr>
              <a:t> </a:t>
            </a: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        3. </a:t>
            </a:r>
          </a:p>
          <a:p>
            <a:pPr marL="0" indent="0">
              <a:buNone/>
            </a:pPr>
            <a:endParaRPr lang="cs-CZ" sz="2000" b="1" dirty="0">
              <a:solidFill>
                <a:srgbClr val="FF0000"/>
              </a:solidFill>
              <a:latin typeface="Calibri"/>
            </a:endParaRPr>
          </a:p>
          <a:p>
            <a:pPr marL="0" indent="0">
              <a:buNone/>
            </a:pPr>
            <a:endParaRPr lang="cs-CZ" sz="2000" b="1" dirty="0" smtClean="0">
              <a:solidFill>
                <a:srgbClr val="FF0000"/>
              </a:solidFill>
              <a:latin typeface="Calibri"/>
            </a:endParaRPr>
          </a:p>
          <a:p>
            <a:pPr marL="0" indent="0">
              <a:buNone/>
            </a:pPr>
            <a:endParaRPr lang="cs-CZ" sz="2000" b="1" dirty="0">
              <a:solidFill>
                <a:srgbClr val="FF0000"/>
              </a:solidFill>
              <a:latin typeface="Calibri"/>
            </a:endParaRPr>
          </a:p>
          <a:p>
            <a:pPr marL="0" indent="0">
              <a:buNone/>
            </a:pPr>
            <a:endParaRPr lang="cs-CZ" sz="2000" b="1" dirty="0" smtClean="0">
              <a:solidFill>
                <a:srgbClr val="FF0000"/>
              </a:solidFill>
              <a:latin typeface="Calibri"/>
            </a:endParaRPr>
          </a:p>
          <a:p>
            <a:pPr marL="0" indent="0">
              <a:buNone/>
            </a:pP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         4. přímce</a:t>
            </a:r>
          </a:p>
          <a:p>
            <a:pPr marL="0" indent="0">
              <a:buNone/>
            </a:pP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6. S = 7a</a:t>
            </a:r>
            <a:endParaRPr lang="cs-CZ" sz="2000" b="1" dirty="0">
              <a:solidFill>
                <a:srgbClr val="FF0000"/>
              </a:solidFill>
              <a:latin typeface="Calibri"/>
            </a:endParaRPr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706090"/>
          </a:xfrm>
        </p:spPr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Řešení</a:t>
            </a:r>
            <a:endParaRPr lang="cs-CZ" sz="32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212976"/>
            <a:ext cx="2372928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181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65</TotalTime>
  <Words>346</Words>
  <Application>Microsoft Office PowerPoint</Application>
  <PresentationFormat>Předvádění na obrazovce (4:3)</PresentationFormat>
  <Paragraphs>82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Shluk</vt:lpstr>
      <vt:lpstr>Opakování na čtvrtletní písemnou práci</vt:lpstr>
      <vt:lpstr>1. Vypočítej, výsledek uveď v základním tvaru, pokud lze převeď na smíšené číslo</vt:lpstr>
      <vt:lpstr>2. Vypočítej vnitřní úhly v trojúhelníku</vt:lpstr>
      <vt:lpstr>3. Vyřeš slovní úlohu. Proveď zápis, výpočet, odpověď.</vt:lpstr>
      <vt:lpstr>4. Vyřeš slovní úlohu. Proveď zápis, výpočet, odpověď.</vt:lpstr>
      <vt:lpstr>5.1 Rozhodni, která z funkcí vyjádřená tabulkou je přímá úměrnost.</vt:lpstr>
      <vt:lpstr>5.4  Doplň tvrzení</vt:lpstr>
      <vt:lpstr>7. Vyřeš slovní úlohu.</vt:lpstr>
      <vt:lpstr>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petra</dc:creator>
  <cp:lastModifiedBy>petra</cp:lastModifiedBy>
  <cp:revision>11</cp:revision>
  <dcterms:created xsi:type="dcterms:W3CDTF">2015-04-06T15:44:30Z</dcterms:created>
  <dcterms:modified xsi:type="dcterms:W3CDTF">2016-04-07T20:15:43Z</dcterms:modified>
</cp:coreProperties>
</file>