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5" r:id="rId11"/>
    <p:sldId id="267" r:id="rId12"/>
    <p:sldId id="26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53DE-EC69-4CC7-A48E-B41B80E49EBE}" type="datetimeFigureOut">
              <a:rPr lang="cs-CZ" smtClean="0"/>
              <a:t>23.4.2016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E87-5AE6-403D-8B26-8BD52C18273E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53DE-EC69-4CC7-A48E-B41B80E49EBE}" type="datetimeFigureOut">
              <a:rPr lang="cs-CZ" smtClean="0"/>
              <a:t>23.4.2016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E87-5AE6-403D-8B26-8BD52C1827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53DE-EC69-4CC7-A48E-B41B80E49EBE}" type="datetimeFigureOut">
              <a:rPr lang="cs-CZ" smtClean="0"/>
              <a:t>23.4.2016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E87-5AE6-403D-8B26-8BD52C1827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53DE-EC69-4CC7-A48E-B41B80E49EBE}" type="datetimeFigureOut">
              <a:rPr lang="cs-CZ" smtClean="0"/>
              <a:t>23.4.2016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E87-5AE6-403D-8B26-8BD52C1827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53DE-EC69-4CC7-A48E-B41B80E49EBE}" type="datetimeFigureOut">
              <a:rPr lang="cs-CZ" smtClean="0"/>
              <a:t>23.4.2016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E87-5AE6-403D-8B26-8BD52C18273E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53DE-EC69-4CC7-A48E-B41B80E49EBE}" type="datetimeFigureOut">
              <a:rPr lang="cs-CZ" smtClean="0"/>
              <a:t>23.4.2016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E87-5AE6-403D-8B26-8BD52C1827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53DE-EC69-4CC7-A48E-B41B80E49EBE}" type="datetimeFigureOut">
              <a:rPr lang="cs-CZ" smtClean="0"/>
              <a:t>23.4.2016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E87-5AE6-403D-8B26-8BD52C18273E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53DE-EC69-4CC7-A48E-B41B80E49EBE}" type="datetimeFigureOut">
              <a:rPr lang="cs-CZ" smtClean="0"/>
              <a:t>23.4.2016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E87-5AE6-403D-8B26-8BD52C1827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53DE-EC69-4CC7-A48E-B41B80E49EBE}" type="datetimeFigureOut">
              <a:rPr lang="cs-CZ" smtClean="0"/>
              <a:t>23.4.2016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E87-5AE6-403D-8B26-8BD52C1827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53DE-EC69-4CC7-A48E-B41B80E49EBE}" type="datetimeFigureOut">
              <a:rPr lang="cs-CZ" smtClean="0"/>
              <a:t>23.4.2016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E87-5AE6-403D-8B26-8BD52C18273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53DE-EC69-4CC7-A48E-B41B80E49EBE}" type="datetimeFigureOut">
              <a:rPr lang="cs-CZ" smtClean="0"/>
              <a:t>23.4.2016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E87-5AE6-403D-8B26-8BD52C1827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A2153DE-EC69-4CC7-A48E-B41B80E49EBE}" type="datetimeFigureOut">
              <a:rPr lang="cs-CZ" smtClean="0"/>
              <a:t>23.4.2016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9FAE87-5AE6-403D-8B26-8BD52C18273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teepee&amp;biw=1280&amp;bih=683&amp;source=lnms&amp;tbm=isch&amp;sa=X&amp;ved=0ahUKEwi7mNvnqaTMAhUJiRoKHRw9CfMQ_AUIBigB#tbm=isch&amp;q=globus" TargetMode="External"/><Relationship Id="rId2" Type="http://schemas.openxmlformats.org/officeDocument/2006/relationships/hyperlink" Target="https://www.google.cz/search?q=teepee&amp;biw=1280&amp;bih=683&amp;source=lnms&amp;tbm=isch&amp;sa=X&amp;ved=0ahUKEwi7mNvnqaTMAhUJiRoKHRw9CfMQ_AUIBig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search?q=teepee&amp;biw=1280&amp;bih=683&amp;source=lnms&amp;tbm=isch&amp;sa=X&amp;ved=0ahUKEwi7mNvnqaTMAhUJiRoKHRw9CfMQ_AUIBigB#tbm=isch&amp;q=meloun" TargetMode="External"/><Relationship Id="rId5" Type="http://schemas.openxmlformats.org/officeDocument/2006/relationships/hyperlink" Target="https://www.google.cz/search?q=teepee&amp;biw=1280&amp;bih=683&amp;source=lnms&amp;tbm=isch&amp;sa=X&amp;ved=0ahUKEwi7mNvnqaTMAhUJiRoKHRw9CfMQ_AUIBigB#tbm=isch&amp;q=diskokoule" TargetMode="External"/><Relationship Id="rId4" Type="http://schemas.openxmlformats.org/officeDocument/2006/relationships/hyperlink" Target="https://www.google.cz/search?q=teepee&amp;biw=1280&amp;bih=683&amp;source=lnms&amp;tbm=isch&amp;sa=X&amp;ved=0ahUKEwi7mNvnqaTMAhUJiRoKHRw9CfMQ_AUIBigB#tbm=isch&amp;q=golfov%C3%BD+m%C3%AD%C4%8De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Opakování na písemnou práci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 smtClean="0"/>
              <a:t>Funkce</a:t>
            </a:r>
          </a:p>
          <a:p>
            <a:pPr algn="r"/>
            <a:r>
              <a:rPr lang="cs-CZ" dirty="0" smtClean="0"/>
              <a:t>Tělesa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05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Úlohy z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5842992" cy="2748271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n-GB" dirty="0" smtClean="0"/>
              <a:t>Transamerica</a:t>
            </a:r>
            <a:r>
              <a:rPr lang="cs-CZ" dirty="0" smtClean="0"/>
              <a:t> Pyramid je nejvyšší mrakodrap v San Franciscu. Mrakodrap je pravidelný čtyřboký jehlan s podstavnou hranou dlouhou 85 metrů. Celkový objem mrakodrapu je </a:t>
            </a:r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626 160m</a:t>
            </a:r>
            <a:r>
              <a:rPr lang="cs-CZ" baseline="30000" dirty="0" smtClean="0"/>
              <a:t>3</a:t>
            </a:r>
            <a:r>
              <a:rPr lang="cs-CZ" dirty="0" smtClean="0"/>
              <a:t>. Jaká je výška mrakodrapu?      </a:t>
            </a:r>
          </a:p>
          <a:p>
            <a:pPr marL="0" indent="0" algn="just">
              <a:buNone/>
            </a:pPr>
            <a:r>
              <a:rPr lang="cs-CZ" dirty="0" smtClean="0"/>
              <a:t>      Zaokrouhli na metry.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411633" cy="302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89039"/>
            <a:ext cx="3600400" cy="242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5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Úlohy z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544319" cy="1093911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cs-CZ" dirty="0" smtClean="0"/>
              <a:t>Vypočítej poloměry koulí na obrázku, znáš-li jejich objem. 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85609"/>
            <a:ext cx="1512168" cy="171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61" y="2291680"/>
            <a:ext cx="10334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83" y="3615406"/>
            <a:ext cx="2500280" cy="244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27381"/>
            <a:ext cx="2149599" cy="190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634221" y="322937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4,19 dm</a:t>
            </a:r>
            <a:r>
              <a:rPr lang="cs-CZ" sz="2400" b="1" baseline="30000" dirty="0" smtClean="0"/>
              <a:t>3</a:t>
            </a:r>
            <a:endParaRPr lang="cs-CZ" sz="2400" b="1" baseline="30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703520" y="206084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44,6 cm</a:t>
            </a:r>
            <a:r>
              <a:rPr lang="cs-CZ" sz="2400" b="1" baseline="30000" dirty="0" smtClean="0"/>
              <a:t>3</a:t>
            </a:r>
            <a:endParaRPr lang="cs-CZ" sz="2400" b="1" baseline="30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259632" y="439654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17,2 dm</a:t>
            </a:r>
            <a:r>
              <a:rPr lang="cs-CZ" sz="2400" b="1" baseline="30000" dirty="0" smtClean="0"/>
              <a:t>3</a:t>
            </a:r>
            <a:endParaRPr lang="cs-CZ" sz="2400" b="1" baseline="30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03520" y="556934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606 cm</a:t>
            </a:r>
            <a:r>
              <a:rPr lang="cs-CZ" sz="2400" b="1" baseline="30000" dirty="0" smtClean="0"/>
              <a:t>3</a:t>
            </a:r>
            <a:endParaRPr lang="cs-CZ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43875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700" dirty="0">
                <a:hlinkClick r:id="rId2"/>
              </a:rPr>
              <a:t>https://</a:t>
            </a:r>
            <a:r>
              <a:rPr lang="cs-CZ" sz="1700" dirty="0" smtClean="0">
                <a:hlinkClick r:id="rId2"/>
              </a:rPr>
              <a:t>www.google.cz/search?q=teepee&amp;biw=1280&amp;bih=683&amp;source=lnms&amp;tbm=isch&amp;sa=X&amp;ved=0ahUKEwi7mNvnqaTMAhUJiRoKHRw9CfMQ_AUIBigB</a:t>
            </a:r>
            <a:endParaRPr lang="cs-CZ" sz="1700" dirty="0" smtClean="0"/>
          </a:p>
          <a:p>
            <a:r>
              <a:rPr lang="cs-CZ" sz="1700" dirty="0">
                <a:hlinkClick r:id="rId3"/>
              </a:rPr>
              <a:t>https://</a:t>
            </a:r>
            <a:r>
              <a:rPr lang="cs-CZ" sz="1700" dirty="0" smtClean="0">
                <a:hlinkClick r:id="rId3"/>
              </a:rPr>
              <a:t>www.google.cz/search?q=teepee&amp;biw=1280&amp;bih=683&amp;source=lnms&amp;tbm=isch&amp;sa=X&amp;ved=0ahUKEwi7mNvnqaTMAhUJiRoKHRw9CfMQ_AUIBigB#tbm=isch&amp;q=globus</a:t>
            </a:r>
            <a:endParaRPr lang="cs-CZ" sz="1700" dirty="0" smtClean="0"/>
          </a:p>
          <a:p>
            <a:r>
              <a:rPr lang="cs-CZ" sz="1700" dirty="0">
                <a:hlinkClick r:id="rId4"/>
              </a:rPr>
              <a:t>https://</a:t>
            </a:r>
            <a:r>
              <a:rPr lang="cs-CZ" sz="1700" dirty="0" smtClean="0">
                <a:hlinkClick r:id="rId4"/>
              </a:rPr>
              <a:t>www.google.cz/search?q=teepee&amp;biw=1280&amp;bih=683&amp;source=lnms&amp;tbm=isch&amp;sa=X&amp;ved=0ahUKEwi7mNvnqaTMAhUJiRoKHRw9CfMQ_AUIBigB#tbm=isch&amp;q=golfov%C3%BD+m%C3%AD%C4%8Dek</a:t>
            </a:r>
            <a:endParaRPr lang="cs-CZ" sz="1700" dirty="0" smtClean="0"/>
          </a:p>
          <a:p>
            <a:r>
              <a:rPr lang="cs-CZ" sz="1700" dirty="0">
                <a:hlinkClick r:id="rId5"/>
              </a:rPr>
              <a:t>https://</a:t>
            </a:r>
            <a:r>
              <a:rPr lang="cs-CZ" sz="1700" dirty="0" smtClean="0">
                <a:hlinkClick r:id="rId5"/>
              </a:rPr>
              <a:t>www.google.cz/search?q=teepee&amp;biw=1280&amp;bih=683&amp;source=lnms&amp;tbm=isch&amp;sa=X&amp;ved=0ahUKEwi7mNvnqaTMAhUJiRoKHRw9CfMQ_AUIBigB#tbm=isch&amp;q=diskokoule</a:t>
            </a:r>
            <a:endParaRPr lang="cs-CZ" sz="1700" dirty="0" smtClean="0"/>
          </a:p>
          <a:p>
            <a:r>
              <a:rPr lang="cs-CZ" sz="1700" dirty="0">
                <a:hlinkClick r:id="rId6"/>
              </a:rPr>
              <a:t>https://</a:t>
            </a:r>
            <a:r>
              <a:rPr lang="cs-CZ" sz="1700" dirty="0" smtClean="0">
                <a:hlinkClick r:id="rId6"/>
              </a:rPr>
              <a:t>www.google.cz/search?q=teepee&amp;biw=1280&amp;bih=683&amp;source=lnms&amp;tbm=isch&amp;sa=X&amp;ved=0ahUKEwi7mNvnqaTMAhUJiRoKHRw9CfMQ_AUIBigB#tbm=isch&amp;q=meloun</a:t>
            </a:r>
            <a:endParaRPr lang="cs-CZ" sz="17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1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45638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u="sng" dirty="0" smtClean="0"/>
              <a:t>Lineární rovnicí vyjádři závislost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 smtClean="0"/>
          </a:p>
          <a:p>
            <a:pPr marL="457200" indent="-457200">
              <a:buAutoNum type="alphaLcParenR"/>
            </a:pPr>
            <a:r>
              <a:rPr lang="cs-CZ" dirty="0" smtClean="0"/>
              <a:t>Obvodu rovnostranného trojúhelníku (y) na délce jeho strany (x)</a:t>
            </a:r>
          </a:p>
          <a:p>
            <a:pPr marL="457200" indent="-457200">
              <a:buAutoNum type="alphaLcParenR"/>
            </a:pPr>
            <a:endParaRPr lang="cs-CZ" dirty="0" smtClean="0"/>
          </a:p>
          <a:p>
            <a:pPr marL="457200" indent="-457200">
              <a:buAutoNum type="alphaLcParenR"/>
            </a:pPr>
            <a:r>
              <a:rPr lang="cs-CZ" dirty="0" smtClean="0"/>
              <a:t>Délky kružnice (y) na jejím poloměru (x)</a:t>
            </a:r>
          </a:p>
          <a:p>
            <a:pPr marL="457200" indent="-457200">
              <a:buAutoNum type="alphaLcParenR"/>
            </a:pPr>
            <a:endParaRPr lang="cs-CZ" dirty="0" smtClean="0"/>
          </a:p>
          <a:p>
            <a:pPr marL="457200" indent="-457200">
              <a:buAutoNum type="alphaLcParenR"/>
            </a:pPr>
            <a:r>
              <a:rPr lang="cs-CZ" dirty="0" smtClean="0"/>
              <a:t>Obvodu obdélníku (y) na délce jeho strany (x), jeho druhá strana na o 4cm delší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457200" indent="-457200">
              <a:buAutoNum type="alphaL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44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1700808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b="1" u="sng" dirty="0" smtClean="0"/>
              <a:t>Rozhodni, zda jsou uvedená tvrzení pravdivá:</a:t>
            </a:r>
          </a:p>
          <a:p>
            <a:pPr marL="0" indent="0">
              <a:buNone/>
            </a:pPr>
            <a:endParaRPr lang="cs-CZ" dirty="0" smtClean="0"/>
          </a:p>
          <a:p>
            <a:pPr marL="457200" indent="-457200">
              <a:buFont typeface="Arial" pitchFamily="34" charset="0"/>
              <a:buAutoNum type="alphaLcParenR"/>
            </a:pPr>
            <a:r>
              <a:rPr lang="cs-CZ" dirty="0" smtClean="0"/>
              <a:t>Lineární funkce je dána předpisem </a:t>
            </a:r>
            <a:r>
              <a:rPr lang="cs-CZ" b="1" dirty="0" smtClean="0"/>
              <a:t>y = </a:t>
            </a:r>
            <a:r>
              <a:rPr lang="cs-CZ" b="1" dirty="0" err="1" smtClean="0"/>
              <a:t>kx</a:t>
            </a:r>
            <a:r>
              <a:rPr lang="cs-CZ" b="1" dirty="0" smtClean="0"/>
              <a:t> + q</a:t>
            </a:r>
            <a:r>
              <a:rPr lang="cs-CZ" dirty="0" smtClean="0"/>
              <a:t>, kde k a q jsou libovolná reálná čísla. Pokud platí k</a:t>
            </a:r>
            <a:r>
              <a:rPr lang="cs-CZ" dirty="0" smtClean="0">
                <a:latin typeface="Calibri"/>
              </a:rPr>
              <a:t>≠0 a q = 0, jedná se o přímou úměrnost. Definiční obor tvoří všechna čísla.</a:t>
            </a:r>
          </a:p>
          <a:p>
            <a:pPr marL="457200" indent="-457200">
              <a:buFont typeface="Arial" pitchFamily="34" charset="0"/>
              <a:buAutoNum type="alphaLcParenR"/>
            </a:pPr>
            <a:endParaRPr lang="cs-CZ" dirty="0" smtClean="0"/>
          </a:p>
          <a:p>
            <a:pPr marL="457200" indent="-457200">
              <a:buFont typeface="Arial" pitchFamily="34" charset="0"/>
              <a:buAutoNum type="alphaLcParenR"/>
            </a:pPr>
            <a:r>
              <a:rPr lang="cs-CZ" dirty="0"/>
              <a:t>Chceme-li sestrojit graf konstantní funkce, stačí, když známe souřadnice průsečíku jejího grafu s osou </a:t>
            </a:r>
            <a:r>
              <a:rPr lang="cs-CZ" dirty="0" smtClean="0"/>
              <a:t>y</a:t>
            </a:r>
          </a:p>
          <a:p>
            <a:pPr marL="457200" indent="-457200">
              <a:buFont typeface="Arial" pitchFamily="34" charset="0"/>
              <a:buAutoNum type="alphaLcParenR"/>
            </a:pPr>
            <a:endParaRPr lang="cs-CZ" dirty="0"/>
          </a:p>
          <a:p>
            <a:pPr marL="457200" indent="-457200">
              <a:buFont typeface="Arial" pitchFamily="34" charset="0"/>
              <a:buAutoNum type="alphaLcParenR"/>
            </a:pPr>
            <a:r>
              <a:rPr lang="cs-CZ" dirty="0" smtClean="0"/>
              <a:t>Grafem kvadratické funkce y = x</a:t>
            </a:r>
            <a:r>
              <a:rPr lang="cs-CZ" baseline="30000" dirty="0" smtClean="0"/>
              <a:t>2</a:t>
            </a:r>
            <a:r>
              <a:rPr lang="cs-CZ" dirty="0" smtClean="0"/>
              <a:t> je hyperbola</a:t>
            </a:r>
          </a:p>
          <a:p>
            <a:pPr marL="457200" indent="-457200">
              <a:buFont typeface="Arial" pitchFamily="34" charset="0"/>
              <a:buAutoNum type="alphaLcParenR"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 smtClean="0"/>
          </a:p>
          <a:p>
            <a:pPr marL="457200" indent="-457200">
              <a:buFont typeface="Arial" pitchFamily="34" charset="0"/>
              <a:buAutoNum type="alphaL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59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Lineární rovnice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/>
              <a:t>Soustavu rovnic řeš graficky i výpočtem. Proveď zkoušku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x – 3y = 6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u="sng" dirty="0" smtClean="0"/>
              <a:t>        y = x – 4 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85721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Tělesa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76800"/>
          </a:xfrm>
        </p:spPr>
        <p:txBody>
          <a:bodyPr/>
          <a:lstStyle/>
          <a:p>
            <a:r>
              <a:rPr lang="cs-CZ" b="1" u="sng" dirty="0" smtClean="0"/>
              <a:t>Najdi vetřelce:</a:t>
            </a:r>
            <a:endParaRPr lang="cs-CZ" b="1" u="sng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352073"/>
              </p:ext>
            </p:extLst>
          </p:nvPr>
        </p:nvGraphicFramePr>
        <p:xfrm>
          <a:off x="468313" y="2060575"/>
          <a:ext cx="187166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r:id="rId3" imgW="914400" imgH="914400" progId="CorelDRAW.Graphic.12">
                  <p:embed/>
                </p:oleObj>
              </mc:Choice>
              <mc:Fallback>
                <p:oleObj r:id="rId3" imgW="914400" imgH="914400" progId="CorelDRAW.Graphic.12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1871662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216550"/>
              </p:ext>
            </p:extLst>
          </p:nvPr>
        </p:nvGraphicFramePr>
        <p:xfrm>
          <a:off x="3419475" y="1196975"/>
          <a:ext cx="169545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r:id="rId5" imgW="914400" imgH="914400" progId="CorelDRAW.Graphic.12">
                  <p:embed/>
                </p:oleObj>
              </mc:Choice>
              <mc:Fallback>
                <p:oleObj r:id="rId5" imgW="914400" imgH="914400" progId="CorelDRAW.Graphic.12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196975"/>
                        <a:ext cx="169545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86946"/>
              </p:ext>
            </p:extLst>
          </p:nvPr>
        </p:nvGraphicFramePr>
        <p:xfrm>
          <a:off x="3132138" y="3357563"/>
          <a:ext cx="203835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r:id="rId7" imgW="914400" imgH="914400" progId="CorelDRAW.Graphic.12">
                  <p:embed/>
                </p:oleObj>
              </mc:Choice>
              <mc:Fallback>
                <p:oleObj r:id="rId7" imgW="914400" imgH="914400" progId="CorelDRAW.Graphic.12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357563"/>
                        <a:ext cx="2038350" cy="22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510088"/>
              </p:ext>
            </p:extLst>
          </p:nvPr>
        </p:nvGraphicFramePr>
        <p:xfrm>
          <a:off x="468313" y="5157788"/>
          <a:ext cx="2432050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r:id="rId9" imgW="914400" imgH="914400" progId="CorelDRAW.Graphic.12">
                  <p:embed/>
                </p:oleObj>
              </mc:Choice>
              <mc:Fallback>
                <p:oleObj r:id="rId9" imgW="914400" imgH="914400" progId="CorelDRAW.Graphic.12">
                  <p:embed/>
                  <p:pic>
                    <p:nvPicPr>
                      <p:cNvPr id="0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157788"/>
                        <a:ext cx="2432050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749551"/>
              </p:ext>
            </p:extLst>
          </p:nvPr>
        </p:nvGraphicFramePr>
        <p:xfrm>
          <a:off x="6156325" y="4549775"/>
          <a:ext cx="1604963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r:id="rId11" imgW="914400" imgH="914400" progId="CorelDRAW.Graphic.12">
                  <p:embed/>
                </p:oleObj>
              </mc:Choice>
              <mc:Fallback>
                <p:oleObj r:id="rId11" imgW="914400" imgH="914400" progId="CorelDRAW.Graphic.12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549775"/>
                        <a:ext cx="1604963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739359"/>
              </p:ext>
            </p:extLst>
          </p:nvPr>
        </p:nvGraphicFramePr>
        <p:xfrm>
          <a:off x="5651500" y="1989138"/>
          <a:ext cx="2106613" cy="229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r:id="rId13" imgW="914400" imgH="914400" progId="CorelDRAW.Graphic.12">
                  <p:embed/>
                </p:oleObj>
              </mc:Choice>
              <mc:Fallback>
                <p:oleObj r:id="rId13" imgW="914400" imgH="914400" progId="CorelDRAW.Graphic.12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989138"/>
                        <a:ext cx="2106613" cy="229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08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r>
              <a:rPr lang="cs-CZ" dirty="0" smtClean="0"/>
              <a:t>Tělesa – síť jehlanu a kužele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b="1" u="sng" dirty="0" smtClean="0"/>
              <a:t>Zakroužkuj obrázky, které představují síť jehlanu.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u="sng" dirty="0" smtClean="0"/>
              <a:t>Které sítě mohou být sítěmi kužele? Zakroužkuj je.</a:t>
            </a:r>
            <a:endParaRPr lang="cs-CZ" sz="20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628800"/>
            <a:ext cx="6589737" cy="24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6876058" cy="195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05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Tělesa - kužel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Přiřaď názvy s částmi kužele. Co ke kuželu nepatří?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27" y="2276872"/>
            <a:ext cx="34861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79023" y="2060848"/>
            <a:ext cx="2361381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HRANA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317685" y="2894436"/>
            <a:ext cx="2361381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PODSTAVE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23527" y="3717032"/>
            <a:ext cx="2361381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VÝŠKA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305798" y="4539431"/>
            <a:ext cx="2361381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STRANA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Šipka doleva 4"/>
          <p:cNvSpPr/>
          <p:nvPr/>
        </p:nvSpPr>
        <p:spPr>
          <a:xfrm>
            <a:off x="6461877" y="2302835"/>
            <a:ext cx="2081953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POLOMĚR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Šipka doleva 10"/>
          <p:cNvSpPr/>
          <p:nvPr/>
        </p:nvSpPr>
        <p:spPr>
          <a:xfrm>
            <a:off x="6500789" y="3068960"/>
            <a:ext cx="2070563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PRŮMĚR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6586080" y="3891359"/>
            <a:ext cx="1992737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VRCHOL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6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Úlohy z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175679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Vypočítej, kolik m</a:t>
            </a:r>
            <a:r>
              <a:rPr lang="cs-CZ" baseline="30000" dirty="0" smtClean="0"/>
              <a:t>2</a:t>
            </a:r>
            <a:r>
              <a:rPr lang="cs-CZ" dirty="0" smtClean="0"/>
              <a:t> plachtoviny potřebuješ na ušití </a:t>
            </a:r>
            <a:r>
              <a:rPr lang="cs-CZ" dirty="0" err="1" smtClean="0"/>
              <a:t>teepee</a:t>
            </a:r>
            <a:r>
              <a:rPr lang="cs-CZ" dirty="0" smtClean="0"/>
              <a:t> tvaru kužele. Rozměry </a:t>
            </a:r>
            <a:r>
              <a:rPr lang="cs-CZ" dirty="0" err="1" smtClean="0"/>
              <a:t>teepee</a:t>
            </a:r>
            <a:r>
              <a:rPr lang="cs-CZ" dirty="0" smtClean="0"/>
              <a:t> jsou na obrázku. </a:t>
            </a:r>
            <a:r>
              <a:rPr lang="cs-CZ" dirty="0" err="1" smtClean="0"/>
              <a:t>Teepee</a:t>
            </a:r>
            <a:r>
              <a:rPr lang="cs-CZ" dirty="0" smtClean="0"/>
              <a:t> má na zemi udusanou hlínu. Na švy a založení látky je potřeba 5% plachtovina navíc. </a:t>
            </a:r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5908692" y="3284101"/>
            <a:ext cx="2680785" cy="3192565"/>
            <a:chOff x="5908692" y="3284101"/>
            <a:chExt cx="2680785" cy="319256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692" y="3284101"/>
              <a:ext cx="2302743" cy="2594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Přímá spojnice se šipkou 4"/>
            <p:cNvCxnSpPr/>
            <p:nvPr/>
          </p:nvCxnSpPr>
          <p:spPr>
            <a:xfrm>
              <a:off x="5908692" y="6015001"/>
              <a:ext cx="1656184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se šipkou 7"/>
            <p:cNvCxnSpPr/>
            <p:nvPr/>
          </p:nvCxnSpPr>
          <p:spPr>
            <a:xfrm>
              <a:off x="7740352" y="4293096"/>
              <a:ext cx="6816" cy="1305799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/>
            <p:cNvSpPr txBox="1"/>
            <p:nvPr/>
          </p:nvSpPr>
          <p:spPr>
            <a:xfrm>
              <a:off x="7833393" y="4715162"/>
              <a:ext cx="7560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5m</a:t>
              </a:r>
              <a:endParaRPr lang="cs-CZ" sz="24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444208" y="6015001"/>
              <a:ext cx="7560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6m</a:t>
              </a:r>
              <a:endParaRPr lang="cs-CZ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7888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Úlohy z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52695"/>
            <a:ext cx="5616624" cy="2068415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dirty="0" smtClean="0"/>
              <a:t>Urči objem a povrch kužele, který vznikne rotací rovnoramenného trojúhelníka kolem osy o. 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5152659" y="2446071"/>
            <a:ext cx="2439079" cy="2759895"/>
            <a:chOff x="6372200" y="1747665"/>
            <a:chExt cx="2439079" cy="2759895"/>
          </a:xfrm>
        </p:grpSpPr>
        <p:sp>
          <p:nvSpPr>
            <p:cNvPr id="4" name="Rovnoramenný trojúhelník 3"/>
            <p:cNvSpPr/>
            <p:nvPr/>
          </p:nvSpPr>
          <p:spPr>
            <a:xfrm>
              <a:off x="6372200" y="2132856"/>
              <a:ext cx="1944216" cy="18722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7344308" y="1772816"/>
              <a:ext cx="0" cy="236541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6984268" y="1747665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o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7075830" y="4138228"/>
              <a:ext cx="684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1 m</a:t>
              </a:r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7821552" y="2599186"/>
              <a:ext cx="989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1,5 m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797971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98</TotalTime>
  <Words>336</Words>
  <Application>Microsoft Office PowerPoint</Application>
  <PresentationFormat>Předvádění na obrazovce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Přehlednost</vt:lpstr>
      <vt:lpstr>CorelDRAW.Graphic.12</vt:lpstr>
      <vt:lpstr>Opakování na písemnou práci</vt:lpstr>
      <vt:lpstr>Funkce</vt:lpstr>
      <vt:lpstr>Funkce</vt:lpstr>
      <vt:lpstr>Lineární rovnice</vt:lpstr>
      <vt:lpstr>Tělesa</vt:lpstr>
      <vt:lpstr>Tělesa – síť jehlanu a kužele</vt:lpstr>
      <vt:lpstr>Tělesa - kužel</vt:lpstr>
      <vt:lpstr>Úlohy z praxe</vt:lpstr>
      <vt:lpstr>Úlohy z praxe</vt:lpstr>
      <vt:lpstr>Úlohy z praxe</vt:lpstr>
      <vt:lpstr>Úlohy z praxe</vt:lpstr>
      <vt:lpstr>Odkazy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na písemnou práci</dc:title>
  <dc:creator>petra</dc:creator>
  <cp:lastModifiedBy>petra</cp:lastModifiedBy>
  <cp:revision>11</cp:revision>
  <dcterms:created xsi:type="dcterms:W3CDTF">2016-04-23T07:29:27Z</dcterms:created>
  <dcterms:modified xsi:type="dcterms:W3CDTF">2016-04-23T09:08:09Z</dcterms:modified>
</cp:coreProperties>
</file>