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660"/>
  </p:normalViewPr>
  <p:slideViewPr>
    <p:cSldViewPr>
      <p:cViewPr varScale="1">
        <p:scale>
          <a:sx n="73" d="100"/>
          <a:sy n="73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C973C44-2835-4437-A927-CB5FFEA65BA1}" type="datetimeFigureOut">
              <a:rPr lang="cs-CZ" smtClean="0"/>
              <a:t>12.6.2016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 smtClean="0">
                <a:solidFill>
                  <a:srgbClr val="C00000"/>
                </a:solidFill>
              </a:rPr>
              <a:t>Opakování na závěrečnou písemnou práci 7.ročník</a:t>
            </a:r>
            <a:endParaRPr lang="cs-CZ" sz="4000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Procenta</a:t>
            </a:r>
          </a:p>
          <a:p>
            <a:pPr algn="r"/>
            <a:r>
              <a:rPr lang="cs-CZ" dirty="0" smtClean="0"/>
              <a:t>Zlomky</a:t>
            </a:r>
          </a:p>
          <a:p>
            <a:pPr algn="r"/>
            <a:r>
              <a:rPr lang="cs-CZ" dirty="0" smtClean="0"/>
              <a:t>Čtyřúhelníky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047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90600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8. Čtyřúhelníky </a:t>
            </a:r>
            <a:r>
              <a:rPr lang="cs-CZ" dirty="0" smtClean="0">
                <a:solidFill>
                  <a:schemeClr val="tx1"/>
                </a:solidFill>
              </a:rPr>
              <a:t>– společné ABC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32656"/>
          </a:xfrm>
        </p:spPr>
        <p:txBody>
          <a:bodyPr>
            <a:normAutofit/>
          </a:bodyPr>
          <a:lstStyle/>
          <a:p>
            <a:r>
              <a:rPr lang="cs-CZ" dirty="0" smtClean="0"/>
              <a:t>Napiš vzorce a jednotky pro výpočet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048564"/>
              </p:ext>
            </p:extLst>
          </p:nvPr>
        </p:nvGraphicFramePr>
        <p:xfrm>
          <a:off x="683568" y="1844824"/>
          <a:ext cx="6912768" cy="4535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2304256"/>
                <a:gridCol w="2304256"/>
              </a:tblGrid>
              <a:tr h="5198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Vzorec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Jednotky</a:t>
                      </a:r>
                      <a:r>
                        <a:rPr lang="cs-CZ" baseline="0" dirty="0" smtClean="0">
                          <a:solidFill>
                            <a:schemeClr val="tx1"/>
                          </a:solidFill>
                        </a:rPr>
                        <a:t> výsledku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21">
                <a:tc>
                  <a:txBody>
                    <a:bodyPr/>
                    <a:lstStyle/>
                    <a:p>
                      <a:r>
                        <a:rPr lang="cs-CZ" dirty="0" smtClean="0"/>
                        <a:t>Obvod kosodélníku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21">
                <a:tc>
                  <a:txBody>
                    <a:bodyPr/>
                    <a:lstStyle/>
                    <a:p>
                      <a:r>
                        <a:rPr lang="cs-CZ" dirty="0" smtClean="0"/>
                        <a:t>Obsah kosodélníku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21">
                <a:tc>
                  <a:txBody>
                    <a:bodyPr/>
                    <a:lstStyle/>
                    <a:p>
                      <a:r>
                        <a:rPr lang="cs-CZ" dirty="0" smtClean="0"/>
                        <a:t>Obvod trojúhelníku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21">
                <a:tc>
                  <a:txBody>
                    <a:bodyPr/>
                    <a:lstStyle/>
                    <a:p>
                      <a:r>
                        <a:rPr lang="cs-CZ" dirty="0" smtClean="0"/>
                        <a:t>Obsah trojúhelníku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7250">
                <a:tc>
                  <a:txBody>
                    <a:bodyPr/>
                    <a:lstStyle/>
                    <a:p>
                      <a:r>
                        <a:rPr lang="cs-CZ" dirty="0" smtClean="0"/>
                        <a:t>Obsah</a:t>
                      </a:r>
                      <a:r>
                        <a:rPr lang="cs-CZ" baseline="0" dirty="0" smtClean="0"/>
                        <a:t> pravoúhlého trojúhelníku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21">
                <a:tc>
                  <a:txBody>
                    <a:bodyPr/>
                    <a:lstStyle/>
                    <a:p>
                      <a:r>
                        <a:rPr lang="cs-CZ" dirty="0" smtClean="0"/>
                        <a:t>Obvod lichoběžníku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21">
                <a:tc>
                  <a:txBody>
                    <a:bodyPr/>
                    <a:lstStyle/>
                    <a:p>
                      <a:r>
                        <a:rPr lang="cs-CZ" dirty="0" smtClean="0"/>
                        <a:t>Obsah lichoběžníku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9. Čtyřúhelníky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5832648" cy="5184576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spcBef>
                    <a:spcPts val="0"/>
                  </a:spcBef>
                </a:pPr>
                <a:r>
                  <a:rPr lang="cs-CZ" sz="2400" dirty="0" smtClean="0"/>
                  <a:t>A) Vypočítej obvod a obsah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cs-CZ" sz="2400" dirty="0" smtClean="0"/>
                  <a:t>            rovnoběžníku na obrázku.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cs-CZ" sz="2400" dirty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cs-CZ" sz="2400" dirty="0" smtClean="0"/>
              </a:p>
              <a:p>
                <a:pPr>
                  <a:spcBef>
                    <a:spcPts val="0"/>
                  </a:spcBef>
                </a:pPr>
                <a:r>
                  <a:rPr lang="cs-CZ" sz="2400" dirty="0" smtClean="0"/>
                  <a:t>B) Městský park má tvar kosočtverce. Výměra parku je 4000arů. Obvod parku je 3,2km. Kolik metrů ujde Pavel, když půjde chodníkem, který je znázorněn na obrázku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cs-CZ" sz="2400" dirty="0" smtClean="0"/>
              </a:p>
              <a:p>
                <a:pPr>
                  <a:spcBef>
                    <a:spcPts val="0"/>
                  </a:spcBef>
                </a:pPr>
                <a:endParaRPr lang="cs-CZ" sz="2400" dirty="0"/>
              </a:p>
              <a:p>
                <a:pPr>
                  <a:spcBef>
                    <a:spcPts val="0"/>
                  </a:spcBef>
                </a:pPr>
                <a:r>
                  <a:rPr lang="cs-CZ" sz="2400" dirty="0" smtClean="0"/>
                  <a:t>C) Kolik dlaždic tvaru kosočtverce o straně 25cm a výšce 20cm je zapotřebí k vydláždění nádvoří tvaru obdélníku se stranami 30m a 28m, Jestliže spáry představují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400" dirty="0" smtClean="0"/>
                  <a:t>plochy? </a:t>
                </a: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5832648" cy="5184576"/>
              </a:xfrm>
              <a:blipFill rotWithShape="1">
                <a:blip r:embed="rId2"/>
                <a:stretch>
                  <a:fillRect l="-627" t="-129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Skupina 9"/>
          <p:cNvGrpSpPr/>
          <p:nvPr/>
        </p:nvGrpSpPr>
        <p:grpSpPr>
          <a:xfrm>
            <a:off x="5580112" y="980728"/>
            <a:ext cx="2448272" cy="1286271"/>
            <a:chOff x="683568" y="1912303"/>
            <a:chExt cx="2664296" cy="1013742"/>
          </a:xfrm>
        </p:grpSpPr>
        <p:sp>
          <p:nvSpPr>
            <p:cNvPr id="4" name="Kosoúhelník 3"/>
            <p:cNvSpPr/>
            <p:nvPr/>
          </p:nvSpPr>
          <p:spPr>
            <a:xfrm>
              <a:off x="1187624" y="1916832"/>
              <a:ext cx="2160240" cy="720080"/>
            </a:xfrm>
            <a:prstGeom prst="parallelogram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se šipkou 5"/>
            <p:cNvCxnSpPr/>
            <p:nvPr/>
          </p:nvCxnSpPr>
          <p:spPr>
            <a:xfrm>
              <a:off x="1619672" y="1912303"/>
              <a:ext cx="0" cy="72008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ovéPole 6"/>
            <p:cNvSpPr txBox="1"/>
            <p:nvPr/>
          </p:nvSpPr>
          <p:spPr>
            <a:xfrm>
              <a:off x="1976598" y="2618268"/>
              <a:ext cx="6840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42cm</a:t>
              </a:r>
              <a:endParaRPr lang="cs-CZ" sz="1400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1619672" y="2122983"/>
              <a:ext cx="6840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15 cm</a:t>
              </a:r>
              <a:endParaRPr lang="cs-CZ" sz="1400" dirty="0"/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683568" y="2118455"/>
              <a:ext cx="6840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27 cm</a:t>
              </a:r>
              <a:endParaRPr lang="cs-CZ" sz="1400" dirty="0"/>
            </a:p>
          </p:txBody>
        </p:sp>
      </p:grpSp>
      <p:grpSp>
        <p:nvGrpSpPr>
          <p:cNvPr id="13" name="Skupina 12"/>
          <p:cNvGrpSpPr/>
          <p:nvPr/>
        </p:nvGrpSpPr>
        <p:grpSpPr>
          <a:xfrm>
            <a:off x="6372200" y="2499365"/>
            <a:ext cx="1850332" cy="1570423"/>
            <a:chOff x="6372200" y="2499365"/>
            <a:chExt cx="1850332" cy="1570423"/>
          </a:xfrm>
        </p:grpSpPr>
        <p:sp>
          <p:nvSpPr>
            <p:cNvPr id="11" name="Kosočtverec 10"/>
            <p:cNvSpPr/>
            <p:nvPr/>
          </p:nvSpPr>
          <p:spPr>
            <a:xfrm rot="2347713">
              <a:off x="6372200" y="2499365"/>
              <a:ext cx="1850332" cy="1570423"/>
            </a:xfrm>
            <a:prstGeom prst="diamond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7452320" y="2708511"/>
              <a:ext cx="165930" cy="1152128"/>
            </a:xfrm>
            <a:prstGeom prst="rect">
              <a:avLst/>
            </a:prstGeom>
            <a:pattFill prst="diagBrick">
              <a:fgClr>
                <a:schemeClr val="tx1">
                  <a:lumMod val="50000"/>
                  <a:lumOff val="50000"/>
                </a:schemeClr>
              </a:fgClr>
              <a:bgClr>
                <a:schemeClr val="bg1"/>
              </a:bgClr>
            </a:patt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7931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10. Čtyřúhelníky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8702" y="1196752"/>
            <a:ext cx="7931224" cy="4929411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 smtClean="0"/>
              <a:t>A) Vypočítej obsah trojúhelníku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na obrázku.</a:t>
            </a:r>
          </a:p>
          <a:p>
            <a:endParaRPr lang="cs-CZ" sz="2400" dirty="0"/>
          </a:p>
          <a:p>
            <a:r>
              <a:rPr lang="cs-CZ" sz="2400" dirty="0" smtClean="0"/>
              <a:t>B) Prudký vítr roztrhl několik stanů. Přední stěna stanu má tvar rovnoramenného trojúhelníku, se základnou o délce 1,6m a s výškou 90cm. Kolik m</a:t>
            </a:r>
            <a:r>
              <a:rPr lang="cs-CZ" sz="2400" baseline="30000" dirty="0" smtClean="0"/>
              <a:t>2</a:t>
            </a:r>
            <a:r>
              <a:rPr lang="cs-CZ" sz="2400" dirty="0" smtClean="0"/>
              <a:t> látky a kolik metrů zipu je potřeba pořídit na opravu předních stěn u tří stanů?</a:t>
            </a:r>
          </a:p>
          <a:p>
            <a:endParaRPr lang="cs-CZ" sz="2400" dirty="0"/>
          </a:p>
          <a:p>
            <a:r>
              <a:rPr lang="cs-CZ" sz="2400" dirty="0" smtClean="0"/>
              <a:t>C) Štít střechy má tvar pravoúhlého trojúhelníku, v němž je umístěno obdélníkové okno. Štít je potřeba nově natřít barvou. Výška štítu je 4m, odpovídající strana k této výšce má délku 8m. Okno má rozměry 2m x 0,75m. Kolik plechovek je třeba koupit, jestliže jedna plechovka vystačí na 5m</a:t>
            </a:r>
            <a:r>
              <a:rPr lang="cs-CZ" sz="2400" baseline="30000" dirty="0" smtClean="0"/>
              <a:t>2</a:t>
            </a:r>
            <a:r>
              <a:rPr lang="cs-CZ" sz="2400" dirty="0" smtClean="0"/>
              <a:t> plochy?</a:t>
            </a:r>
            <a:endParaRPr lang="cs-CZ" sz="2400" dirty="0"/>
          </a:p>
        </p:txBody>
      </p:sp>
      <p:grpSp>
        <p:nvGrpSpPr>
          <p:cNvPr id="7" name="Skupina 6"/>
          <p:cNvGrpSpPr/>
          <p:nvPr/>
        </p:nvGrpSpPr>
        <p:grpSpPr>
          <a:xfrm>
            <a:off x="5184068" y="1042417"/>
            <a:ext cx="2376264" cy="1355833"/>
            <a:chOff x="6012160" y="1196752"/>
            <a:chExt cx="2376264" cy="1355833"/>
          </a:xfrm>
        </p:grpSpPr>
        <p:sp>
          <p:nvSpPr>
            <p:cNvPr id="4" name="Pravoúhlý trojúhelník 3"/>
            <p:cNvSpPr/>
            <p:nvPr/>
          </p:nvSpPr>
          <p:spPr>
            <a:xfrm>
              <a:off x="6588224" y="1196752"/>
              <a:ext cx="1800200" cy="1080120"/>
            </a:xfrm>
            <a:prstGeom prst="rtTriangl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6941426" y="2244808"/>
              <a:ext cx="9429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6,4 cm</a:t>
              </a:r>
              <a:endParaRPr lang="cs-CZ" sz="1400" dirty="0"/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6012160" y="1566446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2 cm</a:t>
              </a:r>
              <a:endParaRPr lang="cs-CZ" sz="1400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929" y="2924944"/>
            <a:ext cx="1180071" cy="733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389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11. Čtyřúhelníky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5422" y="1004441"/>
            <a:ext cx="8712968" cy="525658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cs-CZ" sz="2400" dirty="0" smtClean="0"/>
              <a:t>A) Vypočítej obvod a obsah lichoběžníku ABCD: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základny a = 6m; c = 3cm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ramena b = 4cm; d = 5cm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Výška lichoběžníku je shodná se stranou b. Lichoběžník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           nejprve načrtni. 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dirty="0" smtClean="0"/>
              <a:t>B)  Na obrázku je plán pozemku paní Štýrské.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Pomoz jí vypočítat výměru pozemku.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 smtClean="0"/>
          </a:p>
          <a:p>
            <a:pPr marL="0" indent="0">
              <a:spcBef>
                <a:spcPts val="0"/>
              </a:spcBef>
              <a:buNone/>
            </a:pP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 smtClean="0"/>
              <a:t>C) Pat a Mat chtějí zamést terasu ve tvaru pravoúhlého </a:t>
            </a:r>
            <a:r>
              <a:rPr lang="cs-CZ" sz="2400" dirty="0" smtClean="0"/>
              <a:t>  lichoběžníku</a:t>
            </a:r>
            <a:r>
              <a:rPr lang="cs-CZ" sz="2400" dirty="0" smtClean="0"/>
              <a:t>. Pat ji rozdělil na dvě části. </a:t>
            </a:r>
            <a:endParaRPr lang="cs-CZ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sz="2400" dirty="0" smtClean="0"/>
              <a:t>Kdo </a:t>
            </a:r>
            <a:r>
              <a:rPr lang="cs-CZ" sz="2400" dirty="0" smtClean="0"/>
              <a:t>bude zametat větší část terasy? </a:t>
            </a:r>
            <a:endParaRPr lang="cs-CZ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sz="2400" dirty="0" smtClean="0"/>
              <a:t>Proveď </a:t>
            </a:r>
            <a:r>
              <a:rPr lang="cs-CZ" sz="2400" dirty="0" smtClean="0"/>
              <a:t>důkaz výpočtem.</a:t>
            </a:r>
            <a:endParaRPr lang="cs-CZ" sz="2400" dirty="0"/>
          </a:p>
        </p:txBody>
      </p:sp>
      <p:grpSp>
        <p:nvGrpSpPr>
          <p:cNvPr id="10" name="Skupina 9"/>
          <p:cNvGrpSpPr/>
          <p:nvPr/>
        </p:nvGrpSpPr>
        <p:grpSpPr>
          <a:xfrm>
            <a:off x="6465979" y="3271644"/>
            <a:ext cx="2684053" cy="1344829"/>
            <a:chOff x="3203848" y="3326144"/>
            <a:chExt cx="2684053" cy="1344829"/>
          </a:xfrm>
        </p:grpSpPr>
        <p:sp>
          <p:nvSpPr>
            <p:cNvPr id="4" name="Obdélník 3"/>
            <p:cNvSpPr/>
            <p:nvPr/>
          </p:nvSpPr>
          <p:spPr>
            <a:xfrm>
              <a:off x="3707904" y="3573016"/>
              <a:ext cx="576064" cy="79208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Vývojový diagram: ruční vstup 4"/>
            <p:cNvSpPr/>
            <p:nvPr/>
          </p:nvSpPr>
          <p:spPr>
            <a:xfrm rot="10800000">
              <a:off x="4283968" y="3573016"/>
              <a:ext cx="864096" cy="792088"/>
            </a:xfrm>
            <a:prstGeom prst="flowChartManualInpu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3923928" y="3326144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90 m</a:t>
              </a:r>
              <a:endParaRPr lang="cs-CZ" sz="1400" dirty="0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5167821" y="3661283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4</a:t>
              </a:r>
              <a:r>
                <a:rPr lang="cs-CZ" sz="1400" dirty="0" smtClean="0"/>
                <a:t>0 m</a:t>
              </a:r>
              <a:endParaRPr lang="cs-CZ" sz="1400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3683793" y="4363196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5</a:t>
              </a:r>
              <a:r>
                <a:rPr lang="cs-CZ" sz="1400" dirty="0" smtClean="0"/>
                <a:t>0 m</a:t>
              </a:r>
              <a:endParaRPr lang="cs-CZ" sz="1400" dirty="0"/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3203848" y="3826326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6</a:t>
              </a:r>
              <a:r>
                <a:rPr lang="cs-CZ" sz="1400" dirty="0" smtClean="0"/>
                <a:t>0 m</a:t>
              </a:r>
              <a:endParaRPr lang="cs-CZ" sz="1400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273" y="404664"/>
            <a:ext cx="1630759" cy="1290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Skupina 20"/>
          <p:cNvGrpSpPr/>
          <p:nvPr/>
        </p:nvGrpSpPr>
        <p:grpSpPr>
          <a:xfrm>
            <a:off x="6105939" y="5124222"/>
            <a:ext cx="2482354" cy="1608885"/>
            <a:chOff x="6465979" y="5278111"/>
            <a:chExt cx="2482354" cy="1608885"/>
          </a:xfrm>
        </p:grpSpPr>
        <p:sp>
          <p:nvSpPr>
            <p:cNvPr id="11" name="Vývojový diagram: ruční vstup 10"/>
            <p:cNvSpPr/>
            <p:nvPr/>
          </p:nvSpPr>
          <p:spPr>
            <a:xfrm rot="16200000">
              <a:off x="6798485" y="5249723"/>
              <a:ext cx="1065214" cy="1730225"/>
            </a:xfrm>
            <a:prstGeom prst="flowChartManualInput">
              <a:avLst/>
            </a:prstGeom>
            <a:ln>
              <a:solidFill>
                <a:schemeClr val="tx1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Pravoúhlý trojúhelník 11"/>
            <p:cNvSpPr/>
            <p:nvPr/>
          </p:nvSpPr>
          <p:spPr>
            <a:xfrm>
              <a:off x="6465979" y="5893665"/>
              <a:ext cx="1730226" cy="733931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6803615" y="5739776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Pat</a:t>
              </a:r>
              <a:endParaRPr lang="cs-CZ" sz="1400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7443421" y="6248979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M</a:t>
              </a:r>
              <a:r>
                <a:rPr lang="cs-CZ" sz="1400" dirty="0" smtClean="0"/>
                <a:t>at</a:t>
              </a:r>
              <a:endParaRPr lang="cs-CZ" sz="1400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8228253" y="5585888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1,5m</a:t>
              </a:r>
              <a:endParaRPr lang="cs-CZ" sz="1400" dirty="0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8196205" y="6171237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3 m</a:t>
              </a:r>
              <a:endParaRPr lang="cs-CZ" sz="1400" dirty="0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7186059" y="5278111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 smtClean="0"/>
                <a:t>5m</a:t>
              </a:r>
              <a:endParaRPr lang="cs-CZ" sz="1400" dirty="0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7106059" y="6579219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8</a:t>
              </a:r>
              <a:r>
                <a:rPr lang="cs-CZ" sz="1400" dirty="0" smtClean="0"/>
                <a:t> </a:t>
              </a:r>
              <a:r>
                <a:rPr lang="cs-CZ" sz="1400" dirty="0" smtClean="0"/>
                <a:t>m</a:t>
              </a:r>
              <a:endParaRPr lang="cs-CZ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6540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accent4"/>
                </a:solidFill>
              </a:rPr>
              <a:t>Řešení</a:t>
            </a:r>
            <a:endParaRPr lang="cs-CZ" b="1" dirty="0">
              <a:solidFill>
                <a:schemeClr val="accent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836712"/>
                <a:ext cx="8640960" cy="5616624"/>
              </a:xfrm>
            </p:spPr>
            <p:txBody>
              <a:bodyPr>
                <a:normAutofit/>
              </a:bodyPr>
              <a:lstStyle/>
              <a:p>
                <a:r>
                  <a:rPr lang="cs-CZ" sz="1400" b="1" dirty="0" smtClean="0">
                    <a:solidFill>
                      <a:srgbClr val="FF0000"/>
                    </a:solidFill>
                  </a:rPr>
                  <a:t>1. Zlomky  A-  2800,-Kč    B- 5760,-Kč   C- 7200,-Kč</a:t>
                </a:r>
              </a:p>
              <a:p>
                <a:r>
                  <a:rPr lang="cs-CZ" sz="1400" b="1" dirty="0" smtClean="0">
                    <a:solidFill>
                      <a:srgbClr val="FF0000"/>
                    </a:solidFill>
                  </a:rPr>
                  <a:t>2. Procenta  A -    </a:t>
                </a:r>
                <a:r>
                  <a:rPr lang="cs-CZ" sz="1200" b="1" dirty="0" smtClean="0"/>
                  <a:t>1% z 500    </a:t>
                </a:r>
                <a:r>
                  <a:rPr lang="cs-CZ" sz="1200" b="1" dirty="0" smtClean="0">
                    <a:solidFill>
                      <a:srgbClr val="FF0000"/>
                    </a:solidFill>
                  </a:rPr>
                  <a:t>˃</a:t>
                </a:r>
                <a:r>
                  <a:rPr lang="cs-CZ" sz="1200" b="1" dirty="0" smtClean="0"/>
                  <a:t>  25% z 8</a:t>
                </a:r>
                <a:r>
                  <a:rPr lang="cs-CZ" sz="1200" dirty="0"/>
                  <a:t> </a:t>
                </a:r>
                <a:r>
                  <a:rPr lang="cs-CZ" sz="1200" dirty="0" smtClean="0"/>
                  <a:t> (o </a:t>
                </a:r>
                <a:r>
                  <a:rPr lang="cs-CZ" sz="1200" b="1" dirty="0" smtClean="0">
                    <a:solidFill>
                      <a:srgbClr val="FF0000"/>
                    </a:solidFill>
                  </a:rPr>
                  <a:t>1</a:t>
                </a:r>
                <a:r>
                  <a:rPr lang="cs-CZ" sz="1200" dirty="0" smtClean="0"/>
                  <a:t>)     ;                 </a:t>
                </a:r>
                <a:r>
                  <a:rPr lang="cs-CZ" sz="1400" b="1" dirty="0" smtClean="0"/>
                  <a:t>46% z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300</a:t>
                </a:r>
                <a:r>
                  <a:rPr lang="cs-CZ" sz="1400" b="1" dirty="0" smtClean="0"/>
                  <a:t> je 138  ;      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5 </a:t>
                </a:r>
                <a:r>
                  <a:rPr lang="cs-CZ" sz="1400" b="1" dirty="0" smtClean="0"/>
                  <a:t>% z 120 je 6</a:t>
                </a:r>
              </a:p>
              <a:p>
                <a:pPr marL="0" indent="0">
                  <a:buNone/>
                </a:pPr>
                <a:r>
                  <a:rPr lang="cs-CZ" sz="1400" b="1" dirty="0">
                    <a:solidFill>
                      <a:srgbClr val="FF0000"/>
                    </a:solidFill>
                  </a:rPr>
                  <a:t>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                               B-     </a:t>
                </a:r>
                <a:r>
                  <a:rPr lang="cs-CZ" sz="1200" b="1" dirty="0" smtClean="0"/>
                  <a:t>30% z 200 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=</a:t>
                </a:r>
                <a:r>
                  <a:rPr lang="cs-CZ" sz="1400" b="1" dirty="0" smtClean="0"/>
                  <a:t>  </a:t>
                </a:r>
                <a:r>
                  <a:rPr lang="cs-CZ" sz="1200" b="1" dirty="0" smtClean="0"/>
                  <a:t>75% z 80  (</a:t>
                </a:r>
                <a:r>
                  <a:rPr lang="cs-CZ" sz="1400" b="1" dirty="0" smtClean="0"/>
                  <a:t>o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0</a:t>
                </a:r>
                <a:r>
                  <a:rPr lang="cs-CZ" sz="1400" b="1" dirty="0" smtClean="0"/>
                  <a:t>) ;        0,5% z 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500</a:t>
                </a:r>
                <a:r>
                  <a:rPr lang="cs-CZ" sz="1400" b="1" dirty="0" smtClean="0"/>
                  <a:t> je 2,5    ;   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400%</a:t>
                </a:r>
                <a:r>
                  <a:rPr lang="cs-CZ" sz="1400" b="1" dirty="0" smtClean="0"/>
                  <a:t>   z 5 je 20</a:t>
                </a:r>
              </a:p>
              <a:p>
                <a:pPr marL="0" indent="0">
                  <a:buNone/>
                </a:pPr>
                <a:r>
                  <a:rPr lang="cs-CZ" sz="1400" b="1" dirty="0" smtClean="0">
                    <a:solidFill>
                      <a:srgbClr val="FF0000"/>
                    </a:solidFill>
                  </a:rPr>
                  <a:t>                                 C-     </a:t>
                </a:r>
                <a:r>
                  <a:rPr lang="cs-CZ" sz="1400" b="1" dirty="0" smtClean="0"/>
                  <a:t>40% z  75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˃</a:t>
                </a:r>
                <a:r>
                  <a:rPr lang="cs-CZ" sz="1400" b="1" dirty="0" smtClean="0"/>
                  <a:t> 70% z 40 (</a:t>
                </a:r>
                <a:r>
                  <a:rPr lang="cs-CZ" sz="1400" dirty="0" smtClean="0"/>
                  <a:t>o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2</a:t>
                </a:r>
                <a:r>
                  <a:rPr lang="cs-CZ" sz="1400" dirty="0" smtClean="0"/>
                  <a:t>) ;       </a:t>
                </a:r>
                <a:r>
                  <a:rPr lang="cs-CZ" sz="1400" b="1" dirty="0" smtClean="0"/>
                  <a:t>80% z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cs-CZ" sz="1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cs-CZ" sz="1400" b="1" dirty="0" smtClean="0"/>
                  <a:t>  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400" b="1" i="1" smtClean="0"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cs-CZ" sz="1400" b="1" i="1" smtClean="0">
                            <a:latin typeface="Cambria Math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cs-CZ" sz="1400" b="1" dirty="0" smtClean="0"/>
                  <a:t>   ;    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400%  </a:t>
                </a:r>
                <a:r>
                  <a:rPr lang="cs-CZ" sz="1400" b="1" dirty="0" smtClean="0"/>
                  <a:t>z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4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400" b="1" i="1" smtClean="0">
                            <a:latin typeface="Cambria Math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cs-CZ" sz="1400" b="1" dirty="0" smtClean="0"/>
                  <a:t>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4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1400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cs-CZ" sz="1400" b="1" dirty="0">
                  <a:solidFill>
                    <a:srgbClr val="FF0000"/>
                  </a:solidFill>
                </a:endParaRPr>
              </a:p>
              <a:p>
                <a:pPr>
                  <a:spcAft>
                    <a:spcPts val="600"/>
                  </a:spcAft>
                </a:pPr>
                <a:r>
                  <a:rPr lang="cs-CZ" sz="1400" b="1" dirty="0" smtClean="0">
                    <a:solidFill>
                      <a:srgbClr val="FF0000"/>
                    </a:solidFill>
                  </a:rPr>
                  <a:t>3. Procenta  A – pravda  ;   B – nepravda   ;  C – nepravda</a:t>
                </a:r>
              </a:p>
              <a:p>
                <a:pPr>
                  <a:spcAft>
                    <a:spcPts val="600"/>
                  </a:spcAft>
                </a:pPr>
                <a:r>
                  <a:rPr lang="cs-CZ" sz="1400" b="1" dirty="0" smtClean="0">
                    <a:solidFill>
                      <a:srgbClr val="FF0000"/>
                    </a:solidFill>
                  </a:rPr>
                  <a:t>4. Procenta  A- o 18,9%    B- 9,7%    C- 13,4%</a:t>
                </a:r>
              </a:p>
              <a:p>
                <a:pPr>
                  <a:spcAft>
                    <a:spcPts val="600"/>
                  </a:spcAft>
                </a:pPr>
                <a:r>
                  <a:rPr lang="cs-CZ" sz="1400" b="1" dirty="0" smtClean="0">
                    <a:solidFill>
                      <a:srgbClr val="FF0000"/>
                    </a:solidFill>
                  </a:rPr>
                  <a:t>5. Procenta A – 1250   B – 123kg   C – 2274g</a:t>
                </a:r>
              </a:p>
              <a:p>
                <a:pPr>
                  <a:spcAft>
                    <a:spcPts val="600"/>
                  </a:spcAft>
                </a:pPr>
                <a:r>
                  <a:rPr lang="cs-CZ" sz="1400" b="1" dirty="0" smtClean="0">
                    <a:solidFill>
                      <a:srgbClr val="FF0000"/>
                    </a:solidFill>
                  </a:rPr>
                  <a:t>6. Procenta A -  36 červených; 94 zelených   B – Michal 41,4%  C – 270ks</a:t>
                </a:r>
              </a:p>
              <a:p>
                <a:r>
                  <a:rPr lang="cs-CZ" sz="1400" b="1" dirty="0" smtClean="0">
                    <a:solidFill>
                      <a:srgbClr val="FF0000"/>
                    </a:solidFill>
                  </a:rPr>
                  <a:t>7. Čtyřúhelníky  a) rovnoramenný pravoúhlý trojúhelník   b)  pravoúhlý lichoběžník                     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cs-CZ" sz="1400" b="1" dirty="0" smtClean="0">
                    <a:solidFill>
                      <a:srgbClr val="FF0000"/>
                    </a:solidFill>
                  </a:rPr>
                  <a:t>                               c) kosodélník     d)rovnoramenný lichoběžník     e) kosočtverec</a:t>
                </a:r>
              </a:p>
              <a:p>
                <a:pPr>
                  <a:spcAft>
                    <a:spcPts val="600"/>
                  </a:spcAft>
                </a:pPr>
                <a:r>
                  <a:rPr lang="cs-CZ" sz="1400" b="1" dirty="0" smtClean="0">
                    <a:solidFill>
                      <a:srgbClr val="FF0000"/>
                    </a:solidFill>
                  </a:rPr>
                  <a:t> 9. Čtyřúhelník  A – o=138cm  S =630cm</a:t>
                </a:r>
                <a:r>
                  <a:rPr lang="cs-CZ" sz="1400" b="1" baseline="30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  B – 500m   C – 15780ks</a:t>
                </a:r>
              </a:p>
              <a:p>
                <a:pPr>
                  <a:spcAft>
                    <a:spcPts val="600"/>
                  </a:spcAft>
                </a:pPr>
                <a:r>
                  <a:rPr lang="cs-CZ" sz="1400" b="1" dirty="0" smtClean="0">
                    <a:solidFill>
                      <a:srgbClr val="FF0000"/>
                    </a:solidFill>
                  </a:rPr>
                  <a:t>10. Čtyřúhelníky  A – 6,4cm</a:t>
                </a:r>
                <a:r>
                  <a:rPr lang="cs-CZ" sz="1400" b="1" baseline="30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  B – 2,16m</a:t>
                </a:r>
                <a:r>
                  <a:rPr lang="cs-CZ" sz="1400" b="1" baseline="30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 látky a  2,7m zipu  C -  3plechovky (plocha štítu 14,5m</a:t>
                </a:r>
                <a:r>
                  <a:rPr lang="cs-CZ" sz="1400" b="1" baseline="30000" dirty="0" smtClean="0">
                    <a:solidFill>
                      <a:srgbClr val="FF0000"/>
                    </a:solidFill>
                  </a:rPr>
                  <a:t>2 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)</a:t>
                </a:r>
              </a:p>
              <a:p>
                <a:r>
                  <a:rPr lang="cs-CZ" sz="1400" b="1" dirty="0" smtClean="0">
                    <a:solidFill>
                      <a:srgbClr val="FF0000"/>
                    </a:solidFill>
                  </a:rPr>
                  <a:t>11. Čtyřúhelník   A  - o=18m   S = 18m</a:t>
                </a:r>
                <a:r>
                  <a:rPr lang="cs-CZ" sz="1400" b="1" baseline="30000" dirty="0" smtClean="0">
                    <a:solidFill>
                      <a:srgbClr val="FF0000"/>
                    </a:solidFill>
                  </a:rPr>
                  <a:t>2 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  B – 5000m</a:t>
                </a:r>
                <a:r>
                  <a:rPr lang="cs-CZ" sz="1400" b="1" baseline="30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 C - Pat   (Pat 17,25m</a:t>
                </a:r>
                <a:r>
                  <a:rPr lang="cs-CZ" sz="1400" b="1" baseline="30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    Mat 12m</a:t>
                </a:r>
                <a:r>
                  <a:rPr lang="cs-CZ" sz="1400" b="1" baseline="30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cs-CZ" sz="1400" b="1" dirty="0" smtClean="0">
                    <a:solidFill>
                      <a:srgbClr val="FF0000"/>
                    </a:solidFill>
                  </a:rPr>
                  <a:t>)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836712"/>
                <a:ext cx="8640960" cy="5616624"/>
              </a:xfrm>
              <a:blipFill rotWithShape="1">
                <a:blip r:embed="rId2"/>
                <a:stretch>
                  <a:fillRect t="-1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Skupina 9"/>
          <p:cNvGrpSpPr/>
          <p:nvPr/>
        </p:nvGrpSpPr>
        <p:grpSpPr>
          <a:xfrm>
            <a:off x="2083774" y="4776279"/>
            <a:ext cx="1388179" cy="821090"/>
            <a:chOff x="827583" y="3667394"/>
            <a:chExt cx="1951762" cy="1305095"/>
          </a:xfrm>
        </p:grpSpPr>
        <p:sp>
          <p:nvSpPr>
            <p:cNvPr id="4" name="Vývojový diagram: ruční vstup 3"/>
            <p:cNvSpPr/>
            <p:nvPr/>
          </p:nvSpPr>
          <p:spPr>
            <a:xfrm rot="5400000">
              <a:off x="1439652" y="3969060"/>
              <a:ext cx="576064" cy="648072"/>
            </a:xfrm>
            <a:prstGeom prst="flowChartManualInput">
              <a:avLst/>
            </a:prstGeom>
            <a:noFill/>
            <a:ln>
              <a:solidFill>
                <a:schemeClr val="tx1"/>
              </a:solidFill>
            </a:ln>
            <a:scene3d>
              <a:camera prst="orthographicFront">
                <a:rot lat="1020000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1403648" y="4581129"/>
              <a:ext cx="720081" cy="391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00" dirty="0" smtClean="0"/>
                <a:t>6  m</a:t>
              </a:r>
              <a:endParaRPr lang="cs-CZ" sz="1000" dirty="0"/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1547664" y="3667394"/>
              <a:ext cx="720081" cy="391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00" dirty="0" smtClean="0"/>
                <a:t>3 m</a:t>
              </a:r>
              <a:endParaRPr lang="cs-CZ" sz="1000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827583" y="4139206"/>
              <a:ext cx="720081" cy="391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00" dirty="0"/>
                <a:t>5</a:t>
              </a:r>
              <a:r>
                <a:rPr lang="cs-CZ" sz="1000" dirty="0" smtClean="0"/>
                <a:t>  m</a:t>
              </a:r>
              <a:endParaRPr lang="cs-CZ" sz="1000" dirty="0"/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2059264" y="4153195"/>
              <a:ext cx="720081" cy="391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00" dirty="0"/>
                <a:t>4</a:t>
              </a:r>
              <a:r>
                <a:rPr lang="cs-CZ" sz="1000" dirty="0" smtClean="0"/>
                <a:t>  m</a:t>
              </a:r>
              <a:endParaRPr lang="cs-CZ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0745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Pravidla hodnocení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cs-CZ" b="1" dirty="0" smtClean="0"/>
              <a:t>Z každé části si </a:t>
            </a:r>
            <a:r>
              <a:rPr lang="cs-CZ" b="1" u="sng" dirty="0" smtClean="0"/>
              <a:t>vyber 1 příklad </a:t>
            </a:r>
            <a:r>
              <a:rPr lang="cs-CZ" b="1" dirty="0" smtClean="0"/>
              <a:t>dané úrovně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A – základní   B -  pokročilá      C- expertní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Hodnocení:     všechna B správně  známka 1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všechna A správně známka 3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278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1. Zlomky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V březnu stálo kolo 4800,-Kč. Kolik Kč stálo kolo téhož roku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A) v červnu, když jeho cenu snížili o třetinu a ještě o 400,-Kč?</a:t>
            </a:r>
          </a:p>
          <a:p>
            <a:endParaRPr lang="cs-CZ" dirty="0" smtClean="0"/>
          </a:p>
          <a:p>
            <a:r>
              <a:rPr lang="cs-CZ" dirty="0" smtClean="0"/>
              <a:t>B) v lednu, když od té doby cenu snížili o šestinu?</a:t>
            </a:r>
          </a:p>
          <a:p>
            <a:endParaRPr lang="cs-CZ" dirty="0" smtClean="0"/>
          </a:p>
          <a:p>
            <a:r>
              <a:rPr lang="cs-CZ" dirty="0" smtClean="0"/>
              <a:t>C) v lednu, když od té doby cenu snížili o čtvrtinu a ještě o 600,-?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71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2. Procenta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5" name="Zástupný symbol pro text 3"/>
          <p:cNvSpPr>
            <a:spLocks noGrp="1"/>
          </p:cNvSpPr>
          <p:nvPr>
            <p:ph type="body" idx="4294967295"/>
          </p:nvPr>
        </p:nvSpPr>
        <p:spPr>
          <a:xfrm>
            <a:off x="3712732" y="1268760"/>
            <a:ext cx="1727200" cy="431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 smtClean="0">
                <a:solidFill>
                  <a:srgbClr val="C00000"/>
                </a:solidFill>
              </a:rPr>
              <a:t>Úroveň B</a:t>
            </a:r>
            <a:endParaRPr lang="cs-CZ" sz="1800" dirty="0">
              <a:solidFill>
                <a:srgbClr val="C00000"/>
              </a:solidFill>
            </a:endParaRPr>
          </a:p>
        </p:txBody>
      </p:sp>
      <p:sp>
        <p:nvSpPr>
          <p:cNvPr id="17" name="Zástupný symbol pro obsah 2"/>
          <p:cNvSpPr>
            <a:spLocks noGrp="1"/>
          </p:cNvSpPr>
          <p:nvPr>
            <p:ph sz="half" idx="4294967295"/>
          </p:nvPr>
        </p:nvSpPr>
        <p:spPr>
          <a:xfrm>
            <a:off x="3142743" y="1775308"/>
            <a:ext cx="2741613" cy="423013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1800" dirty="0" smtClean="0"/>
              <a:t>Porovnej výsledky, zapiš znaménko nerovnosti či rovnosti a hodnotu rozdílu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sz="1600" b="1" dirty="0" smtClean="0"/>
              <a:t>30% z 200             75% z 80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sz="1800" dirty="0" smtClean="0"/>
              <a:t>Vypočítej</a:t>
            </a:r>
          </a:p>
          <a:p>
            <a:pPr marL="0" indent="0">
              <a:buNone/>
            </a:pPr>
            <a:r>
              <a:rPr lang="cs-CZ" sz="2000" b="1" dirty="0" smtClean="0"/>
              <a:t>0,5% z               je 2,5</a:t>
            </a:r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</a:t>
            </a:r>
          </a:p>
          <a:p>
            <a:pPr marL="0" indent="0">
              <a:buNone/>
            </a:pPr>
            <a:r>
              <a:rPr lang="cs-CZ" sz="2000" b="1" dirty="0" smtClean="0"/>
              <a:t>             % z 5 je 20</a:t>
            </a:r>
            <a:endParaRPr lang="cs-CZ" sz="2000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4294967295"/>
          </p:nvPr>
        </p:nvSpPr>
        <p:spPr>
          <a:xfrm>
            <a:off x="283337" y="1268760"/>
            <a:ext cx="1727200" cy="638175"/>
          </a:xfrm>
        </p:spPr>
        <p:txBody>
          <a:bodyPr/>
          <a:lstStyle/>
          <a:p>
            <a:r>
              <a:rPr lang="cs-CZ" sz="1800" dirty="0" smtClean="0">
                <a:solidFill>
                  <a:srgbClr val="C00000"/>
                </a:solidFill>
              </a:rPr>
              <a:t>Úroveň A</a:t>
            </a:r>
            <a:endParaRPr lang="cs-CZ" sz="1800" dirty="0">
              <a:solidFill>
                <a:srgbClr val="C00000"/>
              </a:solidFill>
            </a:endParaRPr>
          </a:p>
        </p:txBody>
      </p:sp>
      <p:sp>
        <p:nvSpPr>
          <p:cNvPr id="16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6557909" y="1196752"/>
            <a:ext cx="1728787" cy="432048"/>
          </a:xfrm>
        </p:spPr>
        <p:txBody>
          <a:bodyPr>
            <a:normAutofit/>
          </a:bodyPr>
          <a:lstStyle/>
          <a:p>
            <a:r>
              <a:rPr lang="cs-CZ" sz="1800" dirty="0" smtClean="0">
                <a:solidFill>
                  <a:srgbClr val="C00000"/>
                </a:solidFill>
              </a:rPr>
              <a:t>Úroveň C</a:t>
            </a:r>
            <a:endParaRPr lang="cs-CZ" sz="18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ástupný symbol pro obsah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6051497" y="1728788"/>
                <a:ext cx="2741612" cy="4508524"/>
              </a:xfrm>
              <a:ln>
                <a:solidFill>
                  <a:schemeClr val="tx1"/>
                </a:solidFill>
              </a:ln>
            </p:spPr>
            <p:txBody>
              <a:bodyPr>
                <a:normAutofit lnSpcReduction="10000"/>
              </a:bodyPr>
              <a:lstStyle/>
              <a:p>
                <a:r>
                  <a:rPr lang="cs-CZ" sz="1800" dirty="0" smtClean="0"/>
                  <a:t>Porovnej výsledky, zapiš znaménko nerovnosti či rovnosti a hodnotu rozdílu</a:t>
                </a:r>
              </a:p>
              <a:p>
                <a:endParaRPr lang="cs-CZ" dirty="0" smtClean="0"/>
              </a:p>
              <a:p>
                <a:pPr marL="0" indent="0">
                  <a:buNone/>
                </a:pPr>
                <a:r>
                  <a:rPr lang="cs-CZ" sz="1600" b="1" dirty="0" smtClean="0"/>
                  <a:t>40% z  75              70% z 40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r>
                  <a:rPr lang="cs-CZ" sz="1800" dirty="0" smtClean="0"/>
                  <a:t>Vypočítej</a:t>
                </a:r>
              </a:p>
              <a:p>
                <a:pPr marL="0" indent="0">
                  <a:buNone/>
                </a:pPr>
                <a:r>
                  <a:rPr lang="cs-CZ" sz="2000" b="1" dirty="0" smtClean="0"/>
                  <a:t>80% z              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 smtClean="0"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cs-CZ" sz="2000" b="1" i="1" smtClean="0">
                            <a:latin typeface="Cambria Math"/>
                          </a:rPr>
                          <m:t>𝟏𝟎𝟎</m:t>
                        </m:r>
                      </m:den>
                    </m:f>
                  </m:oMath>
                </a14:m>
                <a:endParaRPr lang="cs-CZ" sz="2000" b="1" dirty="0" smtClean="0"/>
              </a:p>
              <a:p>
                <a:pPr marL="0" indent="0">
                  <a:buNone/>
                </a:pPr>
                <a:r>
                  <a:rPr lang="cs-CZ" sz="2000" b="1" dirty="0"/>
                  <a:t> </a:t>
                </a:r>
                <a:r>
                  <a:rPr lang="cs-CZ" sz="2000" b="1" dirty="0" smtClean="0"/>
                  <a:t>  </a:t>
                </a:r>
              </a:p>
              <a:p>
                <a:pPr marL="0" indent="0">
                  <a:buNone/>
                </a:pPr>
                <a:r>
                  <a:rPr lang="cs-CZ" sz="2000" b="1" dirty="0" smtClean="0"/>
                  <a:t>             % z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000" b="1" i="1" smtClean="0">
                            <a:latin typeface="Cambria Math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cs-CZ" sz="2000" b="1" dirty="0" smtClean="0"/>
                  <a:t>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2000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18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6051497" y="1728788"/>
                <a:ext cx="2741612" cy="4508524"/>
              </a:xfrm>
              <a:blipFill rotWithShape="1">
                <a:blip r:embed="rId2"/>
                <a:stretch>
                  <a:fillRect l="-2217" t="-1080" r="-266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4294967295"/>
          </p:nvPr>
        </p:nvSpPr>
        <p:spPr>
          <a:xfrm>
            <a:off x="179512" y="1783861"/>
            <a:ext cx="2743200" cy="4153797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cs-CZ" sz="1800" dirty="0" smtClean="0"/>
              <a:t>Porovnej výsledky, zapiš znaménko nerovnosti či rovnosti a hodnotu rozdílu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sz="1800" b="1" dirty="0" smtClean="0"/>
              <a:t>  </a:t>
            </a:r>
            <a:r>
              <a:rPr lang="cs-CZ" sz="1600" b="1" dirty="0" smtClean="0"/>
              <a:t>1% z 500             </a:t>
            </a:r>
            <a:r>
              <a:rPr lang="cs-CZ" sz="1600" b="1" dirty="0"/>
              <a:t>2</a:t>
            </a:r>
            <a:r>
              <a:rPr lang="cs-CZ" sz="1600" b="1" dirty="0" smtClean="0"/>
              <a:t>5% z 8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sz="1800" dirty="0" smtClean="0"/>
              <a:t>Vypočítej</a:t>
            </a:r>
          </a:p>
          <a:p>
            <a:pPr marL="0" indent="0">
              <a:buNone/>
            </a:pPr>
            <a:r>
              <a:rPr lang="cs-CZ" sz="2000" b="1" dirty="0" smtClean="0"/>
              <a:t>46% z               je 138</a:t>
            </a:r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</a:t>
            </a:r>
          </a:p>
          <a:p>
            <a:pPr marL="0" indent="0">
              <a:buNone/>
            </a:pPr>
            <a:r>
              <a:rPr lang="cs-CZ" sz="2000" b="1" dirty="0" smtClean="0"/>
              <a:t>             % z 120 je 6</a:t>
            </a:r>
            <a:endParaRPr lang="cs-CZ" sz="2000" b="1" dirty="0"/>
          </a:p>
        </p:txBody>
      </p:sp>
      <p:sp>
        <p:nvSpPr>
          <p:cNvPr id="7" name="Obdélník 6"/>
          <p:cNvSpPr/>
          <p:nvPr/>
        </p:nvSpPr>
        <p:spPr>
          <a:xfrm>
            <a:off x="1335253" y="3261010"/>
            <a:ext cx="504056" cy="2880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1335253" y="3699869"/>
            <a:ext cx="504056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392985" y="5295280"/>
            <a:ext cx="615423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cc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1168817" y="4600716"/>
            <a:ext cx="670492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cc</a:t>
            </a:r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4370541" y="3369975"/>
            <a:ext cx="504056" cy="2880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4368859" y="3802430"/>
            <a:ext cx="504056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3411880" y="5497889"/>
            <a:ext cx="615423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cc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4204105" y="4926586"/>
            <a:ext cx="670492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cc</a:t>
            </a:r>
            <a:endParaRPr lang="cs-CZ" dirty="0"/>
          </a:p>
        </p:txBody>
      </p:sp>
      <p:sp>
        <p:nvSpPr>
          <p:cNvPr id="23" name="Obdélník 22"/>
          <p:cNvSpPr/>
          <p:nvPr/>
        </p:nvSpPr>
        <p:spPr>
          <a:xfrm>
            <a:off x="7253615" y="3247216"/>
            <a:ext cx="504056" cy="2880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7253615" y="3671477"/>
            <a:ext cx="504056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6410213" y="5497889"/>
            <a:ext cx="615423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cc</a:t>
            </a:r>
            <a:endParaRPr lang="cs-CZ" dirty="0"/>
          </a:p>
        </p:txBody>
      </p:sp>
      <p:sp>
        <p:nvSpPr>
          <p:cNvPr id="26" name="Obdélník 25"/>
          <p:cNvSpPr/>
          <p:nvPr/>
        </p:nvSpPr>
        <p:spPr>
          <a:xfrm>
            <a:off x="7087057" y="4750758"/>
            <a:ext cx="670492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cc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030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3. Procenta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648072"/>
          </a:xfrm>
        </p:spPr>
        <p:txBody>
          <a:bodyPr>
            <a:normAutofit fontScale="92500"/>
          </a:bodyPr>
          <a:lstStyle/>
          <a:p>
            <a:r>
              <a:rPr lang="cs-CZ" sz="2800" u="sng" dirty="0" smtClean="0"/>
              <a:t>Rozhodni, zda je dané tvrzení pravda nebo nepravda</a:t>
            </a:r>
          </a:p>
          <a:p>
            <a:pPr marL="0" indent="0">
              <a:buNone/>
            </a:pPr>
            <a:endParaRPr lang="cs-CZ" sz="2800" u="sng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39552" y="2132856"/>
            <a:ext cx="5400600" cy="37444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000" dirty="0"/>
          </a:p>
          <a:p>
            <a:pPr>
              <a:buFont typeface="+mj-lt"/>
              <a:buAutoNum type="alphaUcPeriod"/>
            </a:pPr>
            <a:r>
              <a:rPr lang="cs-CZ" sz="2000" dirty="0" smtClean="0"/>
              <a:t>Zvýšit cenu o 100% znamená cenu zdvojnásobit</a:t>
            </a:r>
          </a:p>
          <a:p>
            <a:pPr>
              <a:buFont typeface="+mj-lt"/>
              <a:buAutoNum type="alphaUcPeriod"/>
            </a:pPr>
            <a:endParaRPr lang="cs-CZ" sz="2000" dirty="0" smtClean="0"/>
          </a:p>
          <a:p>
            <a:pPr>
              <a:buFont typeface="+mj-lt"/>
              <a:buAutoNum type="alphaUcPeriod"/>
            </a:pPr>
            <a:endParaRPr lang="cs-CZ" sz="2000" dirty="0"/>
          </a:p>
          <a:p>
            <a:pPr>
              <a:buFont typeface="+mj-lt"/>
              <a:buAutoNum type="alphaUcPeriod"/>
            </a:pPr>
            <a:r>
              <a:rPr lang="cs-CZ" sz="2000" dirty="0" smtClean="0"/>
              <a:t>Snížit cenu o čtvrtinu znamená totéž, jako snížit cenu na čtvrtinu</a:t>
            </a:r>
          </a:p>
          <a:p>
            <a:pPr>
              <a:buFont typeface="+mj-lt"/>
              <a:buAutoNum type="alphaUcPeriod"/>
            </a:pPr>
            <a:endParaRPr lang="cs-CZ" sz="2000" dirty="0"/>
          </a:p>
          <a:p>
            <a:pPr>
              <a:buFont typeface="+mj-lt"/>
              <a:buAutoNum type="alphaUcPeriod"/>
            </a:pPr>
            <a:r>
              <a:rPr lang="cs-CZ" sz="2000" dirty="0" smtClean="0"/>
              <a:t>Pokud cenu 140Kč zvýším o 20% a potom výslednou cenu snížím o 20%, bude konečná cena opět 140Kč</a:t>
            </a:r>
          </a:p>
          <a:p>
            <a:pPr>
              <a:buFont typeface="+mj-lt"/>
              <a:buAutoNum type="alphaUcPeriod"/>
            </a:pPr>
            <a:endParaRPr lang="cs-CZ" sz="2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56176" y="2564904"/>
            <a:ext cx="1224136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PRAVDA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524328" y="2564904"/>
            <a:ext cx="1440160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NEPRAVDA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56176" y="4725144"/>
            <a:ext cx="1224136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PRAVDA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7524328" y="4725144"/>
            <a:ext cx="1440160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NEPRAVDA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6156176" y="3635732"/>
            <a:ext cx="1224136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PRAVDA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524328" y="3635732"/>
            <a:ext cx="1440160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NEPRAVDA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53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215492"/>
            <a:ext cx="1047799" cy="159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8568" y="692696"/>
            <a:ext cx="1368152" cy="895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4. Procenta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Boty byly zlevněny z 560Kč na 454Kč. O kolik procent zlevnil obchodník boty?</a:t>
            </a:r>
          </a:p>
          <a:p>
            <a:pPr marL="514350" indent="-514350">
              <a:buFont typeface="+mj-lt"/>
              <a:buAutoNum type="alphaUcPeriod"/>
            </a:pPr>
            <a:endParaRPr lang="cs-CZ" dirty="0" smtClean="0"/>
          </a:p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V obchodě zlevnili oblek o 185Kč a nyní stojí 1725Kč. Kolika procentní bylo zlevnění?</a:t>
            </a:r>
          </a:p>
          <a:p>
            <a:pPr marL="514350" indent="-514350">
              <a:buFont typeface="+mj-lt"/>
              <a:buAutoNum type="alphaUcPeriod"/>
            </a:pPr>
            <a:endParaRPr lang="cs-CZ" dirty="0" smtClean="0"/>
          </a:p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MP3 přehrávač stál původně 2730Kč, potom byl dvakrát zlevněn celkem o 650Kč. Při prvním zlevnění se cena snížila o 12%. Určete, o kolik procent se snížila cena při druhém zlevnění.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226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5160003"/>
            <a:ext cx="12858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4944"/>
            <a:ext cx="1885181" cy="1079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5. Procenta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Ovocnáři založili sad. Z vysázených stromků se ujalo 1200, což je 96% úspěšnost. Kolik stromků původně vysadili?</a:t>
            </a:r>
          </a:p>
          <a:p>
            <a:pPr marL="514350" indent="-514350">
              <a:buFont typeface="+mj-lt"/>
              <a:buAutoNum type="alphaUcPeriod"/>
            </a:pPr>
            <a:endParaRPr lang="cs-CZ" dirty="0" smtClean="0"/>
          </a:p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Sušením ztrácejí jablka 85% své hmotnosti. Kolik kg sušených jablek získáme u 820kg čerstvých?</a:t>
            </a:r>
          </a:p>
          <a:p>
            <a:pPr marL="514350" indent="-514350">
              <a:buFont typeface="+mj-lt"/>
              <a:buAutoNum type="alphaUcPeriod"/>
            </a:pPr>
            <a:endParaRPr lang="cs-CZ" dirty="0" smtClean="0"/>
          </a:p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Jak těžké bochníky těsta musí připravit v pekárně, ztratí-li chléb pečením 12% hmotnosti a mají-li bochníky po upečení vážit 2kg? Výsledek uveďte s přesností na gramy.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-19392"/>
            <a:ext cx="206692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704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185" y="2133600"/>
            <a:ext cx="154305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668" y="4617926"/>
            <a:ext cx="1164332" cy="2240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07"/>
            <a:ext cx="3305175" cy="148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7157" y="397054"/>
            <a:ext cx="5122912" cy="70609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6. Procenta</a:t>
            </a:r>
            <a:endParaRPr lang="cs-CZ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5328592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UcPeriod"/>
                </a:pPr>
                <a:r>
                  <a:rPr lang="cs-CZ" sz="2400" dirty="0" smtClean="0"/>
                  <a:t>V měšci bylo 180 kuliček. Z toho 20% červených, 50 kuliček je modrých a zbytek zelených. Vypočítejte, kolik kuliček je červených a kolik zelených.</a:t>
                </a:r>
              </a:p>
              <a:p>
                <a:pPr marL="514350" indent="-514350">
                  <a:buFont typeface="+mj-lt"/>
                  <a:buAutoNum type="alphaUcPeriod"/>
                </a:pPr>
                <a:endParaRPr lang="cs-CZ" sz="2400" dirty="0" smtClean="0"/>
              </a:p>
              <a:p>
                <a:pPr marL="514350" indent="-514350">
                  <a:buFont typeface="+mj-lt"/>
                  <a:buAutoNum type="alphaUcPeriod"/>
                </a:pPr>
                <a:r>
                  <a:rPr lang="cs-CZ" sz="2400" dirty="0" smtClean="0"/>
                  <a:t>Tabulku čokolády si tři kamarádi rozdělili následujícím způsobem. Petr si vzal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cs-CZ" sz="2400" dirty="0" smtClean="0"/>
                  <a:t>, Lukáš 30% a zbytek si vzal Michal. Který z nich měl nejvíce čokolády?</a:t>
                </a:r>
              </a:p>
              <a:p>
                <a:pPr marL="514350" indent="-514350">
                  <a:buFont typeface="+mj-lt"/>
                  <a:buAutoNum type="alphaUcPeriod"/>
                </a:pPr>
                <a:endParaRPr lang="cs-CZ" sz="2400" dirty="0" smtClean="0"/>
              </a:p>
              <a:p>
                <a:pPr marL="514350" indent="-514350">
                  <a:buFont typeface="+mj-lt"/>
                  <a:buAutoNum type="alphaUcPeriod"/>
                </a:pPr>
                <a:r>
                  <a:rPr lang="cs-CZ" sz="2400" dirty="0" smtClean="0"/>
                  <a:t>Na zalesněné pasece bylo vysázeno 5000 stromků. Jehličnanů bylo použito 30% a z toho množství borovice tvořila 20%. Ze všech vysázených semenáčků borovice se ujalo 90% stromků. Vypočítejte, kolik vyroste na pasece borovic.</a:t>
                </a:r>
              </a:p>
              <a:p>
                <a:pPr marL="514350" indent="-514350">
                  <a:buFont typeface="+mj-lt"/>
                  <a:buAutoNum type="alphaUcPeriod"/>
                </a:pP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5328592"/>
              </a:xfrm>
              <a:blipFill rotWithShape="1">
                <a:blip r:embed="rId5"/>
                <a:stretch>
                  <a:fillRect l="-593" t="-801" r="-1407" b="-205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12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7. Čtyřúhel</a:t>
            </a:r>
            <a:r>
              <a:rPr lang="cs-CZ" dirty="0" smtClean="0"/>
              <a:t>níky – společné ABC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Pojmenuj, co nejpřesněji geometrický útvar na obrázku</a:t>
            </a:r>
          </a:p>
          <a:p>
            <a:pPr marL="514350" indent="-514350">
              <a:buAutoNum type="alphaLcParenR"/>
            </a:pPr>
            <a:r>
              <a:rPr lang="cs-CZ" dirty="0" smtClean="0"/>
              <a:t>                            b)                             c)</a:t>
            </a:r>
          </a:p>
          <a:p>
            <a:pPr marL="514350" indent="-514350">
              <a:buAutoNum type="alphaLcParenR"/>
            </a:pPr>
            <a:endParaRPr lang="cs-CZ" dirty="0"/>
          </a:p>
          <a:p>
            <a:pPr marL="514350" indent="-514350">
              <a:buAutoNum type="alphaLcParenR"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d)                                  e)              </a:t>
            </a:r>
            <a:endParaRPr lang="cs-CZ" dirty="0"/>
          </a:p>
        </p:txBody>
      </p:sp>
      <p:sp>
        <p:nvSpPr>
          <p:cNvPr id="4" name="Rovnoramenný trojúhelník 3"/>
          <p:cNvSpPr/>
          <p:nvPr/>
        </p:nvSpPr>
        <p:spPr>
          <a:xfrm rot="18267016">
            <a:off x="575556" y="2271040"/>
            <a:ext cx="1800200" cy="79208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Kosočtverec 4"/>
          <p:cNvSpPr/>
          <p:nvPr/>
        </p:nvSpPr>
        <p:spPr>
          <a:xfrm>
            <a:off x="4283968" y="4361494"/>
            <a:ext cx="1440160" cy="136815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Kosoúhelník 6"/>
          <p:cNvSpPr/>
          <p:nvPr/>
        </p:nvSpPr>
        <p:spPr>
          <a:xfrm>
            <a:off x="7092280" y="2529600"/>
            <a:ext cx="1584176" cy="648072"/>
          </a:xfrm>
          <a:prstGeom prst="parallelogram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Lichoběžník 7"/>
          <p:cNvSpPr/>
          <p:nvPr/>
        </p:nvSpPr>
        <p:spPr>
          <a:xfrm>
            <a:off x="971600" y="4577518"/>
            <a:ext cx="1584176" cy="936104"/>
          </a:xfrm>
          <a:prstGeom prst="trapezoi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vojový diagram: ruční vstup 8"/>
          <p:cNvSpPr/>
          <p:nvPr/>
        </p:nvSpPr>
        <p:spPr>
          <a:xfrm>
            <a:off x="4283968" y="2536781"/>
            <a:ext cx="1440160" cy="748203"/>
          </a:xfrm>
          <a:prstGeom prst="flowChartManualIn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70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247</TotalTime>
  <Words>1172</Words>
  <Application>Microsoft Office PowerPoint</Application>
  <PresentationFormat>Předvádění na obrazovce (4:3)</PresentationFormat>
  <Paragraphs>172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Přehlednost</vt:lpstr>
      <vt:lpstr>Opakování na závěrečnou písemnou práci 7.ročník</vt:lpstr>
      <vt:lpstr>Pravidla hodnocení</vt:lpstr>
      <vt:lpstr>1. Zlomky</vt:lpstr>
      <vt:lpstr>2. Procenta</vt:lpstr>
      <vt:lpstr>3. Procenta</vt:lpstr>
      <vt:lpstr>4. Procenta</vt:lpstr>
      <vt:lpstr>5. Procenta</vt:lpstr>
      <vt:lpstr>6. Procenta</vt:lpstr>
      <vt:lpstr>7. Čtyřúhelníky – společné ABC</vt:lpstr>
      <vt:lpstr>8. Čtyřúhelníky – společné ABC</vt:lpstr>
      <vt:lpstr>9. Čtyřúhelníky</vt:lpstr>
      <vt:lpstr>10. Čtyřúhelníky</vt:lpstr>
      <vt:lpstr>11. Čtyřúhelníky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závěrečnou písemnou práci 7.ročník</dc:title>
  <dc:creator>petra</dc:creator>
  <cp:lastModifiedBy>petra</cp:lastModifiedBy>
  <cp:revision>29</cp:revision>
  <dcterms:created xsi:type="dcterms:W3CDTF">2016-06-11T18:45:06Z</dcterms:created>
  <dcterms:modified xsi:type="dcterms:W3CDTF">2016-06-12T08:46:49Z</dcterms:modified>
</cp:coreProperties>
</file>