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4B8BBB5-DCD3-4A02-9A8C-D5B5B52138B7}" type="datetimeFigureOut">
              <a:rPr lang="cs-CZ" smtClean="0"/>
              <a:t>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5.ročník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Přirozená čísla</a:t>
            </a:r>
          </a:p>
          <a:p>
            <a:r>
              <a:rPr lang="cs-CZ" dirty="0" smtClean="0"/>
              <a:t>Jednotky délky</a:t>
            </a:r>
          </a:p>
          <a:p>
            <a:r>
              <a:rPr lang="cs-CZ" dirty="0" smtClean="0"/>
              <a:t>Obvod a obsah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3885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9. 0bvod a 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A) Vypočítej </a:t>
            </a:r>
            <a:r>
              <a:rPr lang="cs-CZ" sz="3200" dirty="0" smtClean="0"/>
              <a:t>obvod a obsah čtverce, který má délku strany 11cm</a:t>
            </a:r>
            <a:r>
              <a:rPr lang="cs-CZ" sz="3200" dirty="0" smtClean="0"/>
              <a:t>.</a:t>
            </a:r>
          </a:p>
          <a:p>
            <a:endParaRPr lang="cs-CZ" sz="3200" dirty="0"/>
          </a:p>
          <a:p>
            <a:r>
              <a:rPr lang="cs-CZ" sz="3200" dirty="0" smtClean="0"/>
              <a:t>B) Vypočítej délku ramene rovnoramenného trojúhelníku, jestliže jeho obvod je 28 cm a základna má 12 cm.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067290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10. Obvod a obsah _ slovní úlohy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A):</a:t>
            </a:r>
            <a:r>
              <a:rPr lang="cs-CZ" dirty="0" smtClean="0"/>
              <a:t> </a:t>
            </a:r>
            <a:r>
              <a:rPr lang="cs-CZ" dirty="0"/>
              <a:t>Pan Slepička chce postavit výběh pro králíky ve tvaru </a:t>
            </a:r>
            <a:r>
              <a:rPr lang="cs-CZ" b="1" dirty="0"/>
              <a:t>obdélníku</a:t>
            </a:r>
            <a:r>
              <a:rPr lang="cs-CZ" dirty="0"/>
              <a:t> s délkami stran </a:t>
            </a:r>
            <a:r>
              <a:rPr lang="cs-CZ" b="1" dirty="0"/>
              <a:t>6 m</a:t>
            </a:r>
            <a:r>
              <a:rPr lang="cs-CZ" dirty="0"/>
              <a:t> a </a:t>
            </a:r>
            <a:r>
              <a:rPr lang="cs-CZ" b="1" dirty="0"/>
              <a:t>8m</a:t>
            </a:r>
            <a:r>
              <a:rPr lang="cs-CZ" dirty="0"/>
              <a:t>. Koupil roli drátěného </a:t>
            </a:r>
            <a:r>
              <a:rPr lang="cs-CZ" b="1" dirty="0"/>
              <a:t>pletiva o délce 25 metrů</a:t>
            </a:r>
            <a:r>
              <a:rPr lang="cs-CZ" dirty="0"/>
              <a:t>. Bude mu na oplocení stačit? Udělej náčrtek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b="1" dirty="0" smtClean="0"/>
              <a:t>B:</a:t>
            </a:r>
            <a:r>
              <a:rPr lang="cs-CZ" dirty="0" smtClean="0"/>
              <a:t> </a:t>
            </a:r>
            <a:r>
              <a:rPr lang="cs-CZ" dirty="0"/>
              <a:t>Kolik plechovek laku je zapotřebí k natření podlahy tvaru </a:t>
            </a:r>
            <a:r>
              <a:rPr lang="cs-CZ" b="1" dirty="0"/>
              <a:t>obdélníku</a:t>
            </a:r>
            <a:r>
              <a:rPr lang="cs-CZ" dirty="0"/>
              <a:t> o rozměrech </a:t>
            </a:r>
            <a:r>
              <a:rPr lang="cs-CZ" b="1" dirty="0"/>
              <a:t>13m</a:t>
            </a:r>
            <a:r>
              <a:rPr lang="cs-CZ" dirty="0"/>
              <a:t> a </a:t>
            </a:r>
            <a:r>
              <a:rPr lang="cs-CZ" b="1" dirty="0"/>
              <a:t>7m</a:t>
            </a:r>
            <a:r>
              <a:rPr lang="cs-CZ" dirty="0"/>
              <a:t> ve dvou vrstvách, jestliže </a:t>
            </a:r>
            <a:r>
              <a:rPr lang="cs-CZ" b="1" dirty="0"/>
              <a:t>jedna plechovka</a:t>
            </a:r>
            <a:r>
              <a:rPr lang="cs-CZ" dirty="0"/>
              <a:t> vystačí na </a:t>
            </a:r>
            <a:r>
              <a:rPr lang="cs-CZ" b="1" dirty="0"/>
              <a:t>14m</a:t>
            </a:r>
            <a:r>
              <a:rPr lang="cs-CZ" b="1" baseline="30000" dirty="0"/>
              <a:t>2</a:t>
            </a:r>
            <a:r>
              <a:rPr lang="cs-CZ" b="1" dirty="0"/>
              <a:t> </a:t>
            </a:r>
            <a:r>
              <a:rPr lang="cs-CZ" dirty="0"/>
              <a:t>plochy?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9536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1</a:t>
            </a:r>
          </a:p>
          <a:p>
            <a:endParaRPr lang="cs-CZ" dirty="0" smtClean="0"/>
          </a:p>
          <a:p>
            <a:r>
              <a:rPr lang="cs-CZ" dirty="0" smtClean="0"/>
              <a:t>2. </a:t>
            </a:r>
            <a:r>
              <a:rPr lang="cs-CZ" dirty="0" smtClean="0">
                <a:solidFill>
                  <a:srgbClr val="FF0000"/>
                </a:solidFill>
              </a:rPr>
              <a:t>10 311 =  1. 10 000 + 3 . 100 + 1.10 + 1.1</a:t>
            </a:r>
          </a:p>
          <a:p>
            <a:r>
              <a:rPr lang="cs-CZ" dirty="0" smtClean="0"/>
              <a:t>3.    </a:t>
            </a:r>
            <a:r>
              <a:rPr lang="cs-CZ" dirty="0" smtClean="0">
                <a:solidFill>
                  <a:srgbClr val="FF0000"/>
                </a:solidFill>
              </a:rPr>
              <a:t>1 880;   1 900;   2 000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    12 320; 12 300; 12 000</a:t>
            </a:r>
          </a:p>
          <a:p>
            <a:r>
              <a:rPr lang="cs-CZ" dirty="0" smtClean="0"/>
              <a:t>4. </a:t>
            </a:r>
            <a:r>
              <a:rPr lang="cs-CZ" dirty="0" smtClean="0">
                <a:solidFill>
                  <a:srgbClr val="FF0000"/>
                </a:solidFill>
              </a:rPr>
              <a:t>a) 275 764    b) 519 508</a:t>
            </a:r>
          </a:p>
          <a:p>
            <a:r>
              <a:rPr lang="cs-CZ" dirty="0" smtClean="0"/>
              <a:t>5. </a:t>
            </a:r>
            <a:r>
              <a:rPr lang="cs-CZ" dirty="0" smtClean="0">
                <a:solidFill>
                  <a:srgbClr val="FF0000"/>
                </a:solidFill>
              </a:rPr>
              <a:t>1;    A) 69dní   B) o 18dní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6. </a:t>
            </a:r>
            <a:r>
              <a:rPr lang="cs-CZ" dirty="0" smtClean="0">
                <a:solidFill>
                  <a:srgbClr val="FF0000"/>
                </a:solidFill>
              </a:rPr>
              <a:t>a) 54  b ) 35 </a:t>
            </a:r>
          </a:p>
          <a:p>
            <a:r>
              <a:rPr lang="cs-CZ" dirty="0" smtClean="0"/>
              <a:t>7. </a:t>
            </a:r>
            <a:r>
              <a:rPr lang="cs-CZ" dirty="0" smtClean="0">
                <a:solidFill>
                  <a:srgbClr val="FF0000"/>
                </a:solidFill>
              </a:rPr>
              <a:t>a) 9 měsíců  b) 390Kč</a:t>
            </a:r>
          </a:p>
          <a:p>
            <a:r>
              <a:rPr lang="cs-CZ" dirty="0" smtClean="0"/>
              <a:t>8. </a:t>
            </a:r>
            <a:r>
              <a:rPr lang="cs-CZ" dirty="0" smtClean="0">
                <a:solidFill>
                  <a:srgbClr val="FF0000"/>
                </a:solidFill>
              </a:rPr>
              <a:t>a) 500cm    b) 170cm    c) 24cm     d) 78m</a:t>
            </a:r>
          </a:p>
          <a:p>
            <a:r>
              <a:rPr lang="cs-CZ" dirty="0" smtClean="0"/>
              <a:t>9. </a:t>
            </a:r>
            <a:r>
              <a:rPr lang="cs-CZ" dirty="0" smtClean="0">
                <a:solidFill>
                  <a:srgbClr val="FF0000"/>
                </a:solidFill>
              </a:rPr>
              <a:t>A)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o </a:t>
            </a:r>
            <a:r>
              <a:rPr lang="cs-CZ" dirty="0" smtClean="0">
                <a:solidFill>
                  <a:srgbClr val="FF0000"/>
                </a:solidFill>
              </a:rPr>
              <a:t>= 44cm  S = 121 </a:t>
            </a:r>
            <a:r>
              <a:rPr lang="cs-CZ" dirty="0" smtClean="0">
                <a:solidFill>
                  <a:srgbClr val="FF0000"/>
                </a:solidFill>
              </a:rPr>
              <a:t>cm</a:t>
            </a:r>
            <a:r>
              <a:rPr lang="cs-CZ" baseline="30000" dirty="0" smtClean="0">
                <a:solidFill>
                  <a:srgbClr val="FF0000"/>
                </a:solidFill>
              </a:rPr>
              <a:t>2</a:t>
            </a:r>
            <a:r>
              <a:rPr lang="cs-CZ" dirty="0" smtClean="0">
                <a:solidFill>
                  <a:srgbClr val="FF0000"/>
                </a:solidFill>
              </a:rPr>
              <a:t> B) 8cm</a:t>
            </a:r>
          </a:p>
          <a:p>
            <a:r>
              <a:rPr lang="cs-CZ" baseline="30000" dirty="0">
                <a:solidFill>
                  <a:srgbClr val="FF0000"/>
                </a:solidFill>
              </a:rPr>
              <a:t> </a:t>
            </a:r>
            <a:r>
              <a:rPr lang="cs-CZ" dirty="0" smtClean="0"/>
              <a:t>10. </a:t>
            </a:r>
            <a:r>
              <a:rPr lang="cs-CZ" dirty="0" smtClean="0">
                <a:solidFill>
                  <a:srgbClr val="FF0000"/>
                </a:solidFill>
              </a:rPr>
              <a:t>A) NE   B) 13 plechovek</a:t>
            </a:r>
            <a:endParaRPr lang="cs-CZ" baseline="30000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1187624" y="1844824"/>
            <a:ext cx="5544616" cy="10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1156305" y="173681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6732240" y="1720800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619672" y="174748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3491880" y="1708303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3036830" y="1720800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2107175" y="173681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2555776" y="1707731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6228184" y="1709130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3923928" y="173526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4355976" y="1772765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4815834" y="173526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5292080" y="172079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5724128" y="1716999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971600" y="201722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3707904" y="205722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600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2667456" y="2057228"/>
            <a:ext cx="703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400</a:t>
            </a:r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1891150" y="2052466"/>
            <a:ext cx="664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200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508104" y="20572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1000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516216" y="201763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1200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599810" y="2052466"/>
            <a:ext cx="692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800</a:t>
            </a:r>
            <a:endParaRPr lang="cs-CZ" dirty="0"/>
          </a:p>
        </p:txBody>
      </p:sp>
      <p:cxnSp>
        <p:nvCxnSpPr>
          <p:cNvPr id="35" name="Přímá spojnice 34"/>
          <p:cNvCxnSpPr/>
          <p:nvPr/>
        </p:nvCxnSpPr>
        <p:spPr>
          <a:xfrm>
            <a:off x="1772072" y="1742149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/>
          <p:nvPr/>
        </p:nvCxnSpPr>
        <p:spPr>
          <a:xfrm>
            <a:off x="6516216" y="1738229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/>
          <p:nvPr/>
        </p:nvCxnSpPr>
        <p:spPr>
          <a:xfrm>
            <a:off x="6012160" y="1747486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37"/>
          <p:cNvCxnSpPr/>
          <p:nvPr/>
        </p:nvCxnSpPr>
        <p:spPr>
          <a:xfrm>
            <a:off x="5580112" y="1716894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3275856" y="1713080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1528167" y="1351462"/>
            <a:ext cx="664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130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2943543" y="1338399"/>
            <a:ext cx="664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450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5203519" y="1306133"/>
            <a:ext cx="664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980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5674798" y="130613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1050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6228184" y="1306133"/>
            <a:ext cx="836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1150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537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Číselná osa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Na číselnou osu zakresli v měřítku 1cm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≅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 </m:t>
                    </m:r>
                  </m:oMath>
                </a14:m>
                <a:r>
                  <a:rPr lang="cs-CZ" dirty="0" smtClean="0"/>
                  <a:t>100 následující čísla</a:t>
                </a:r>
              </a:p>
              <a:p>
                <a:pPr marL="0" indent="0">
                  <a:buNone/>
                </a:pPr>
                <a:r>
                  <a:rPr lang="cs-CZ" dirty="0"/>
                  <a:t>	</a:t>
                </a:r>
                <a:r>
                  <a:rPr lang="cs-CZ" sz="3200" b="1" dirty="0" smtClean="0"/>
                  <a:t>130, 1050, 980, 450, 1150</a:t>
                </a:r>
                <a:endParaRPr lang="cs-CZ" sz="32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 r="-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590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990600"/>
          </a:xfrm>
        </p:spPr>
        <p:txBody>
          <a:bodyPr/>
          <a:lstStyle/>
          <a:p>
            <a:r>
              <a:rPr lang="cs-CZ" dirty="0" smtClean="0"/>
              <a:t>2. Zkrácený a rozvinutý zápis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desítkové soustavě napiš rozvinutý zápis tohoto čísla: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</a:p>
          <a:p>
            <a:pPr marL="0" indent="0">
              <a:buNone/>
            </a:pPr>
            <a:r>
              <a:rPr lang="cs-CZ" sz="3200" dirty="0"/>
              <a:t> </a:t>
            </a:r>
            <a:r>
              <a:rPr lang="cs-CZ" sz="3200" dirty="0" smtClean="0"/>
              <a:t>   10 311 =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184252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Zaokrouhlování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Zaokrouhli na: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638853"/>
              </p:ext>
            </p:extLst>
          </p:nvPr>
        </p:nvGraphicFramePr>
        <p:xfrm>
          <a:off x="899592" y="2492898"/>
          <a:ext cx="6912768" cy="2304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4900"/>
                <a:gridCol w="1961732"/>
                <a:gridCol w="1588068"/>
                <a:gridCol w="1588068"/>
              </a:tblGrid>
              <a:tr h="651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desítky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>
                          <a:effectLst/>
                        </a:rPr>
                        <a:t>sta</a:t>
                      </a:r>
                      <a:endParaRPr lang="cs-CZ" sz="28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>
                          <a:effectLst/>
                        </a:rPr>
                        <a:t>tisíce</a:t>
                      </a:r>
                      <a:endParaRPr lang="cs-CZ" sz="28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1 876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>
                          <a:effectLst/>
                        </a:rPr>
                        <a:t> </a:t>
                      </a:r>
                      <a:endParaRPr lang="cs-CZ" sz="28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 smtClean="0">
                          <a:effectLst/>
                        </a:rPr>
                        <a:t>12</a:t>
                      </a:r>
                      <a:r>
                        <a:rPr lang="cs-CZ" sz="2800" b="1" baseline="0" dirty="0" smtClean="0">
                          <a:effectLst/>
                        </a:rPr>
                        <a:t> 321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>
                          <a:effectLst/>
                        </a:rPr>
                        <a:t> </a:t>
                      </a:r>
                      <a:endParaRPr lang="cs-CZ" sz="28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331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4. Sčítání a odčítání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Zapiš pod sebe a vypočítej:</a:t>
            </a:r>
          </a:p>
          <a:p>
            <a:pPr marL="0" indent="0">
              <a:buNone/>
            </a:pPr>
            <a:endParaRPr lang="cs-CZ" dirty="0"/>
          </a:p>
          <a:p>
            <a:pPr marL="457200" indent="-457200">
              <a:buAutoNum type="alphaLcParenR"/>
            </a:pPr>
            <a:r>
              <a:rPr lang="cs-CZ" sz="3200" dirty="0" smtClean="0"/>
              <a:t>254 348  +    21 416 =</a:t>
            </a:r>
          </a:p>
          <a:p>
            <a:pPr marL="457200" indent="-457200">
              <a:buAutoNum type="alphaLcParenR"/>
            </a:pPr>
            <a:r>
              <a:rPr lang="cs-CZ" sz="3200" dirty="0" smtClean="0"/>
              <a:t>898 603  -   379 095 =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411715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Dělení přirozených čísel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4664"/>
          </a:xfrm>
        </p:spPr>
        <p:txBody>
          <a:bodyPr>
            <a:normAutofit/>
          </a:bodyPr>
          <a:lstStyle/>
          <a:p>
            <a:r>
              <a:rPr lang="cs-CZ" dirty="0" smtClean="0"/>
              <a:t>V řádcích postupně děl čísly zapsanými v kolečkách</a:t>
            </a:r>
            <a:r>
              <a:rPr lang="cs-CZ" dirty="0" smtClean="0"/>
              <a:t>: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</p:txBody>
      </p:sp>
      <p:grpSp>
        <p:nvGrpSpPr>
          <p:cNvPr id="16" name="Skupina 15"/>
          <p:cNvGrpSpPr/>
          <p:nvPr/>
        </p:nvGrpSpPr>
        <p:grpSpPr>
          <a:xfrm>
            <a:off x="524226" y="2348880"/>
            <a:ext cx="8224511" cy="648072"/>
            <a:chOff x="539552" y="2708920"/>
            <a:chExt cx="8224511" cy="648072"/>
          </a:xfrm>
        </p:grpSpPr>
        <p:sp>
          <p:nvSpPr>
            <p:cNvPr id="4" name="Zaoblený obdélník 3"/>
            <p:cNvSpPr/>
            <p:nvPr/>
          </p:nvSpPr>
          <p:spPr>
            <a:xfrm>
              <a:off x="539552" y="2780928"/>
              <a:ext cx="936104" cy="5760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640</a:t>
              </a:r>
              <a:endParaRPr lang="cs-CZ" dirty="0"/>
            </a:p>
          </p:txBody>
        </p:sp>
        <p:sp>
          <p:nvSpPr>
            <p:cNvPr id="5" name="Ovál 4"/>
            <p:cNvSpPr/>
            <p:nvPr/>
          </p:nvSpPr>
          <p:spPr>
            <a:xfrm>
              <a:off x="1475656" y="2780928"/>
              <a:ext cx="504056" cy="504056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b="1" dirty="0" smtClean="0">
                  <a:solidFill>
                    <a:schemeClr val="tx1"/>
                  </a:solidFill>
                </a:rPr>
                <a:t>: 8</a:t>
              </a:r>
              <a:endParaRPr lang="cs-CZ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Zaoblený obdélník 5"/>
            <p:cNvSpPr/>
            <p:nvPr/>
          </p:nvSpPr>
          <p:spPr>
            <a:xfrm>
              <a:off x="1979712" y="2780928"/>
              <a:ext cx="936104" cy="5760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" name="Ovál 6"/>
            <p:cNvSpPr/>
            <p:nvPr/>
          </p:nvSpPr>
          <p:spPr>
            <a:xfrm>
              <a:off x="2915816" y="2816932"/>
              <a:ext cx="504056" cy="504056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b="1" dirty="0" smtClean="0">
                  <a:solidFill>
                    <a:schemeClr val="tx1"/>
                  </a:solidFill>
                </a:rPr>
                <a:t>: 2</a:t>
              </a:r>
              <a:endParaRPr lang="cs-CZ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Zaoblený obdélník 7"/>
            <p:cNvSpPr/>
            <p:nvPr/>
          </p:nvSpPr>
          <p:spPr>
            <a:xfrm>
              <a:off x="3448472" y="2779596"/>
              <a:ext cx="936104" cy="5760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" name="Zaoblený obdélník 8"/>
            <p:cNvSpPr/>
            <p:nvPr/>
          </p:nvSpPr>
          <p:spPr>
            <a:xfrm>
              <a:off x="4909565" y="2775079"/>
              <a:ext cx="936104" cy="5760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0" name="Zaoblený obdélník 9"/>
            <p:cNvSpPr/>
            <p:nvPr/>
          </p:nvSpPr>
          <p:spPr>
            <a:xfrm>
              <a:off x="6349725" y="2732219"/>
              <a:ext cx="936104" cy="5760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1" name="Zaoblený obdélník 10"/>
            <p:cNvSpPr/>
            <p:nvPr/>
          </p:nvSpPr>
          <p:spPr>
            <a:xfrm>
              <a:off x="7827959" y="2708920"/>
              <a:ext cx="936104" cy="576064"/>
            </a:xfrm>
            <a:prstGeom prst="roundRect">
              <a:avLst/>
            </a:prstGeom>
            <a:solidFill>
              <a:srgbClr val="FF33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" name="Ovál 11"/>
            <p:cNvSpPr/>
            <p:nvPr/>
          </p:nvSpPr>
          <p:spPr>
            <a:xfrm>
              <a:off x="4384454" y="2811083"/>
              <a:ext cx="504056" cy="504056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b="1" dirty="0" smtClean="0">
                  <a:solidFill>
                    <a:schemeClr val="tx1"/>
                  </a:solidFill>
                </a:rPr>
                <a:t>: 4</a:t>
              </a:r>
              <a:endParaRPr lang="cs-CZ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Ovál 12"/>
            <p:cNvSpPr/>
            <p:nvPr/>
          </p:nvSpPr>
          <p:spPr>
            <a:xfrm>
              <a:off x="5845669" y="2753470"/>
              <a:ext cx="504056" cy="504056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b="1" dirty="0" smtClean="0">
                  <a:solidFill>
                    <a:schemeClr val="tx1"/>
                  </a:solidFill>
                </a:rPr>
                <a:t>: 2</a:t>
              </a:r>
              <a:endParaRPr lang="cs-CZ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Ovál 13"/>
            <p:cNvSpPr/>
            <p:nvPr/>
          </p:nvSpPr>
          <p:spPr>
            <a:xfrm>
              <a:off x="7285829" y="2744924"/>
              <a:ext cx="504056" cy="504056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b="1" dirty="0" smtClean="0">
                  <a:solidFill>
                    <a:schemeClr val="tx1"/>
                  </a:solidFill>
                </a:rPr>
                <a:t>: 5</a:t>
              </a:r>
              <a:endParaRPr lang="cs-CZ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5" name="Zástupný symbol pro obsah 2"/>
          <p:cNvSpPr txBox="1">
            <a:spLocks/>
          </p:cNvSpPr>
          <p:nvPr/>
        </p:nvSpPr>
        <p:spPr>
          <a:xfrm>
            <a:off x="539552" y="3429000"/>
            <a:ext cx="8229600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Výzkumník se během své mise v deštném pralese živil pouze speciální stravou v prášku. Celkem s sebou měl 1173 dkg prášku. Jeho denní příděl byl 17 dkg. </a:t>
            </a:r>
          </a:p>
          <a:p>
            <a:r>
              <a:rPr lang="cs-CZ" dirty="0" smtClean="0"/>
              <a:t>A) Na kolik dní mu strava vystačila?</a:t>
            </a:r>
          </a:p>
          <a:p>
            <a:r>
              <a:rPr lang="cs-CZ" dirty="0" smtClean="0"/>
              <a:t>B) O kolik dní by se jeho musel zkrátit, kdyby se mu první den ráno před snídaní 204 dkg prášku vysypalo a jednodenní dávku by měl vyšší o 2 dkg na den?</a:t>
            </a:r>
          </a:p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endParaRPr lang="cs-CZ" sz="3200" dirty="0" smtClean="0"/>
          </a:p>
          <a:p>
            <a:pPr marL="0" indent="0">
              <a:buFont typeface="Arial" pitchFamily="34" charset="0"/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06140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Matematické operace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Vypočítej:</a:t>
            </a:r>
          </a:p>
          <a:p>
            <a:pPr marL="0" indent="0">
              <a:buNone/>
            </a:pPr>
            <a:endParaRPr lang="cs-CZ" dirty="0"/>
          </a:p>
          <a:p>
            <a:pPr marL="457200" indent="-457200">
              <a:buAutoNum type="alphaLcParenR"/>
            </a:pPr>
            <a:r>
              <a:rPr lang="cs-CZ" sz="3200" dirty="0" smtClean="0"/>
              <a:t>53 – 55 : 11 + 42 : 7 =</a:t>
            </a:r>
          </a:p>
          <a:p>
            <a:pPr marL="457200" indent="-457200">
              <a:buAutoNum type="alphaLcParenR"/>
            </a:pPr>
            <a:r>
              <a:rPr lang="cs-CZ" sz="3200" dirty="0" smtClean="0"/>
              <a:t>(62 + 13) : 5 + 20 =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037556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Vyřeš slovní úlohu: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Monika by chtěla navštívit Paříž. Vybrala si zájezd za 8590Kč, ale má ušetřeno jen 4200. Teta jí zbytek peněz půjčí. Monika jí bude měsíčně splácet 500Kč. </a:t>
            </a:r>
          </a:p>
          <a:p>
            <a:r>
              <a:rPr lang="cs-CZ" dirty="0" smtClean="0"/>
              <a:t>A) Kolik měsíců bude půjčku splácet?</a:t>
            </a:r>
          </a:p>
          <a:p>
            <a:r>
              <a:rPr lang="cs-CZ" dirty="0" smtClean="0"/>
              <a:t>B) Jak vysoká bude splátka v posledním měsíci?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Proveď </a:t>
            </a:r>
            <a:r>
              <a:rPr lang="cs-CZ" dirty="0" smtClean="0"/>
              <a:t>výpočet a </a:t>
            </a:r>
            <a:r>
              <a:rPr lang="cs-CZ" dirty="0" smtClean="0"/>
              <a:t>odpověď.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96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8. Vyjádři v uvedených jednotkách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A)    5 m  = _______ cm</a:t>
            </a:r>
          </a:p>
          <a:p>
            <a:r>
              <a:rPr lang="cs-CZ" sz="3200" dirty="0" smtClean="0"/>
              <a:t>B) 17 dm = _______ cm</a:t>
            </a:r>
          </a:p>
          <a:p>
            <a:r>
              <a:rPr lang="cs-CZ" sz="3200" dirty="0" smtClean="0"/>
              <a:t>C) 240 mm = _______ cm</a:t>
            </a:r>
          </a:p>
          <a:p>
            <a:r>
              <a:rPr lang="cs-CZ" sz="3200" dirty="0" smtClean="0"/>
              <a:t>D)  7800 cm = ______ m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372730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149</TotalTime>
  <Words>519</Words>
  <Application>Microsoft Office PowerPoint</Application>
  <PresentationFormat>Předvádění na obrazovce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Přehlednost</vt:lpstr>
      <vt:lpstr>Opakování 5.ročník</vt:lpstr>
      <vt:lpstr>1. Číselná osa</vt:lpstr>
      <vt:lpstr>2. Zkrácený a rozvinutý zápis</vt:lpstr>
      <vt:lpstr>3. Zaokrouhlování</vt:lpstr>
      <vt:lpstr>4. Sčítání a odčítání</vt:lpstr>
      <vt:lpstr>5. Dělení přirozených čísel</vt:lpstr>
      <vt:lpstr>6. Matematické operace</vt:lpstr>
      <vt:lpstr>7. Vyřeš slovní úlohu:</vt:lpstr>
      <vt:lpstr>8. Vyjádři v uvedených jednotkách</vt:lpstr>
      <vt:lpstr>9. 0bvod a obsah</vt:lpstr>
      <vt:lpstr>10. Obvod a obsah _ slovní úlohy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5.ročník</dc:title>
  <dc:creator>petra</dc:creator>
  <cp:lastModifiedBy>petra</cp:lastModifiedBy>
  <cp:revision>8</cp:revision>
  <dcterms:created xsi:type="dcterms:W3CDTF">2014-09-28T14:49:09Z</dcterms:created>
  <dcterms:modified xsi:type="dcterms:W3CDTF">2016-10-01T20:22:34Z</dcterms:modified>
</cp:coreProperties>
</file>