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3" r:id="rId3"/>
    <p:sldId id="267" r:id="rId4"/>
    <p:sldId id="268" r:id="rId5"/>
    <p:sldId id="257" r:id="rId6"/>
    <p:sldId id="270" r:id="rId7"/>
    <p:sldId id="269" r:id="rId8"/>
    <p:sldId id="258" r:id="rId9"/>
    <p:sldId id="259" r:id="rId10"/>
    <p:sldId id="271" r:id="rId11"/>
    <p:sldId id="272" r:id="rId12"/>
    <p:sldId id="261" r:id="rId13"/>
    <p:sldId id="262" r:id="rId14"/>
    <p:sldId id="265" r:id="rId15"/>
    <p:sldId id="266" r:id="rId16"/>
    <p:sldId id="274" r:id="rId17"/>
    <p:sldId id="275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A957F24-C639-4CCA-B326-5A982977DF56}" type="datetimeFigureOut">
              <a:rPr lang="cs-CZ"/>
              <a:pPr>
                <a:defRPr/>
              </a:pPr>
              <a:t>26.11.2016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D36C12F-674F-4FF2-862D-CED6F67106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862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42AB5-BB57-4014-8318-EB14A06C02C9}" type="datetimeFigureOut">
              <a:rPr lang="cs-CZ" smtClean="0"/>
              <a:t>26.11.2016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FF49B-9A6A-488C-A088-E6BBCBF3D3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22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FF49B-9A6A-488C-A088-E6BBCBF3D34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104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1538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538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BA6203-2BE7-4597-9FAE-84204C6BAE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90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F1160-A1D1-40C9-8CE6-E73113AA5B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54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5D7B0-302A-4B9B-A6AE-3D1C851CF3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60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D7DF7-BE3A-4CA6-A4F4-7765EA441B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71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95C19-D122-457A-B11E-6BF782F3D8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29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4DE66-91BB-471D-8C0A-CA510D7E3C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896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FEC45-8767-4442-A744-7876340C32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1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36788-17B2-4974-A2E1-0562151224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3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8C8A9-7AE1-45D6-8DA6-A9BEB36F99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19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4D595-E961-46E4-85AE-896F128F06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088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C808D-420F-4D57-B52C-6CF842A1A2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165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5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5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5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5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5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5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35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1435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435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36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36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19D94EFE-58FB-4AAC-B8B7-77C1FD7D4E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O</a:t>
            </a:r>
            <a:r>
              <a:rPr lang="cs-CZ" dirty="0" smtClean="0"/>
              <a:t>pakování na 1.čtvrtletní písemnou práci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>
                <a:solidFill>
                  <a:srgbClr val="660066"/>
                </a:solidFill>
              </a:rPr>
              <a:t>6. ročník</a:t>
            </a:r>
          </a:p>
        </p:txBody>
      </p:sp>
      <p:sp>
        <p:nvSpPr>
          <p:cNvPr id="3076" name="AutoShape 5" descr="9k="/>
          <p:cNvSpPr>
            <a:spLocks noChangeAspect="1" noChangeArrowheads="1"/>
          </p:cNvSpPr>
          <p:nvPr/>
        </p:nvSpPr>
        <p:spPr bwMode="auto">
          <a:xfrm>
            <a:off x="3429000" y="2586038"/>
            <a:ext cx="22860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307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69013">
            <a:off x="468313" y="4076700"/>
            <a:ext cx="2808287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AutoShape 8" descr="2Q=="/>
          <p:cNvSpPr>
            <a:spLocks noChangeAspect="1" noChangeArrowheads="1"/>
          </p:cNvSpPr>
          <p:nvPr/>
        </p:nvSpPr>
        <p:spPr bwMode="auto">
          <a:xfrm>
            <a:off x="3429000" y="2590800"/>
            <a:ext cx="2286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307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74684">
            <a:off x="6011863" y="4076700"/>
            <a:ext cx="27717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1" descr="ANd9GcQ6rwWZNzsKuzCWoNP9WmQdpLuFCOexsxLOYBekBzk5jJJVOpqH-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33375"/>
            <a:ext cx="2449512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8. Vyřeš součtový trojúhelník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1"/>
            <a:ext cx="1008112" cy="604664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A.</a:t>
            </a:r>
          </a:p>
          <a:p>
            <a:pPr marL="0" indent="0">
              <a:buNone/>
            </a:pPr>
            <a:r>
              <a:rPr lang="cs-CZ" sz="1800" b="1" i="1" dirty="0" smtClean="0"/>
              <a:t>2body</a:t>
            </a:r>
            <a:endParaRPr lang="cs-CZ" sz="1800" b="1" i="1" dirty="0"/>
          </a:p>
        </p:txBody>
      </p:sp>
      <p:grpSp>
        <p:nvGrpSpPr>
          <p:cNvPr id="4" name="Skupina 3"/>
          <p:cNvGrpSpPr/>
          <p:nvPr/>
        </p:nvGrpSpPr>
        <p:grpSpPr>
          <a:xfrm>
            <a:off x="1259632" y="1704400"/>
            <a:ext cx="2242542" cy="1523033"/>
            <a:chOff x="0" y="0"/>
            <a:chExt cx="1028700" cy="885825"/>
          </a:xfrm>
        </p:grpSpPr>
        <p:sp>
          <p:nvSpPr>
            <p:cNvPr id="5" name="Textové pole 120"/>
            <p:cNvSpPr txBox="1"/>
            <p:nvPr/>
          </p:nvSpPr>
          <p:spPr>
            <a:xfrm>
              <a:off x="0" y="0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b="1" dirty="0">
                  <a:effectLst/>
                  <a:ea typeface="Calibri"/>
                  <a:cs typeface="Times New Roman"/>
                </a:rPr>
                <a:t>0,3</a:t>
              </a:r>
              <a:endParaRPr lang="cs-CZ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" name="Textové pole 121"/>
            <p:cNvSpPr txBox="1"/>
            <p:nvPr/>
          </p:nvSpPr>
          <p:spPr>
            <a:xfrm>
              <a:off x="342900" y="0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b="1">
                  <a:effectLst/>
                  <a:ea typeface="Calibri"/>
                  <a:cs typeface="Times New Roman"/>
                </a:rPr>
                <a:t>0,6</a:t>
              </a:r>
              <a:endParaRPr lang="cs-CZ" sz="2400">
                <a:effectLst/>
                <a:ea typeface="Calibri"/>
                <a:cs typeface="Times New Roman"/>
              </a:endParaRPr>
            </a:p>
          </p:txBody>
        </p:sp>
        <p:sp>
          <p:nvSpPr>
            <p:cNvPr id="7" name="Textové pole 122"/>
            <p:cNvSpPr txBox="1"/>
            <p:nvPr/>
          </p:nvSpPr>
          <p:spPr>
            <a:xfrm>
              <a:off x="514350" y="295275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8" name="Textové pole 123"/>
            <p:cNvSpPr txBox="1"/>
            <p:nvPr/>
          </p:nvSpPr>
          <p:spPr>
            <a:xfrm>
              <a:off x="685800" y="0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b="1">
                  <a:effectLst/>
                  <a:ea typeface="Calibri"/>
                  <a:cs typeface="Times New Roman"/>
                </a:rPr>
                <a:t>0,5</a:t>
              </a:r>
              <a:endParaRPr lang="cs-CZ" sz="2400">
                <a:effectLst/>
                <a:ea typeface="Calibri"/>
                <a:cs typeface="Times New Roman"/>
              </a:endParaRPr>
            </a:p>
          </p:txBody>
        </p:sp>
        <p:sp>
          <p:nvSpPr>
            <p:cNvPr id="9" name="Textové pole 124"/>
            <p:cNvSpPr txBox="1"/>
            <p:nvPr/>
          </p:nvSpPr>
          <p:spPr>
            <a:xfrm>
              <a:off x="342900" y="590550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0" name="Textové pole 125"/>
            <p:cNvSpPr txBox="1"/>
            <p:nvPr/>
          </p:nvSpPr>
          <p:spPr>
            <a:xfrm>
              <a:off x="171450" y="295275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5480053" y="1635999"/>
            <a:ext cx="2242542" cy="1659835"/>
            <a:chOff x="0" y="0"/>
            <a:chExt cx="1028700" cy="885825"/>
          </a:xfrm>
        </p:grpSpPr>
        <p:sp>
          <p:nvSpPr>
            <p:cNvPr id="12" name="Textové pole 127"/>
            <p:cNvSpPr txBox="1"/>
            <p:nvPr/>
          </p:nvSpPr>
          <p:spPr>
            <a:xfrm>
              <a:off x="0" y="0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b="1">
                  <a:effectLst/>
                  <a:ea typeface="Calibri"/>
                  <a:cs typeface="Times New Roman"/>
                </a:rPr>
                <a:t>0,8</a:t>
              </a:r>
              <a:endParaRPr lang="cs-CZ" sz="2400">
                <a:effectLst/>
                <a:ea typeface="Calibri"/>
                <a:cs typeface="Times New Roman"/>
              </a:endParaRPr>
            </a:p>
          </p:txBody>
        </p:sp>
        <p:sp>
          <p:nvSpPr>
            <p:cNvPr id="13" name="Textové pole 3117"/>
            <p:cNvSpPr txBox="1"/>
            <p:nvPr/>
          </p:nvSpPr>
          <p:spPr>
            <a:xfrm>
              <a:off x="342900" y="0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4" name="Textové pole 3118"/>
            <p:cNvSpPr txBox="1"/>
            <p:nvPr/>
          </p:nvSpPr>
          <p:spPr>
            <a:xfrm>
              <a:off x="514350" y="295275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b="1">
                  <a:effectLst/>
                  <a:ea typeface="Calibri"/>
                  <a:cs typeface="Times New Roman"/>
                </a:rPr>
                <a:t>4</a:t>
              </a:r>
              <a:endParaRPr lang="cs-CZ" sz="2400">
                <a:effectLst/>
                <a:ea typeface="Calibri"/>
                <a:cs typeface="Times New Roman"/>
              </a:endParaRPr>
            </a:p>
          </p:txBody>
        </p:sp>
        <p:sp>
          <p:nvSpPr>
            <p:cNvPr id="15" name="Textové pole 3119"/>
            <p:cNvSpPr txBox="1"/>
            <p:nvPr/>
          </p:nvSpPr>
          <p:spPr>
            <a:xfrm>
              <a:off x="685800" y="0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16" name="Textové pole 3120"/>
            <p:cNvSpPr txBox="1"/>
            <p:nvPr/>
          </p:nvSpPr>
          <p:spPr>
            <a:xfrm>
              <a:off x="342900" y="590550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36000" tIns="36000" rIns="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b="1">
                  <a:effectLst/>
                  <a:ea typeface="Calibri"/>
                  <a:cs typeface="Times New Roman"/>
                </a:rPr>
                <a:t>6,2</a:t>
              </a:r>
              <a:endParaRPr lang="cs-CZ" sz="2400">
                <a:effectLst/>
                <a:ea typeface="Calibri"/>
                <a:cs typeface="Times New Roman"/>
              </a:endParaRPr>
            </a:p>
          </p:txBody>
        </p:sp>
        <p:sp>
          <p:nvSpPr>
            <p:cNvPr id="17" name="Textové pole 3121"/>
            <p:cNvSpPr txBox="1"/>
            <p:nvPr/>
          </p:nvSpPr>
          <p:spPr>
            <a:xfrm>
              <a:off x="171450" y="295275"/>
              <a:ext cx="342900" cy="29527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3180299" y="3755204"/>
            <a:ext cx="2717452" cy="2247304"/>
            <a:chOff x="0" y="0"/>
            <a:chExt cx="1800225" cy="1038225"/>
          </a:xfrm>
        </p:grpSpPr>
        <p:sp>
          <p:nvSpPr>
            <p:cNvPr id="20" name="Obdélník 19"/>
            <p:cNvSpPr/>
            <p:nvPr/>
          </p:nvSpPr>
          <p:spPr>
            <a:xfrm>
              <a:off x="0" y="0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21" name="Obdélník 20"/>
            <p:cNvSpPr/>
            <p:nvPr/>
          </p:nvSpPr>
          <p:spPr>
            <a:xfrm>
              <a:off x="457200" y="0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dirty="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2,4</a:t>
              </a:r>
              <a:endParaRPr lang="cs-CZ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2" name="Obdélník 21"/>
            <p:cNvSpPr/>
            <p:nvPr/>
          </p:nvSpPr>
          <p:spPr>
            <a:xfrm>
              <a:off x="1352550" y="0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23" name="Obdélník 22"/>
            <p:cNvSpPr/>
            <p:nvPr/>
          </p:nvSpPr>
          <p:spPr>
            <a:xfrm>
              <a:off x="904875" y="0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dirty="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4,3</a:t>
              </a:r>
              <a:endParaRPr lang="cs-CZ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4" name="Obdélník 23"/>
            <p:cNvSpPr/>
            <p:nvPr/>
          </p:nvSpPr>
          <p:spPr>
            <a:xfrm>
              <a:off x="276225" y="257175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25" name="Obdélník 24"/>
            <p:cNvSpPr/>
            <p:nvPr/>
          </p:nvSpPr>
          <p:spPr>
            <a:xfrm>
              <a:off x="723900" y="257175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26" name="Obdélník 25"/>
            <p:cNvSpPr/>
            <p:nvPr/>
          </p:nvSpPr>
          <p:spPr>
            <a:xfrm>
              <a:off x="1171575" y="257175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27" name="Obdélník 26"/>
            <p:cNvSpPr/>
            <p:nvPr/>
          </p:nvSpPr>
          <p:spPr>
            <a:xfrm>
              <a:off x="752475" y="781050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dirty="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26,6</a:t>
              </a:r>
              <a:endParaRPr lang="cs-CZ" sz="2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952500" y="514350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 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504825" y="514350"/>
              <a:ext cx="447675" cy="257175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2400" dirty="0">
                  <a:solidFill>
                    <a:srgbClr val="000000"/>
                  </a:solidFill>
                  <a:effectLst/>
                  <a:ea typeface="Calibri"/>
                  <a:cs typeface="Times New Roman"/>
                </a:rPr>
                <a:t>11</a:t>
              </a:r>
              <a:endParaRPr lang="cs-CZ" sz="2400" dirty="0">
                <a:effectLst/>
                <a:ea typeface="Calibri"/>
                <a:cs typeface="Times New Roman"/>
              </a:endParaRPr>
            </a:p>
          </p:txBody>
        </p:sp>
      </p:grpSp>
      <p:sp>
        <p:nvSpPr>
          <p:cNvPr id="30" name="Zástupný symbol pro obsah 2"/>
          <p:cNvSpPr txBox="1">
            <a:spLocks/>
          </p:cNvSpPr>
          <p:nvPr/>
        </p:nvSpPr>
        <p:spPr bwMode="auto">
          <a:xfrm>
            <a:off x="2195736" y="3731208"/>
            <a:ext cx="932681" cy="6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dirty="0">
                <a:solidFill>
                  <a:srgbClr val="FF0000"/>
                </a:solidFill>
              </a:rPr>
              <a:t>C</a:t>
            </a:r>
            <a:r>
              <a:rPr lang="cs-CZ" dirty="0" smtClean="0">
                <a:solidFill>
                  <a:srgbClr val="FF0000"/>
                </a:solidFill>
              </a:rPr>
              <a:t>. </a:t>
            </a:r>
            <a:r>
              <a:rPr lang="cs-CZ" sz="2000" b="1" i="1" dirty="0"/>
              <a:t>4</a:t>
            </a:r>
            <a:r>
              <a:rPr lang="cs-CZ" sz="2000" b="1" i="1" dirty="0" smtClean="0"/>
              <a:t>body</a:t>
            </a:r>
            <a:endParaRPr lang="cs-CZ" sz="2000" b="1" i="1" dirty="0"/>
          </a:p>
        </p:txBody>
      </p:sp>
      <p:sp>
        <p:nvSpPr>
          <p:cNvPr id="31" name="Zástupný symbol pro obsah 2"/>
          <p:cNvSpPr txBox="1">
            <a:spLocks/>
          </p:cNvSpPr>
          <p:nvPr/>
        </p:nvSpPr>
        <p:spPr bwMode="auto">
          <a:xfrm>
            <a:off x="4316165" y="1610306"/>
            <a:ext cx="1155804" cy="6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B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lang="cs-CZ" b="1" i="1" dirty="0"/>
              <a:t> </a:t>
            </a:r>
            <a:r>
              <a:rPr lang="cs-CZ" sz="2000" b="1" i="1" dirty="0" smtClean="0"/>
              <a:t>3body</a:t>
            </a:r>
            <a:endParaRPr lang="cs-CZ" sz="2000" b="1" i="1" dirty="0"/>
          </a:p>
          <a:p>
            <a:pPr marL="0" indent="0">
              <a:buFont typeface="Wingdings" pitchFamily="2" charset="2"/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873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</a:t>
            </a:r>
            <a:r>
              <a:rPr lang="cs-CZ" dirty="0" smtClean="0"/>
              <a:t>. Najdi délku okružní trasy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cs-CZ" dirty="0" smtClean="0"/>
              <a:t>Na obrázku se síť cyklostezek s pěti vyznačenými stanovišti a vzdálenostmi (km) jednotlivých úseků. Zjisti délku okružní trasy: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395536" y="3853963"/>
            <a:ext cx="3816424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A-B-C-A </a:t>
            </a:r>
            <a:r>
              <a:rPr lang="cs-CZ" sz="1800" b="1" i="1" dirty="0" smtClean="0"/>
              <a:t>(2body)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D-B-E-D  </a:t>
            </a:r>
            <a:r>
              <a:rPr lang="cs-CZ" sz="1800" b="1" dirty="0" smtClean="0"/>
              <a:t>(3body)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 smtClean="0"/>
              <a:t>B-A-C-E-D-B </a:t>
            </a:r>
            <a:r>
              <a:rPr lang="cs-CZ" sz="1800" b="1" i="1" dirty="0" smtClean="0"/>
              <a:t>(4body)  </a:t>
            </a:r>
          </a:p>
          <a:p>
            <a:pPr marL="0" indent="0">
              <a:buFont typeface="Wingdings" pitchFamily="2" charset="2"/>
              <a:buNone/>
            </a:pPr>
            <a:endParaRPr lang="cs-CZ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3995936" y="3212976"/>
            <a:ext cx="4688324" cy="3029059"/>
            <a:chOff x="0" y="0"/>
            <a:chExt cx="3105150" cy="1732915"/>
          </a:xfrm>
        </p:grpSpPr>
        <p:sp>
          <p:nvSpPr>
            <p:cNvPr id="26" name="Oblouk 25"/>
            <p:cNvSpPr/>
            <p:nvPr/>
          </p:nvSpPr>
          <p:spPr>
            <a:xfrm rot="18360941">
              <a:off x="1485900" y="19050"/>
              <a:ext cx="900430" cy="1421130"/>
            </a:xfrm>
            <a:prstGeom prst="arc">
              <a:avLst>
                <a:gd name="adj1" fmla="val 17089313"/>
                <a:gd name="adj2" fmla="val 1355494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grpSp>
          <p:nvGrpSpPr>
            <p:cNvPr id="27" name="Skupina 26"/>
            <p:cNvGrpSpPr/>
            <p:nvPr/>
          </p:nvGrpSpPr>
          <p:grpSpPr>
            <a:xfrm>
              <a:off x="0" y="0"/>
              <a:ext cx="3105150" cy="1732915"/>
              <a:chOff x="0" y="0"/>
              <a:chExt cx="3105150" cy="1732915"/>
            </a:xfrm>
          </p:grpSpPr>
          <p:grpSp>
            <p:nvGrpSpPr>
              <p:cNvPr id="28" name="Skupina 27"/>
              <p:cNvGrpSpPr/>
              <p:nvPr/>
            </p:nvGrpSpPr>
            <p:grpSpPr>
              <a:xfrm>
                <a:off x="0" y="76200"/>
                <a:ext cx="2971800" cy="1656715"/>
                <a:chOff x="0" y="0"/>
                <a:chExt cx="2971800" cy="1656715"/>
              </a:xfrm>
            </p:grpSpPr>
            <p:sp>
              <p:nvSpPr>
                <p:cNvPr id="36" name="Ovál 35"/>
                <p:cNvSpPr/>
                <p:nvPr/>
              </p:nvSpPr>
              <p:spPr>
                <a:xfrm>
                  <a:off x="2647950" y="923925"/>
                  <a:ext cx="323850" cy="323850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600" b="1">
                      <a:solidFill>
                        <a:srgbClr val="FFFFFF"/>
                      </a:solidFill>
                      <a:effectLst/>
                      <a:ea typeface="Calibri"/>
                      <a:cs typeface="Times New Roman"/>
                    </a:rPr>
                    <a:t>A</a:t>
                  </a:r>
                  <a:endParaRPr lang="cs-CZ" sz="110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37" name="Ovál 36"/>
                <p:cNvSpPr/>
                <p:nvPr/>
              </p:nvSpPr>
              <p:spPr>
                <a:xfrm>
                  <a:off x="1409700" y="933450"/>
                  <a:ext cx="323850" cy="323850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600" b="1">
                      <a:solidFill>
                        <a:srgbClr val="FFFFFF"/>
                      </a:solidFill>
                      <a:effectLst/>
                      <a:ea typeface="Calibri"/>
                      <a:cs typeface="Times New Roman"/>
                    </a:rPr>
                    <a:t>B</a:t>
                  </a:r>
                  <a:endParaRPr lang="cs-CZ" sz="110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38" name="Ovál 37"/>
                <p:cNvSpPr/>
                <p:nvPr/>
              </p:nvSpPr>
              <p:spPr>
                <a:xfrm>
                  <a:off x="2238375" y="323850"/>
                  <a:ext cx="323850" cy="323850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600" b="1">
                      <a:solidFill>
                        <a:srgbClr val="FFFFFF"/>
                      </a:solidFill>
                      <a:effectLst/>
                      <a:ea typeface="Calibri"/>
                      <a:cs typeface="Times New Roman"/>
                    </a:rPr>
                    <a:t>C</a:t>
                  </a:r>
                  <a:endParaRPr lang="cs-CZ" sz="110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39" name="Ovál 38"/>
                <p:cNvSpPr/>
                <p:nvPr/>
              </p:nvSpPr>
              <p:spPr>
                <a:xfrm>
                  <a:off x="457200" y="895350"/>
                  <a:ext cx="323850" cy="323850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600" b="1">
                      <a:solidFill>
                        <a:srgbClr val="FFFFFF"/>
                      </a:solidFill>
                      <a:effectLst/>
                      <a:ea typeface="Calibri"/>
                      <a:cs typeface="Times New Roman"/>
                    </a:rPr>
                    <a:t>D</a:t>
                  </a:r>
                  <a:endParaRPr lang="cs-CZ" sz="110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40" name="Ovál 39"/>
                <p:cNvSpPr/>
                <p:nvPr/>
              </p:nvSpPr>
              <p:spPr>
                <a:xfrm>
                  <a:off x="1200150" y="0"/>
                  <a:ext cx="323850" cy="323850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600" b="1">
                      <a:solidFill>
                        <a:srgbClr val="FFFFFF"/>
                      </a:solidFill>
                      <a:effectLst/>
                      <a:ea typeface="Calibri"/>
                      <a:cs typeface="Times New Roman"/>
                    </a:rPr>
                    <a:t>E</a:t>
                  </a:r>
                  <a:endParaRPr lang="cs-CZ" sz="110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41" name="Oblouk 40"/>
                <p:cNvSpPr/>
                <p:nvPr/>
              </p:nvSpPr>
              <p:spPr>
                <a:xfrm rot="13741708">
                  <a:off x="752475" y="114300"/>
                  <a:ext cx="900430" cy="1191895"/>
                </a:xfrm>
                <a:prstGeom prst="arc">
                  <a:avLst>
                    <a:gd name="adj1" fmla="val 16956787"/>
                    <a:gd name="adj2" fmla="val 2538314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42" name="Oblouk 41"/>
                <p:cNvSpPr/>
                <p:nvPr/>
              </p:nvSpPr>
              <p:spPr>
                <a:xfrm rot="20570397">
                  <a:off x="2266950" y="476250"/>
                  <a:ext cx="550545" cy="1133475"/>
                </a:xfrm>
                <a:prstGeom prst="arc">
                  <a:avLst>
                    <a:gd name="adj1" fmla="val 17089313"/>
                    <a:gd name="adj2" fmla="val 214165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43" name="Oblouk 42"/>
                <p:cNvSpPr/>
                <p:nvPr/>
              </p:nvSpPr>
              <p:spPr>
                <a:xfrm rot="6258941">
                  <a:off x="1195387" y="-395287"/>
                  <a:ext cx="1093470" cy="2263829"/>
                </a:xfrm>
                <a:prstGeom prst="arc">
                  <a:avLst>
                    <a:gd name="adj1" fmla="val 16937069"/>
                    <a:gd name="adj2" fmla="val 214165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44" name="Oblouk 43"/>
                <p:cNvSpPr/>
                <p:nvPr/>
              </p:nvSpPr>
              <p:spPr>
                <a:xfrm rot="7488159">
                  <a:off x="352425" y="-266700"/>
                  <a:ext cx="1093470" cy="1798320"/>
                </a:xfrm>
                <a:prstGeom prst="arc">
                  <a:avLst>
                    <a:gd name="adj1" fmla="val 16937069"/>
                    <a:gd name="adj2" fmla="val 20576451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45" name="Oblouk 44"/>
                <p:cNvSpPr/>
                <p:nvPr/>
              </p:nvSpPr>
              <p:spPr>
                <a:xfrm>
                  <a:off x="952500" y="142875"/>
                  <a:ext cx="685800" cy="1513840"/>
                </a:xfrm>
                <a:prstGeom prst="arc">
                  <a:avLst>
                    <a:gd name="adj1" fmla="val 16904110"/>
                    <a:gd name="adj2" fmla="val 1626613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46" name="Oblouk 45"/>
                <p:cNvSpPr/>
                <p:nvPr/>
              </p:nvSpPr>
              <p:spPr>
                <a:xfrm rot="3633023">
                  <a:off x="1262063" y="4762"/>
                  <a:ext cx="685800" cy="1513840"/>
                </a:xfrm>
                <a:prstGeom prst="arc">
                  <a:avLst>
                    <a:gd name="adj1" fmla="val 16904110"/>
                    <a:gd name="adj2" fmla="val 220547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29" name="Textové pole 31822"/>
              <p:cNvSpPr txBox="1"/>
              <p:nvPr/>
            </p:nvSpPr>
            <p:spPr>
              <a:xfrm>
                <a:off x="514350" y="409575"/>
                <a:ext cx="381000" cy="2476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b="1" dirty="0">
                    <a:effectLst/>
                    <a:ea typeface="Calibri"/>
                    <a:cs typeface="Times New Roman"/>
                  </a:rPr>
                  <a:t>11,2</a:t>
                </a:r>
                <a:endParaRPr lang="cs-CZ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30" name="Textové pole 31823"/>
              <p:cNvSpPr txBox="1"/>
              <p:nvPr/>
            </p:nvSpPr>
            <p:spPr>
              <a:xfrm>
                <a:off x="1857375" y="0"/>
                <a:ext cx="381000" cy="2476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b="1" dirty="0">
                    <a:effectLst/>
                    <a:ea typeface="Calibri"/>
                    <a:cs typeface="Times New Roman"/>
                  </a:rPr>
                  <a:t>7,35</a:t>
                </a:r>
                <a:endParaRPr lang="cs-CZ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31" name="Textové pole 31824"/>
              <p:cNvSpPr txBox="1"/>
              <p:nvPr/>
            </p:nvSpPr>
            <p:spPr>
              <a:xfrm>
                <a:off x="1257300" y="552614"/>
                <a:ext cx="381000" cy="2476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b="1" dirty="0">
                    <a:effectLst/>
                    <a:ea typeface="Calibri"/>
                    <a:cs typeface="Times New Roman"/>
                  </a:rPr>
                  <a:t>6,17</a:t>
                </a:r>
                <a:endParaRPr lang="cs-CZ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32" name="Textové pole 31825"/>
              <p:cNvSpPr txBox="1"/>
              <p:nvPr/>
            </p:nvSpPr>
            <p:spPr>
              <a:xfrm>
                <a:off x="2081025" y="924857"/>
                <a:ext cx="381000" cy="2476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b="1" dirty="0">
                    <a:effectLst/>
                    <a:ea typeface="Calibri"/>
                    <a:cs typeface="Times New Roman"/>
                  </a:rPr>
                  <a:t>10,38</a:t>
                </a:r>
                <a:endParaRPr lang="cs-CZ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33" name="Textové pole 31826"/>
              <p:cNvSpPr txBox="1"/>
              <p:nvPr/>
            </p:nvSpPr>
            <p:spPr>
              <a:xfrm>
                <a:off x="2724150" y="657225"/>
                <a:ext cx="381000" cy="2476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b="1" dirty="0">
                    <a:effectLst/>
                    <a:ea typeface="Calibri"/>
                    <a:cs typeface="Times New Roman"/>
                  </a:rPr>
                  <a:t>5,25</a:t>
                </a:r>
                <a:endParaRPr lang="cs-CZ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34" name="Textové pole 31827"/>
              <p:cNvSpPr txBox="1"/>
              <p:nvPr/>
            </p:nvSpPr>
            <p:spPr>
              <a:xfrm>
                <a:off x="1028700" y="1419225"/>
                <a:ext cx="381000" cy="2476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b="1" dirty="0">
                    <a:effectLst/>
                    <a:ea typeface="Calibri"/>
                    <a:cs typeface="Times New Roman"/>
                  </a:rPr>
                  <a:t>6,38</a:t>
                </a:r>
                <a:endParaRPr lang="cs-CZ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35" name="Textové pole 31828"/>
              <p:cNvSpPr txBox="1"/>
              <p:nvPr/>
            </p:nvSpPr>
            <p:spPr>
              <a:xfrm>
                <a:off x="2162175" y="1419225"/>
                <a:ext cx="381000" cy="2476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b="1" dirty="0">
                    <a:effectLst/>
                    <a:ea typeface="Calibri"/>
                    <a:cs typeface="Times New Roman"/>
                  </a:rPr>
                  <a:t>7,12</a:t>
                </a:r>
                <a:endParaRPr lang="cs-CZ" dirty="0">
                  <a:effectLst/>
                  <a:ea typeface="Calibri"/>
                  <a:cs typeface="Times New Roman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6413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10. </a:t>
            </a:r>
            <a:r>
              <a:rPr lang="cs-CZ" dirty="0" smtClean="0"/>
              <a:t>Vypočítej nebo doplň správné číslo:</a:t>
            </a:r>
            <a:endParaRPr lang="cs-CZ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4104456" cy="252027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4000" b="1" dirty="0" smtClean="0">
                <a:solidFill>
                  <a:srgbClr val="660066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A.</a:t>
            </a:r>
            <a:r>
              <a:rPr lang="cs-CZ" sz="4000" b="1" dirty="0" smtClean="0">
                <a:solidFill>
                  <a:srgbClr val="660066"/>
                </a:solidFill>
              </a:rPr>
              <a:t> </a:t>
            </a:r>
            <a:r>
              <a:rPr lang="cs-CZ" sz="2800" b="1" dirty="0" smtClean="0">
                <a:solidFill>
                  <a:srgbClr val="660066"/>
                </a:solidFill>
              </a:rPr>
              <a:t>27,86   </a:t>
            </a:r>
            <a:r>
              <a:rPr lang="cs-CZ" sz="2800" b="1" dirty="0" smtClean="0">
                <a:solidFill>
                  <a:srgbClr val="660066"/>
                </a:solidFill>
              </a:rPr>
              <a:t>. 10     </a:t>
            </a:r>
            <a:r>
              <a:rPr lang="cs-CZ" sz="2800" b="1" dirty="0" smtClean="0">
                <a:solidFill>
                  <a:srgbClr val="660066"/>
                </a:solidFill>
              </a:rPr>
              <a:t>=</a:t>
            </a:r>
            <a:r>
              <a:rPr lang="cs-CZ" sz="2800" b="1" dirty="0" smtClean="0">
                <a:solidFill>
                  <a:srgbClr val="660066"/>
                </a:solidFill>
              </a:rPr>
              <a:t>	</a:t>
            </a:r>
            <a:r>
              <a:rPr lang="cs-CZ" sz="2800" b="1" dirty="0" smtClean="0">
                <a:solidFill>
                  <a:srgbClr val="660066"/>
                </a:solidFill>
              </a:rPr>
              <a:t> </a:t>
            </a:r>
            <a:endParaRPr lang="cs-CZ" sz="2800" b="1" dirty="0" smtClean="0">
              <a:solidFill>
                <a:srgbClr val="660066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   36,9    : </a:t>
            </a:r>
            <a:r>
              <a:rPr lang="cs-CZ" sz="2800" b="1" dirty="0" smtClean="0">
                <a:solidFill>
                  <a:srgbClr val="660066"/>
                </a:solidFill>
              </a:rPr>
              <a:t>100   </a:t>
            </a:r>
            <a:r>
              <a:rPr lang="cs-CZ" sz="2800" b="1" dirty="0" smtClean="0">
                <a:solidFill>
                  <a:srgbClr val="660066"/>
                </a:solidFill>
              </a:rPr>
              <a:t>=</a:t>
            </a:r>
            <a:r>
              <a:rPr lang="cs-CZ" sz="2800" b="1" dirty="0" smtClean="0">
                <a:solidFill>
                  <a:srgbClr val="660066"/>
                </a:solidFill>
              </a:rPr>
              <a:t>	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  0,3675 </a:t>
            </a:r>
            <a:r>
              <a:rPr lang="cs-CZ" sz="2800" b="1" dirty="0" smtClean="0">
                <a:solidFill>
                  <a:srgbClr val="660066"/>
                </a:solidFill>
              </a:rPr>
              <a:t>. 1 000 =</a:t>
            </a:r>
            <a:r>
              <a:rPr lang="cs-CZ" sz="4000" b="1" dirty="0" smtClean="0">
                <a:solidFill>
                  <a:srgbClr val="660066"/>
                </a:solidFill>
              </a:rPr>
              <a:t>	</a:t>
            </a:r>
            <a:endParaRPr lang="cs-CZ" sz="4000" b="1" dirty="0" smtClean="0">
              <a:solidFill>
                <a:srgbClr val="660066"/>
              </a:solidFill>
            </a:endParaRP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cs-CZ" sz="4000" b="1" dirty="0">
                <a:solidFill>
                  <a:srgbClr val="660066"/>
                </a:solidFill>
              </a:rPr>
              <a:t> </a:t>
            </a:r>
            <a:r>
              <a:rPr lang="cs-CZ" sz="4000" b="1" dirty="0" smtClean="0">
                <a:solidFill>
                  <a:srgbClr val="660066"/>
                </a:solidFill>
              </a:rPr>
              <a:t>                  </a:t>
            </a:r>
            <a:r>
              <a:rPr lang="cs-CZ" sz="2400" b="1" i="1" dirty="0" smtClean="0"/>
              <a:t>(2 body)</a:t>
            </a:r>
            <a:r>
              <a:rPr lang="cs-CZ" sz="4000" b="1" dirty="0" smtClean="0">
                <a:solidFill>
                  <a:srgbClr val="660066"/>
                </a:solidFill>
              </a:rPr>
              <a:t>	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211960" y="1772816"/>
            <a:ext cx="493204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r>
              <a:rPr lang="cs-CZ" sz="4000" b="1" dirty="0" smtClean="0">
                <a:solidFill>
                  <a:srgbClr val="660066"/>
                </a:solidFill>
              </a:rPr>
              <a:t> </a:t>
            </a:r>
            <a:r>
              <a:rPr lang="cs-CZ" sz="2400" b="1" dirty="0">
                <a:solidFill>
                  <a:srgbClr val="FF0000"/>
                </a:solidFill>
              </a:rPr>
              <a:t>B</a:t>
            </a:r>
            <a:r>
              <a:rPr lang="cs-CZ" sz="2400" b="1" dirty="0" smtClean="0">
                <a:solidFill>
                  <a:srgbClr val="FF0000"/>
                </a:solidFill>
              </a:rPr>
              <a:t>.</a:t>
            </a:r>
            <a:r>
              <a:rPr lang="cs-CZ" sz="4000" b="1" dirty="0" smtClean="0">
                <a:solidFill>
                  <a:srgbClr val="660066"/>
                </a:solidFill>
              </a:rPr>
              <a:t> </a:t>
            </a:r>
            <a:r>
              <a:rPr lang="cs-CZ" sz="2800" b="1" dirty="0" smtClean="0">
                <a:solidFill>
                  <a:srgbClr val="660066"/>
                </a:solidFill>
              </a:rPr>
              <a:t>27,86   . _____    = 278,6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   0,234     : 100     = ______	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  _______ . 1 000 =  180</a:t>
            </a:r>
            <a:r>
              <a:rPr lang="cs-CZ" sz="4000" b="1" dirty="0" smtClean="0">
                <a:solidFill>
                  <a:srgbClr val="660066"/>
                </a:solidFill>
              </a:rPr>
              <a:t>		                      </a:t>
            </a:r>
            <a:r>
              <a:rPr lang="cs-CZ" sz="2400" b="1" i="1" dirty="0" smtClean="0"/>
              <a:t>(3 </a:t>
            </a:r>
            <a:r>
              <a:rPr lang="cs-CZ" sz="2400" b="1" i="1" dirty="0"/>
              <a:t>body)</a:t>
            </a:r>
            <a:r>
              <a:rPr lang="cs-CZ" sz="2400" b="1" dirty="0">
                <a:solidFill>
                  <a:srgbClr val="660066"/>
                </a:solidFill>
              </a:rPr>
              <a:t>	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cs-CZ" sz="4000" b="1" dirty="0" smtClean="0">
              <a:solidFill>
                <a:srgbClr val="660066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051720" y="4714643"/>
            <a:ext cx="53103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2400" b="1" dirty="0" smtClean="0">
                <a:solidFill>
                  <a:srgbClr val="FF0000"/>
                </a:solidFill>
              </a:rPr>
              <a:t>C.</a:t>
            </a:r>
            <a:r>
              <a:rPr lang="cs-CZ" sz="2800" b="1" dirty="0" smtClean="0">
                <a:solidFill>
                  <a:srgbClr val="660066"/>
                </a:solidFill>
              </a:rPr>
              <a:t>    </a:t>
            </a:r>
            <a:r>
              <a:rPr lang="cs-CZ" sz="2800" b="1" dirty="0">
                <a:solidFill>
                  <a:srgbClr val="660066"/>
                </a:solidFill>
              </a:rPr>
              <a:t>_____ </a:t>
            </a:r>
            <a:r>
              <a:rPr lang="cs-CZ" sz="2800" b="1" dirty="0" smtClean="0">
                <a:solidFill>
                  <a:srgbClr val="660066"/>
                </a:solidFill>
              </a:rPr>
              <a:t>. 3,28   </a:t>
            </a:r>
            <a:r>
              <a:rPr lang="cs-CZ" sz="2800" b="1" dirty="0">
                <a:solidFill>
                  <a:srgbClr val="660066"/>
                </a:solidFill>
              </a:rPr>
              <a:t>= </a:t>
            </a:r>
            <a:r>
              <a:rPr lang="cs-CZ" sz="2800" b="1" dirty="0" smtClean="0">
                <a:solidFill>
                  <a:srgbClr val="660066"/>
                </a:solidFill>
              </a:rPr>
              <a:t>32,8</a:t>
            </a:r>
            <a:endParaRPr lang="cs-CZ" sz="2800" b="1" dirty="0">
              <a:solidFill>
                <a:srgbClr val="660066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b="1" dirty="0">
                <a:solidFill>
                  <a:srgbClr val="660066"/>
                </a:solidFill>
              </a:rPr>
              <a:t>      </a:t>
            </a:r>
            <a:r>
              <a:rPr lang="cs-CZ" sz="2800" b="1" dirty="0" smtClean="0">
                <a:solidFill>
                  <a:srgbClr val="660066"/>
                </a:solidFill>
              </a:rPr>
              <a:t>16     </a:t>
            </a:r>
            <a:r>
              <a:rPr lang="cs-CZ" sz="2800" b="1" dirty="0">
                <a:solidFill>
                  <a:srgbClr val="660066"/>
                </a:solidFill>
              </a:rPr>
              <a:t>: </a:t>
            </a:r>
            <a:r>
              <a:rPr lang="cs-CZ" sz="2800" b="1" dirty="0" smtClean="0">
                <a:solidFill>
                  <a:srgbClr val="660066"/>
                </a:solidFill>
              </a:rPr>
              <a:t> ______= 0,016</a:t>
            </a:r>
            <a:r>
              <a:rPr lang="cs-CZ" sz="2800" b="1" dirty="0">
                <a:solidFill>
                  <a:srgbClr val="660066"/>
                </a:solidFill>
              </a:rPr>
              <a:t>	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cs-CZ" sz="2800" b="1" dirty="0">
                <a:solidFill>
                  <a:srgbClr val="660066"/>
                </a:solidFill>
              </a:rPr>
              <a:t>     _______ </a:t>
            </a:r>
            <a:r>
              <a:rPr lang="cs-CZ" sz="2800" b="1" dirty="0" smtClean="0">
                <a:solidFill>
                  <a:srgbClr val="660066"/>
                </a:solidFill>
              </a:rPr>
              <a:t>: 100 </a:t>
            </a:r>
            <a:r>
              <a:rPr lang="cs-CZ" sz="2800" b="1" dirty="0">
                <a:solidFill>
                  <a:srgbClr val="660066"/>
                </a:solidFill>
              </a:rPr>
              <a:t>=  </a:t>
            </a:r>
            <a:r>
              <a:rPr lang="cs-CZ" sz="2800" b="1" dirty="0" smtClean="0">
                <a:solidFill>
                  <a:srgbClr val="660066"/>
                </a:solidFill>
              </a:rPr>
              <a:t>4,32           				     </a:t>
            </a:r>
            <a:r>
              <a:rPr lang="cs-CZ" sz="2000" b="1" i="1" dirty="0" smtClean="0"/>
              <a:t>(</a:t>
            </a:r>
            <a:r>
              <a:rPr lang="cs-CZ" sz="2400" b="1" i="1" dirty="0" smtClean="0"/>
              <a:t>4body)</a:t>
            </a:r>
            <a:endParaRPr lang="cs-CZ" sz="2400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11</a:t>
            </a:r>
            <a:r>
              <a:rPr lang="cs-CZ" dirty="0" smtClean="0"/>
              <a:t>. </a:t>
            </a:r>
            <a:r>
              <a:rPr lang="cs-CZ" dirty="0" smtClean="0"/>
              <a:t>Vynásob zpaměti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375" y="1773238"/>
            <a:ext cx="4897065" cy="460809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/>
              <a:t> </a:t>
            </a:r>
            <a:r>
              <a:rPr lang="cs-CZ" sz="4800" b="1" dirty="0" smtClean="0">
                <a:solidFill>
                  <a:srgbClr val="660066"/>
                </a:solidFill>
              </a:rPr>
              <a:t>7  . 0,04  =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4800" b="1" dirty="0" smtClean="0">
                <a:solidFill>
                  <a:srgbClr val="660066"/>
                </a:solidFill>
              </a:rPr>
              <a:t>0,15 . 5    =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4800" b="1" dirty="0" smtClean="0">
                <a:solidFill>
                  <a:srgbClr val="660066"/>
                </a:solidFill>
              </a:rPr>
              <a:t>0,2  .  0,3 =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4800" b="1" dirty="0" smtClean="0">
                <a:solidFill>
                  <a:srgbClr val="660066"/>
                </a:solidFill>
              </a:rPr>
              <a:t>1,5  . 0,2  </a:t>
            </a:r>
            <a:r>
              <a:rPr lang="cs-CZ" sz="4800" b="1" dirty="0" smtClean="0">
                <a:solidFill>
                  <a:srgbClr val="660066"/>
                </a:solidFill>
              </a:rPr>
              <a:t>=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400" b="1" i="1" dirty="0" smtClean="0"/>
              <a:t>                                                (4body)</a:t>
            </a:r>
            <a:endParaRPr lang="cs-CZ" sz="2400" b="1" i="1" dirty="0" smtClean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971832">
            <a:off x="539750" y="4076700"/>
            <a:ext cx="23431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12. </a:t>
            </a:r>
            <a:r>
              <a:rPr lang="cs-CZ" dirty="0" smtClean="0"/>
              <a:t>Převeď na uvedené jednotky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76686"/>
            <a:ext cx="3816424" cy="2880320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dirty="0" smtClean="0"/>
              <a:t>   </a:t>
            </a:r>
            <a:r>
              <a:rPr lang="cs-CZ" sz="2800" b="1" dirty="0" smtClean="0">
                <a:solidFill>
                  <a:srgbClr val="660066"/>
                </a:solidFill>
              </a:rPr>
              <a:t>1,7 km =	</a:t>
            </a:r>
            <a:r>
              <a:rPr lang="cs-CZ" sz="2800" b="1" dirty="0" smtClean="0">
                <a:solidFill>
                  <a:srgbClr val="660066"/>
                </a:solidFill>
              </a:rPr>
              <a:t>m</a:t>
            </a:r>
            <a:endParaRPr lang="cs-CZ" sz="2800" b="1" dirty="0" smtClean="0">
              <a:solidFill>
                <a:srgbClr val="660066"/>
              </a:solidFill>
            </a:endParaRPr>
          </a:p>
          <a:p>
            <a:pPr eaLnBrk="1" hangingPunct="1"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18 mm = 	</a:t>
            </a:r>
            <a:r>
              <a:rPr lang="cs-CZ" sz="2800" b="1" dirty="0" smtClean="0">
                <a:solidFill>
                  <a:srgbClr val="660066"/>
                </a:solidFill>
              </a:rPr>
              <a:t>dm</a:t>
            </a:r>
            <a:endParaRPr lang="cs-CZ" sz="2800" b="1" dirty="0" smtClean="0">
              <a:solidFill>
                <a:srgbClr val="660066"/>
              </a:solidFill>
            </a:endParaRPr>
          </a:p>
          <a:p>
            <a:pPr eaLnBrk="1" hangingPunct="1"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0,05 m</a:t>
            </a:r>
            <a:r>
              <a:rPr lang="cs-CZ" sz="2800" b="1" baseline="30000" dirty="0" smtClean="0">
                <a:solidFill>
                  <a:srgbClr val="660066"/>
                </a:solidFill>
              </a:rPr>
              <a:t>  </a:t>
            </a:r>
            <a:r>
              <a:rPr lang="cs-CZ" sz="2800" b="1" dirty="0" smtClean="0">
                <a:solidFill>
                  <a:srgbClr val="660066"/>
                </a:solidFill>
              </a:rPr>
              <a:t>=	</a:t>
            </a:r>
            <a:r>
              <a:rPr lang="cs-CZ" sz="2800" b="1" dirty="0" smtClean="0">
                <a:solidFill>
                  <a:srgbClr val="660066"/>
                </a:solidFill>
              </a:rPr>
              <a:t>mm</a:t>
            </a:r>
            <a:endParaRPr lang="cs-CZ" sz="2800" b="1" baseline="30000" dirty="0" smtClean="0">
              <a:solidFill>
                <a:srgbClr val="660066"/>
              </a:solidFill>
            </a:endParaRPr>
          </a:p>
          <a:p>
            <a:pPr eaLnBrk="1" hangingPunct="1">
              <a:defRPr/>
            </a:pPr>
            <a:r>
              <a:rPr lang="cs-CZ" sz="2800" b="1" dirty="0">
                <a:solidFill>
                  <a:srgbClr val="660066"/>
                </a:solidFill>
              </a:rPr>
              <a:t> </a:t>
            </a:r>
            <a:r>
              <a:rPr lang="cs-CZ" sz="2800" b="1" dirty="0" smtClean="0">
                <a:solidFill>
                  <a:srgbClr val="660066"/>
                </a:solidFill>
              </a:rPr>
              <a:t>   9 mm  = 	</a:t>
            </a:r>
            <a:r>
              <a:rPr lang="cs-CZ" sz="2800" b="1" dirty="0" smtClean="0">
                <a:solidFill>
                  <a:srgbClr val="660066"/>
                </a:solidFill>
              </a:rPr>
              <a:t>cm</a:t>
            </a:r>
            <a:endParaRPr lang="cs-CZ" sz="2800" b="1" baseline="30000" dirty="0" smtClean="0">
              <a:solidFill>
                <a:srgbClr val="660066"/>
              </a:solidFill>
            </a:endParaRPr>
          </a:p>
          <a:p>
            <a:pPr eaLnBrk="1" hangingPunct="1"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235 m =		</a:t>
            </a:r>
            <a:r>
              <a:rPr lang="cs-CZ" sz="2800" b="1" dirty="0" smtClean="0">
                <a:solidFill>
                  <a:srgbClr val="660066"/>
                </a:solidFill>
              </a:rPr>
              <a:t>km</a:t>
            </a:r>
            <a:endParaRPr lang="cs-CZ" sz="2800" b="1" dirty="0" smtClean="0">
              <a:solidFill>
                <a:srgbClr val="660066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60032" y="1835751"/>
            <a:ext cx="381642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eaLnBrk="1" hangingPunct="1">
              <a:defRPr/>
            </a:pPr>
            <a:r>
              <a:rPr lang="cs-CZ" sz="2800" dirty="0" smtClean="0"/>
              <a:t>   </a:t>
            </a:r>
            <a:r>
              <a:rPr lang="cs-CZ" sz="2800" b="1" dirty="0" smtClean="0">
                <a:solidFill>
                  <a:srgbClr val="660066"/>
                </a:solidFill>
              </a:rPr>
              <a:t>3,4 t =		kg</a:t>
            </a:r>
          </a:p>
          <a:p>
            <a:pPr eaLnBrk="1" hangingPunct="1"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0,7kg = 		g</a:t>
            </a:r>
          </a:p>
          <a:p>
            <a:pPr eaLnBrk="1" hangingPunct="1"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0,013g</a:t>
            </a:r>
            <a:r>
              <a:rPr lang="cs-CZ" sz="2800" b="1" baseline="30000" dirty="0" smtClean="0">
                <a:solidFill>
                  <a:srgbClr val="660066"/>
                </a:solidFill>
              </a:rPr>
              <a:t>  </a:t>
            </a:r>
            <a:r>
              <a:rPr lang="cs-CZ" sz="2800" b="1" dirty="0" smtClean="0">
                <a:solidFill>
                  <a:srgbClr val="660066"/>
                </a:solidFill>
              </a:rPr>
              <a:t>=	mg</a:t>
            </a:r>
            <a:endParaRPr lang="cs-CZ" sz="2800" b="1" baseline="30000" dirty="0" smtClean="0">
              <a:solidFill>
                <a:srgbClr val="660066"/>
              </a:solidFill>
            </a:endParaRPr>
          </a:p>
          <a:p>
            <a:pPr eaLnBrk="1" hangingPunct="1"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 2 q  = 		kg</a:t>
            </a:r>
            <a:endParaRPr lang="cs-CZ" sz="2800" b="1" baseline="30000" dirty="0" smtClean="0">
              <a:solidFill>
                <a:srgbClr val="660066"/>
              </a:solidFill>
            </a:endParaRPr>
          </a:p>
          <a:p>
            <a:pPr eaLnBrk="1" hangingPunct="1">
              <a:defRPr/>
            </a:pPr>
            <a:r>
              <a:rPr lang="cs-CZ" sz="2800" b="1" dirty="0" smtClean="0">
                <a:solidFill>
                  <a:srgbClr val="660066"/>
                </a:solidFill>
              </a:rPr>
              <a:t>   300 kg =	t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707904" y="4592853"/>
            <a:ext cx="1908212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cs-CZ" sz="2800" b="1" dirty="0" smtClean="0"/>
              <a:t>(4 body)</a:t>
            </a:r>
            <a:endParaRPr lang="cs-CZ" sz="2800" b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13. Slovní </a:t>
            </a:r>
            <a:r>
              <a:rPr lang="cs-CZ" dirty="0" smtClean="0"/>
              <a:t>úlohy</a:t>
            </a:r>
            <a:endParaRPr lang="cs-CZ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2"/>
            <a:ext cx="8496300" cy="4177059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cs-CZ" sz="2800" dirty="0" smtClean="0">
                <a:effectLst/>
              </a:rPr>
              <a:t>Tatínek </a:t>
            </a:r>
            <a:r>
              <a:rPr lang="cs-CZ" sz="2800" dirty="0">
                <a:effectLst/>
              </a:rPr>
              <a:t>váží o 20kg více než maminka. Oba dohromady váží </a:t>
            </a:r>
            <a:r>
              <a:rPr lang="cs-CZ" sz="2800" dirty="0" smtClean="0">
                <a:effectLst/>
              </a:rPr>
              <a:t>160kg. Kolik </a:t>
            </a:r>
            <a:r>
              <a:rPr lang="cs-CZ" sz="2800" dirty="0">
                <a:effectLst/>
              </a:rPr>
              <a:t>váží maminka</a:t>
            </a:r>
            <a:r>
              <a:rPr lang="cs-CZ" sz="2800" dirty="0" smtClean="0">
                <a:effectLst/>
              </a:rPr>
              <a:t>?  </a:t>
            </a:r>
            <a:r>
              <a:rPr lang="cs-CZ" sz="2400" b="1" i="1" dirty="0" smtClean="0">
                <a:effectLst/>
              </a:rPr>
              <a:t>(2body)</a:t>
            </a:r>
            <a:endParaRPr lang="cs-CZ" sz="2400" b="1" i="1" dirty="0">
              <a:effectLst/>
            </a:endParaRPr>
          </a:p>
          <a:p>
            <a:pPr marL="514350" indent="-514350">
              <a:buFont typeface="+mj-lt"/>
              <a:buAutoNum type="alphaUcPeriod"/>
            </a:pPr>
            <a:r>
              <a:rPr lang="cs-CZ" sz="2800" dirty="0" smtClean="0">
                <a:effectLst/>
              </a:rPr>
              <a:t>Jedeme </a:t>
            </a:r>
            <a:r>
              <a:rPr lang="cs-CZ" sz="2800" dirty="0">
                <a:effectLst/>
              </a:rPr>
              <a:t>k babičce. Z celkové vzdálenosti jsme urazili již třetinu cesty. Zbývá nám ještě </a:t>
            </a:r>
            <a:r>
              <a:rPr lang="cs-CZ" sz="2800" dirty="0" smtClean="0">
                <a:effectLst/>
              </a:rPr>
              <a:t>36 </a:t>
            </a:r>
            <a:r>
              <a:rPr lang="cs-CZ" sz="2800" dirty="0">
                <a:effectLst/>
              </a:rPr>
              <a:t>km. Jak daleko bydlí babičky</a:t>
            </a:r>
            <a:r>
              <a:rPr lang="cs-CZ" sz="2800" dirty="0" smtClean="0">
                <a:effectLst/>
              </a:rPr>
              <a:t>? 					 </a:t>
            </a:r>
            <a:r>
              <a:rPr lang="cs-CZ" sz="2400" b="1" i="1" dirty="0" smtClean="0">
                <a:effectLst/>
              </a:rPr>
              <a:t>(3body)</a:t>
            </a:r>
            <a:endParaRPr lang="cs-CZ" sz="2400" b="1" i="1" dirty="0">
              <a:effectLst/>
            </a:endParaRPr>
          </a:p>
          <a:p>
            <a:pPr marL="514350" indent="-514350">
              <a:buFont typeface="+mj-lt"/>
              <a:buAutoNum type="alphaUcPeriod"/>
            </a:pPr>
            <a:r>
              <a:rPr lang="cs-CZ" sz="2800" dirty="0" smtClean="0">
                <a:effectLst/>
              </a:rPr>
              <a:t>Na </a:t>
            </a:r>
            <a:r>
              <a:rPr lang="cs-CZ" sz="2800" dirty="0">
                <a:effectLst/>
              </a:rPr>
              <a:t>záhonu kvetly tulipány. Klára jich třetinu utrhla a 16 jich tam zůstalo. Kolik tulipánů by na záhonu zůstalo, kdyby jich místo třetiny utrhla </a:t>
            </a:r>
            <a:r>
              <a:rPr lang="cs-CZ" sz="2800" dirty="0" smtClean="0">
                <a:effectLst/>
              </a:rPr>
              <a:t>čtvrtinu? 								</a:t>
            </a:r>
            <a:r>
              <a:rPr lang="cs-CZ" sz="2400" b="1" i="1" dirty="0" smtClean="0">
                <a:effectLst/>
              </a:rPr>
              <a:t>(4body)</a:t>
            </a:r>
            <a:endParaRPr lang="cs-CZ" sz="2400" b="1" i="1" dirty="0">
              <a:effectLst/>
            </a:endParaRPr>
          </a:p>
          <a:p>
            <a:pPr marL="0" indent="0" eaLnBrk="1" hangingPunct="1">
              <a:buNone/>
              <a:defRPr/>
            </a:pPr>
            <a:endParaRPr lang="cs-CZ" dirty="0" smtClean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1600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sz="1600" b="0" i="1" smtClean="0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cs-CZ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1600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16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sz="1600" b="0" i="1" smtClean="0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cs-CZ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1600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16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sz="16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0,6; 0,12; 0,07; 0,135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1</m:t>
                        </m:r>
                        <m:r>
                          <a:rPr lang="cs-CZ" sz="16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1600" i="1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sz="1600" i="1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cs-CZ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8</m:t>
                        </m:r>
                        <m:r>
                          <a:rPr lang="cs-CZ" sz="16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1600" i="1">
                            <a:latin typeface="Cambria Math"/>
                          </a:rPr>
                          <m:t>1</m:t>
                        </m:r>
                        <m:r>
                          <a:rPr lang="cs-CZ" sz="1600" b="0" i="1" smtClean="0">
                            <a:latin typeface="Cambria Math"/>
                          </a:rPr>
                          <m:t>0</m:t>
                        </m:r>
                        <m:r>
                          <a:rPr lang="cs-CZ" sz="1600" i="1">
                            <a:latin typeface="Cambria Math"/>
                          </a:rPr>
                          <m:t>0</m:t>
                        </m:r>
                      </m:den>
                    </m:f>
                    <m:r>
                      <a:rPr lang="cs-CZ" sz="1600" b="0" i="1" smtClean="0">
                        <a:latin typeface="Cambria Math"/>
                      </a:rPr>
                      <m:t>;</m:t>
                    </m:r>
                    <m:f>
                      <m:fPr>
                        <m:ctrlPr>
                          <a:rPr lang="cs-CZ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cs-CZ" sz="1600" i="1">
                            <a:latin typeface="Cambria Math"/>
                          </a:rPr>
                          <m:t>10</m:t>
                        </m:r>
                        <m:r>
                          <a:rPr lang="cs-CZ" sz="1600" b="0" i="1" smtClean="0">
                            <a:latin typeface="Cambria Math"/>
                          </a:rPr>
                          <m:t>00</m:t>
                        </m:r>
                      </m:den>
                    </m:f>
                    <m:r>
                      <a:rPr lang="cs-CZ" sz="1600" i="1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cs-CZ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115</m:t>
                        </m:r>
                      </m:num>
                      <m:den>
                        <m:r>
                          <a:rPr lang="cs-CZ" sz="1600" i="1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cs-CZ" sz="1600" dirty="0" smtClean="0"/>
                  <a:t>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A) 2,5 € nebo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16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1600" dirty="0" smtClean="0"/>
                  <a:t> €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16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cs-CZ" sz="1600" b="0" i="1" smtClean="0">
                        <a:latin typeface="Cambria Math"/>
                      </a:rPr>
                      <m:t>𝑝𝑖𝑧𝑧𝑦</m:t>
                    </m:r>
                    <m:r>
                      <a:rPr lang="cs-CZ" sz="1600" b="0" i="1" smtClean="0">
                        <a:latin typeface="Cambria Math"/>
                      </a:rPr>
                      <m:t> </m:t>
                    </m:r>
                    <m:r>
                      <a:rPr lang="cs-CZ" sz="1600" b="0" i="1" smtClean="0">
                        <a:latin typeface="Cambria Math"/>
                      </a:rPr>
                      <m:t>𝑛𝑒𝑏𝑜</m:t>
                    </m:r>
                    <m:r>
                      <a:rPr lang="cs-CZ" sz="1600" b="0" i="1" smtClean="0">
                        <a:latin typeface="Cambria Math"/>
                      </a:rPr>
                      <m:t> 0,75</m:t>
                    </m:r>
                    <m:r>
                      <a:rPr lang="cs-CZ" sz="1600" b="0" i="1" smtClean="0">
                        <a:latin typeface="Cambria Math"/>
                      </a:rPr>
                      <m:t>𝑝𝑖𝑧𝑧𝑦</m:t>
                    </m:r>
                    <m:r>
                      <a:rPr lang="cs-CZ" sz="1600" b="0" i="1" smtClean="0">
                        <a:latin typeface="Cambria Math"/>
                      </a:rPr>
                      <m:t> </m:t>
                    </m:r>
                    <m:r>
                      <a:rPr lang="cs-CZ" sz="1600" b="0" i="1" smtClean="0">
                        <a:latin typeface="Cambria Math"/>
                      </a:rPr>
                      <m:t>𝐶</m:t>
                    </m:r>
                    <m:r>
                      <a:rPr lang="cs-CZ" sz="1600" b="0" i="1" smtClean="0">
                        <a:latin typeface="Cambria Math"/>
                      </a:rPr>
                      <m:t>) 1,05</m:t>
                    </m:r>
                    <m:r>
                      <a:rPr lang="cs-CZ" sz="1600" b="0" i="1" smtClean="0">
                        <a:latin typeface="Cambria Math"/>
                      </a:rPr>
                      <m:t>𝑐𝑚</m:t>
                    </m:r>
                    <m:r>
                      <a:rPr lang="cs-CZ" sz="1600" b="0" i="1" smtClean="0">
                        <a:latin typeface="Cambria Math"/>
                      </a:rPr>
                      <m:t> 1</m:t>
                    </m:r>
                    <m:f>
                      <m:fPr>
                        <m:ctrlPr>
                          <a:rPr lang="cs-CZ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1600" b="0" i="1" smtClean="0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cs-CZ" sz="1600" b="0" i="1" smtClean="0">
                        <a:latin typeface="Cambria Math"/>
                      </a:rPr>
                      <m:t>𝑐𝑚</m:t>
                    </m:r>
                  </m:oMath>
                </a14:m>
                <a:endParaRPr lang="cs-CZ" sz="16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A) 2   B) 0,2   C) 0,02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0,34; 0,56; 0,63  1 dílek = 0,01 druhý koncový bod: 0,55 a 0,25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9,7320 ˃ 9,3270 ˃ 9,273 ˃ 9,237 = 9,2370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a) 1,000;  4,000  b) 0,800; 0  c) 0,58;  3,13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8 A) doplněná čísla: 0,9; 1,1; 2,0  B) 1,4; 2,6; 2,2  C) 1,9; 4,6; 4,4; 6,7; 8,9; 15,6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A) 22,75km  b) 23,75 km   C) 37,3km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A) 278,6; 0,369; 367,5   B) 10; 0,00234 ; 0,18   C) 10; 1000; 432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0,28; 0,75; 0,06; 0,3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1700m; 0,18dm; 50mm; 0,9cm; 0,235km ; 3400kg; 700g; 13mg; 200kg; 0,3t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cs-CZ" sz="1600" dirty="0" smtClean="0"/>
                  <a:t>A) 70kg; b) 54km C) 18 tulipánů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5563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49 – 44  výborně</a:t>
            </a:r>
          </a:p>
          <a:p>
            <a:r>
              <a:rPr lang="cs-CZ" dirty="0" smtClean="0"/>
              <a:t>44 – 37  skvělá práce</a:t>
            </a:r>
          </a:p>
          <a:p>
            <a:r>
              <a:rPr lang="cs-CZ" dirty="0" smtClean="0"/>
              <a:t>36 – 25 dobrý výkon</a:t>
            </a:r>
          </a:p>
          <a:p>
            <a:r>
              <a:rPr lang="cs-CZ" dirty="0" smtClean="0"/>
              <a:t>24 – 13 ještě opakuj</a:t>
            </a:r>
          </a:p>
          <a:p>
            <a:r>
              <a:rPr lang="cs-CZ" dirty="0" smtClean="0"/>
              <a:t>12 – 0 projdi si znova všechny příklady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138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Pokyny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Procvič si učivo matematiky za první čtvrtletí </a:t>
            </a:r>
          </a:p>
          <a:p>
            <a:r>
              <a:rPr lang="cs-CZ" dirty="0" smtClean="0"/>
              <a:t>U příkladů č. 3., 4., 5.,8., 9., 10., 12., 13. si zvol obtížnost A, B nebo C</a:t>
            </a:r>
          </a:p>
          <a:p>
            <a:r>
              <a:rPr lang="cs-CZ" dirty="0" smtClean="0"/>
              <a:t>Na konci prezentace najdeš řešení</a:t>
            </a:r>
          </a:p>
          <a:p>
            <a:r>
              <a:rPr lang="cs-CZ" dirty="0" smtClean="0"/>
              <a:t>Spočítej si získané body a podle bodovací tabulky ohodnoť svou práci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6057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Desetinná čísla a zlomky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r>
              <a:rPr lang="cs-CZ" dirty="0" smtClean="0"/>
              <a:t>Zapiš desetinným číslem a zlomkem, jaká část obrazce je vyšrafována</a:t>
            </a:r>
            <a:r>
              <a:rPr lang="cs-CZ" dirty="0" smtClean="0"/>
              <a:t>.  </a:t>
            </a:r>
            <a:r>
              <a:rPr lang="cs-CZ" sz="2400" b="1" i="1" dirty="0" smtClean="0"/>
              <a:t>(3body)</a:t>
            </a:r>
            <a:endParaRPr lang="cs-CZ" sz="2400" b="1" i="1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55101"/>
              </p:ext>
            </p:extLst>
          </p:nvPr>
        </p:nvGraphicFramePr>
        <p:xfrm>
          <a:off x="827584" y="2852936"/>
          <a:ext cx="864096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  <a:gridCol w="432048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950722"/>
              </p:ext>
            </p:extLst>
          </p:nvPr>
        </p:nvGraphicFramePr>
        <p:xfrm>
          <a:off x="3635896" y="2852936"/>
          <a:ext cx="864096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  <a:gridCol w="432048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577649"/>
              </p:ext>
            </p:extLst>
          </p:nvPr>
        </p:nvGraphicFramePr>
        <p:xfrm>
          <a:off x="6444208" y="2852936"/>
          <a:ext cx="864096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  <a:gridCol w="432048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395536" y="501317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_____  ______                        ______  _______                      _______ _______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9532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Desetinná čísla a zlomky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ástupný symbol pro obsah 4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Zapiš zlomky pomocí desetinných čísel:</a:t>
                </a:r>
              </a:p>
              <a:p>
                <a:r>
                  <a:rPr lang="cs-CZ" dirty="0" smtClean="0"/>
                  <a:t>a)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r>
                  <a:rPr lang="cs-CZ" dirty="0" smtClean="0"/>
                  <a:t>b)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10</m:t>
                        </m:r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:r>
                  <a:rPr lang="cs-CZ" dirty="0" smtClean="0"/>
                  <a:t>c)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10</m:t>
                        </m:r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:r>
                  <a:rPr lang="cs-CZ" dirty="0" smtClean="0"/>
                  <a:t>d)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135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10</m:t>
                        </m:r>
                        <m:r>
                          <a:rPr lang="cs-CZ" b="0" i="1" smtClean="0">
                            <a:latin typeface="Cambria Math"/>
                          </a:rPr>
                          <m:t>00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:r>
                  <a:rPr lang="cs-CZ" dirty="0" smtClean="0"/>
                  <a:t>                       </a:t>
                </a:r>
                <a:r>
                  <a:rPr lang="cs-CZ" sz="2400" b="1" i="1" dirty="0" smtClean="0"/>
                  <a:t>(2body)</a:t>
                </a:r>
                <a:endParaRPr lang="cs-CZ" sz="2400" b="1" i="1" dirty="0"/>
              </a:p>
            </p:txBody>
          </p:sp>
        </mc:Choice>
        <mc:Fallback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905" t="-148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Zapiš desetinná čísla pomocí zlomků: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e)  1,3 =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f)  0,82 =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g)  0,012 =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h) </a:t>
            </a:r>
            <a:r>
              <a:rPr lang="cs-CZ" dirty="0" smtClean="0"/>
              <a:t>11,5 </a:t>
            </a:r>
            <a:r>
              <a:rPr lang="cs-CZ" dirty="0" smtClean="0"/>
              <a:t>=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                         </a:t>
            </a:r>
            <a:r>
              <a:rPr lang="cs-CZ" b="1" i="1" dirty="0" smtClean="0"/>
              <a:t>(2body)</a:t>
            </a: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157578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3. </a:t>
            </a:r>
            <a:r>
              <a:rPr lang="cs-CZ" dirty="0" smtClean="0"/>
              <a:t>Stručně zapiš, najdi více způsobů</a:t>
            </a:r>
            <a:endParaRPr lang="cs-CZ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348880"/>
            <a:ext cx="7632526" cy="2591742"/>
          </a:xfrm>
        </p:spPr>
        <p:txBody>
          <a:bodyPr/>
          <a:lstStyle/>
          <a:p>
            <a:pPr marL="514350" indent="-514350" eaLnBrk="1" hangingPunct="1">
              <a:spcAft>
                <a:spcPct val="30000"/>
              </a:spcAft>
              <a:buFont typeface="+mj-lt"/>
              <a:buAutoNum type="alphaUcPeriod"/>
              <a:defRPr/>
            </a:pPr>
            <a:r>
              <a:rPr lang="cs-CZ" b="1" dirty="0" smtClean="0">
                <a:solidFill>
                  <a:srgbClr val="660066"/>
                </a:solidFill>
              </a:rPr>
              <a:t>Dvě a půl eura       </a:t>
            </a:r>
            <a:r>
              <a:rPr lang="cs-CZ" sz="2400" b="1" i="1" dirty="0" smtClean="0"/>
              <a:t>(2 body)</a:t>
            </a:r>
          </a:p>
          <a:p>
            <a:pPr marL="514350" indent="-514350" eaLnBrk="1" hangingPunct="1">
              <a:spcAft>
                <a:spcPct val="30000"/>
              </a:spcAft>
              <a:buFont typeface="+mj-lt"/>
              <a:buAutoNum type="alphaUcPeriod"/>
              <a:defRPr/>
            </a:pPr>
            <a:r>
              <a:rPr lang="cs-CZ" b="1" dirty="0">
                <a:solidFill>
                  <a:srgbClr val="660066"/>
                </a:solidFill>
              </a:rPr>
              <a:t>Tři čtvrtiny </a:t>
            </a:r>
            <a:r>
              <a:rPr lang="cs-CZ" b="1" dirty="0" smtClean="0">
                <a:solidFill>
                  <a:srgbClr val="660066"/>
                </a:solidFill>
              </a:rPr>
              <a:t>pizzy   </a:t>
            </a:r>
            <a:r>
              <a:rPr lang="cs-CZ" sz="2400" b="1" i="1" dirty="0" smtClean="0"/>
              <a:t>(3 </a:t>
            </a:r>
            <a:r>
              <a:rPr lang="cs-CZ" sz="2400" b="1" i="1" dirty="0"/>
              <a:t>body</a:t>
            </a:r>
            <a:r>
              <a:rPr lang="cs-CZ" sz="2400" b="1" i="1" dirty="0" smtClean="0"/>
              <a:t>)</a:t>
            </a:r>
            <a:endParaRPr lang="cs-CZ" sz="2400" b="1" dirty="0" smtClean="0">
              <a:solidFill>
                <a:srgbClr val="660066"/>
              </a:solidFill>
            </a:endParaRPr>
          </a:p>
          <a:p>
            <a:pPr marL="514350" indent="-514350" eaLnBrk="1" hangingPunct="1">
              <a:spcAft>
                <a:spcPct val="30000"/>
              </a:spcAft>
              <a:buFont typeface="+mj-lt"/>
              <a:buAutoNum type="alphaUcPeriod"/>
              <a:defRPr/>
            </a:pPr>
            <a:r>
              <a:rPr lang="cs-CZ" b="1" dirty="0" smtClean="0">
                <a:solidFill>
                  <a:srgbClr val="660066"/>
                </a:solidFill>
              </a:rPr>
              <a:t>Jeden metr a 5 centimetrů   </a:t>
            </a:r>
            <a:r>
              <a:rPr lang="cs-CZ" sz="2400" b="1" i="1" dirty="0" smtClean="0"/>
              <a:t>(4 </a:t>
            </a:r>
            <a:r>
              <a:rPr lang="cs-CZ" sz="2400" b="1" i="1" dirty="0"/>
              <a:t>body)</a:t>
            </a:r>
          </a:p>
          <a:p>
            <a:pPr marL="514350" indent="-514350" eaLnBrk="1" hangingPunct="1">
              <a:spcAft>
                <a:spcPct val="30000"/>
              </a:spcAft>
              <a:buFont typeface="+mj-lt"/>
              <a:buAutoNum type="alphaUcPeriod"/>
              <a:defRPr/>
            </a:pPr>
            <a:endParaRPr lang="cs-CZ" b="1" dirty="0" smtClean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4. Které číslo si myslím?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cs-CZ" dirty="0">
                <a:effectLst/>
              </a:rPr>
              <a:t>1. Desetina myšleného čísla je </a:t>
            </a:r>
            <a:r>
              <a:rPr lang="cs-CZ" dirty="0" smtClean="0">
                <a:effectLst/>
              </a:rPr>
              <a:t>0,3. </a:t>
            </a:r>
            <a:r>
              <a:rPr lang="cs-CZ" sz="2400" dirty="0" smtClean="0">
                <a:effectLst/>
              </a:rPr>
              <a:t>(</a:t>
            </a:r>
            <a:r>
              <a:rPr lang="cs-CZ" sz="2400" b="1" i="1" dirty="0" smtClean="0">
                <a:effectLst/>
              </a:rPr>
              <a:t>2 body</a:t>
            </a:r>
            <a:r>
              <a:rPr lang="cs-CZ" sz="2400" dirty="0" smtClean="0">
                <a:effectLst/>
              </a:rPr>
              <a:t>)</a:t>
            </a:r>
          </a:p>
          <a:p>
            <a:pPr marL="514350" indent="-514350">
              <a:buFont typeface="+mj-lt"/>
              <a:buAutoNum type="alphaUcPeriod"/>
            </a:pPr>
            <a:endParaRPr lang="cs-CZ" dirty="0">
              <a:effectLst/>
            </a:endParaRPr>
          </a:p>
          <a:p>
            <a:pPr marL="514350" indent="-514350">
              <a:buFont typeface="+mj-lt"/>
              <a:buAutoNum type="alphaUcPeriod"/>
            </a:pPr>
            <a:r>
              <a:rPr lang="cs-CZ" dirty="0">
                <a:effectLst/>
              </a:rPr>
              <a:t>2. </a:t>
            </a:r>
            <a:r>
              <a:rPr lang="cs-CZ" dirty="0" smtClean="0">
                <a:effectLst/>
              </a:rPr>
              <a:t>Čtyřnásobek </a:t>
            </a:r>
            <a:r>
              <a:rPr lang="cs-CZ" dirty="0">
                <a:effectLst/>
              </a:rPr>
              <a:t>myšleného čísla je </a:t>
            </a:r>
            <a:r>
              <a:rPr lang="cs-CZ" dirty="0" smtClean="0">
                <a:effectLst/>
              </a:rPr>
              <a:t>0,8. </a:t>
            </a:r>
            <a:r>
              <a:rPr lang="cs-CZ" sz="2400" dirty="0" smtClean="0">
                <a:effectLst/>
              </a:rPr>
              <a:t>(</a:t>
            </a:r>
            <a:r>
              <a:rPr lang="cs-CZ" sz="2400" b="1" i="1" dirty="0" smtClean="0">
                <a:effectLst/>
              </a:rPr>
              <a:t>3 </a:t>
            </a:r>
            <a:r>
              <a:rPr lang="cs-CZ" sz="2400" b="1" i="1" dirty="0">
                <a:effectLst/>
              </a:rPr>
              <a:t>body</a:t>
            </a:r>
            <a:r>
              <a:rPr lang="cs-CZ" sz="2400" dirty="0">
                <a:effectLst/>
              </a:rPr>
              <a:t>)</a:t>
            </a:r>
          </a:p>
          <a:p>
            <a:pPr marL="514350" indent="-514350">
              <a:buFont typeface="+mj-lt"/>
              <a:buAutoNum type="alphaUcPeriod"/>
            </a:pPr>
            <a:endParaRPr lang="cs-CZ" dirty="0">
              <a:effectLst/>
            </a:endParaRPr>
          </a:p>
          <a:p>
            <a:pPr marL="514350" indent="-514350">
              <a:buFont typeface="+mj-lt"/>
              <a:buAutoNum type="alphaUcPeriod"/>
            </a:pPr>
            <a:r>
              <a:rPr lang="cs-CZ" dirty="0">
                <a:effectLst/>
              </a:rPr>
              <a:t>3. </a:t>
            </a:r>
            <a:r>
              <a:rPr lang="cs-CZ" dirty="0" smtClean="0">
                <a:effectLst/>
              </a:rPr>
              <a:t>Pětinásobek </a:t>
            </a:r>
            <a:r>
              <a:rPr lang="cs-CZ" dirty="0">
                <a:effectLst/>
              </a:rPr>
              <a:t>myšleného čísla zmenšený o </a:t>
            </a:r>
            <a:r>
              <a:rPr lang="cs-CZ" dirty="0" smtClean="0">
                <a:effectLst/>
              </a:rPr>
              <a:t>0,1 </a:t>
            </a:r>
            <a:r>
              <a:rPr lang="cs-CZ" dirty="0">
                <a:effectLst/>
              </a:rPr>
              <a:t>a pak zvětšený o </a:t>
            </a:r>
            <a:r>
              <a:rPr lang="cs-CZ" dirty="0" smtClean="0">
                <a:effectLst/>
              </a:rPr>
              <a:t>0,5 </a:t>
            </a:r>
            <a:r>
              <a:rPr lang="cs-CZ" dirty="0">
                <a:effectLst/>
              </a:rPr>
              <a:t>se </a:t>
            </a:r>
            <a:r>
              <a:rPr lang="cs-CZ" dirty="0" smtClean="0">
                <a:effectLst/>
              </a:rPr>
              <a:t>rovná 0,5.  </a:t>
            </a:r>
            <a:r>
              <a:rPr lang="cs-CZ" sz="2400" b="1" dirty="0" smtClean="0">
                <a:effectLst/>
              </a:rPr>
              <a:t>(4body)</a:t>
            </a:r>
            <a:endParaRPr lang="cs-CZ" sz="2400" b="1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182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0907"/>
          </a:xfrm>
        </p:spPr>
        <p:txBody>
          <a:bodyPr/>
          <a:lstStyle/>
          <a:p>
            <a:r>
              <a:rPr lang="cs-CZ" dirty="0"/>
              <a:t>5</a:t>
            </a:r>
            <a:r>
              <a:rPr lang="cs-CZ" dirty="0" smtClean="0"/>
              <a:t>. </a:t>
            </a:r>
            <a:r>
              <a:rPr lang="cs-CZ" dirty="0" smtClean="0"/>
              <a:t>Znázornění desetinných čísel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836712"/>
                <a:ext cx="8229600" cy="4176464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lphaUcPeriod"/>
                </a:pPr>
                <a:r>
                  <a:rPr lang="cs-CZ" sz="2400" dirty="0" smtClean="0"/>
                  <a:t>Zapiš to prázdných koleček desetinná čísla, která jsou zobrazena na číselné ose</a:t>
                </a:r>
                <a:r>
                  <a:rPr lang="cs-CZ" sz="2400" dirty="0" smtClean="0"/>
                  <a:t>.    			 </a:t>
                </a:r>
                <a:r>
                  <a:rPr lang="cs-CZ" sz="2400" b="1" i="1" dirty="0" smtClean="0"/>
                  <a:t>(2 body)</a:t>
                </a:r>
                <a:endParaRPr lang="cs-CZ" sz="2400" b="1" i="1" dirty="0" smtClean="0"/>
              </a:p>
              <a:p>
                <a:pPr marL="514350" indent="-514350">
                  <a:buFont typeface="+mj-lt"/>
                  <a:buAutoNum type="alphaUcPeriod"/>
                </a:pPr>
                <a:r>
                  <a:rPr lang="cs-CZ" sz="2400" dirty="0"/>
                  <a:t>Zapiš to prázdných koleček desetinná čísla, která jsou zobrazena na číselné </a:t>
                </a:r>
                <a:r>
                  <a:rPr lang="cs-CZ" sz="2400" dirty="0" smtClean="0"/>
                  <a:t>ose. Zapiš </a:t>
                </a:r>
                <a:r>
                  <a:rPr lang="cs-CZ" sz="2400" dirty="0" smtClean="0"/>
                  <a:t>velikost 1 dílku číselné </a:t>
                </a:r>
                <a:r>
                  <a:rPr lang="cs-CZ" sz="2400" dirty="0" smtClean="0"/>
                  <a:t>osy   </a:t>
                </a:r>
                <a:r>
                  <a:rPr lang="cs-CZ" sz="2400" dirty="0" smtClean="0"/>
                  <a:t>1dílek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cs-CZ" sz="2400" dirty="0" smtClean="0"/>
                  <a:t>                     				 </a:t>
                </a:r>
                <a:r>
                  <a:rPr lang="cs-CZ" sz="2400" b="1" i="1" dirty="0" smtClean="0"/>
                  <a:t>(3body)</a:t>
                </a:r>
              </a:p>
              <a:p>
                <a:pPr marL="514350" indent="-514350">
                  <a:buFont typeface="+mj-lt"/>
                  <a:buAutoNum type="alphaUcPeriod"/>
                </a:pPr>
                <a:r>
                  <a:rPr lang="cs-CZ" sz="2400" dirty="0"/>
                  <a:t>Zapiš to prázdných koleček desetinná čísla, která jsou zobrazena na číselné ose. Zapiš velikost 1 dílku číselné osy   1dílek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cs-CZ" sz="2400" dirty="0"/>
                  <a:t>   </a:t>
                </a:r>
                <a:r>
                  <a:rPr lang="cs-CZ" sz="2400" dirty="0" smtClean="0"/>
                  <a:t>_____   . Jeden koncový bod úsečky dlouhé 0,15 jednotek je na rysce 0,4. Dokreslete druhý koncový bod.                        							</a:t>
                </a:r>
                <a:r>
                  <a:rPr lang="cs-CZ" sz="2000" b="1" i="1" dirty="0" smtClean="0"/>
                  <a:t>(4body</a:t>
                </a:r>
                <a:r>
                  <a:rPr lang="cs-CZ" sz="2000" b="1" i="1" dirty="0"/>
                  <a:t>)</a:t>
                </a:r>
              </a:p>
              <a:p>
                <a:pPr marL="514350" indent="-514350">
                  <a:buFont typeface="+mj-lt"/>
                  <a:buAutoNum type="alphaUcPeriod"/>
                </a:pPr>
                <a:endParaRPr lang="cs-CZ" sz="2400" b="1" i="1" dirty="0" smtClean="0"/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                                                     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836712"/>
                <a:ext cx="8229600" cy="4176464"/>
              </a:xfrm>
              <a:blipFill rotWithShape="1">
                <a:blip r:embed="rId3"/>
                <a:stretch>
                  <a:fillRect l="-148" t="-1314" r="-15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5536" y="4869160"/>
            <a:ext cx="8424936" cy="18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9407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1138138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dirty="0"/>
              <a:t>6</a:t>
            </a:r>
            <a:r>
              <a:rPr lang="cs-CZ" sz="4000" dirty="0" smtClean="0"/>
              <a:t>. </a:t>
            </a:r>
            <a:r>
              <a:rPr lang="cs-CZ" sz="4000" dirty="0" smtClean="0"/>
              <a:t>Porovnávání desetinných čísel</a:t>
            </a:r>
            <a:endParaRPr lang="cs-CZ" sz="28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5013176"/>
            <a:ext cx="8569325" cy="6477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3600" b="1" dirty="0" smtClean="0">
                <a:solidFill>
                  <a:srgbClr val="660066"/>
                </a:solidFill>
              </a:rPr>
              <a:t>9,7320    9,273    9,237    9,3270    9,2370</a:t>
            </a:r>
          </a:p>
        </p:txBody>
      </p:sp>
      <p:sp>
        <p:nvSpPr>
          <p:cNvPr id="2" name="Obdélník 1"/>
          <p:cNvSpPr/>
          <p:nvPr/>
        </p:nvSpPr>
        <p:spPr>
          <a:xfrm>
            <a:off x="683568" y="1659285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itchFamily="2" charset="2"/>
              <a:buChar char="§"/>
            </a:pP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Srovnej desetinná čísla podle velikosti od největšího k nejmenšímu, použij znaky nerovnosti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&lt;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pokud budou čísla stejná, použij znak rovnosti 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					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(3body)</a:t>
            </a:r>
            <a:endParaRPr lang="cs-CZ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FF0000"/>
              </a:buClr>
            </a:pPr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dirty="0"/>
              <a:t>7</a:t>
            </a:r>
            <a:r>
              <a:rPr lang="cs-CZ" sz="4000" dirty="0" smtClean="0"/>
              <a:t>. </a:t>
            </a:r>
            <a:r>
              <a:rPr lang="cs-CZ" sz="4000" dirty="0" smtClean="0"/>
              <a:t>Zaokrouhlování desetinných čísel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8677275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400" b="1" dirty="0" smtClean="0"/>
              <a:t>Zaokrouhli desetinná čísla</a:t>
            </a:r>
            <a:r>
              <a:rPr lang="cs-CZ" sz="2400" b="1" dirty="0" smtClean="0"/>
              <a:t>:                             </a:t>
            </a:r>
            <a:r>
              <a:rPr lang="cs-CZ" sz="2400" b="1" i="1" dirty="0" smtClean="0"/>
              <a:t>(3 body)</a:t>
            </a:r>
            <a:endParaRPr lang="cs-CZ" sz="2400" b="1" i="1" dirty="0" smtClean="0"/>
          </a:p>
          <a:p>
            <a:pPr marL="609600" indent="-609600" eaLnBrk="1" hangingPunct="1">
              <a:lnSpc>
                <a:spcPct val="90000"/>
              </a:lnSpc>
              <a:buNone/>
              <a:defRPr/>
            </a:pPr>
            <a:r>
              <a:rPr lang="cs-CZ" sz="2400" b="1" dirty="0" smtClean="0"/>
              <a:t>a) </a:t>
            </a:r>
            <a:r>
              <a:rPr lang="cs-CZ" sz="2400" b="1" u="sng" dirty="0" smtClean="0"/>
              <a:t>na jednotky  </a:t>
            </a:r>
            <a:r>
              <a:rPr lang="cs-CZ" sz="2400" b="1" dirty="0" smtClean="0"/>
              <a:t>			   </a:t>
            </a:r>
            <a:r>
              <a:rPr lang="cs-CZ" sz="2400" dirty="0" smtClean="0"/>
              <a:t>	</a:t>
            </a:r>
            <a:r>
              <a:rPr lang="cs-CZ" sz="4000" b="1" dirty="0" smtClean="0">
                <a:solidFill>
                  <a:srgbClr val="660066"/>
                </a:solidFill>
              </a:rPr>
              <a:t>	 </a:t>
            </a:r>
            <a:endParaRPr lang="cs-CZ" sz="4000" b="1" dirty="0">
              <a:solidFill>
                <a:srgbClr val="660066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None/>
              <a:defRPr/>
            </a:pPr>
            <a:r>
              <a:rPr lang="cs-CZ" b="1" dirty="0" smtClean="0">
                <a:solidFill>
                  <a:srgbClr val="660066"/>
                </a:solidFill>
              </a:rPr>
              <a:t>0,721=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cs-CZ" b="1" dirty="0" smtClean="0">
                <a:solidFill>
                  <a:srgbClr val="660066"/>
                </a:solidFill>
              </a:rPr>
              <a:t>4,095 =</a:t>
            </a:r>
            <a:endParaRPr lang="cs-CZ" dirty="0" smtClean="0">
              <a:solidFill>
                <a:srgbClr val="660066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800" dirty="0" smtClean="0"/>
              <a:t>b) </a:t>
            </a:r>
            <a:r>
              <a:rPr lang="cs-CZ" sz="2400" b="1" u="sng" dirty="0"/>
              <a:t>na </a:t>
            </a:r>
            <a:r>
              <a:rPr lang="cs-CZ" sz="2400" b="1" u="sng" dirty="0" smtClean="0"/>
              <a:t>desetiny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cs-CZ" b="1" dirty="0" smtClean="0">
                <a:solidFill>
                  <a:srgbClr val="660066"/>
                </a:solidFill>
              </a:rPr>
              <a:t>0,832 </a:t>
            </a:r>
            <a:r>
              <a:rPr lang="cs-CZ" b="1" dirty="0">
                <a:solidFill>
                  <a:srgbClr val="660066"/>
                </a:solidFill>
              </a:rPr>
              <a:t>=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cs-CZ" b="1" dirty="0" smtClean="0">
                <a:solidFill>
                  <a:srgbClr val="660066"/>
                </a:solidFill>
              </a:rPr>
              <a:t>0,007 </a:t>
            </a:r>
            <a:r>
              <a:rPr lang="cs-CZ" b="1" dirty="0">
                <a:solidFill>
                  <a:srgbClr val="660066"/>
                </a:solidFill>
              </a:rPr>
              <a:t>=</a:t>
            </a:r>
            <a:endParaRPr lang="cs-CZ" b="1" dirty="0" smtClean="0">
              <a:solidFill>
                <a:srgbClr val="660066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400" b="1" dirty="0" smtClean="0"/>
              <a:t>c) </a:t>
            </a:r>
            <a:r>
              <a:rPr lang="cs-CZ" sz="2400" b="1" u="sng" dirty="0" smtClean="0"/>
              <a:t>na setiny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cs-CZ" b="1" dirty="0">
                <a:solidFill>
                  <a:srgbClr val="660066"/>
                </a:solidFill>
              </a:rPr>
              <a:t>0,58 </a:t>
            </a:r>
            <a:r>
              <a:rPr lang="cs-CZ" b="1" dirty="0" smtClean="0">
                <a:solidFill>
                  <a:srgbClr val="660066"/>
                </a:solidFill>
              </a:rPr>
              <a:t>=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cs-CZ" b="1" dirty="0" smtClean="0">
                <a:solidFill>
                  <a:srgbClr val="660066"/>
                </a:solidFill>
              </a:rPr>
              <a:t>3,129 </a:t>
            </a:r>
            <a:r>
              <a:rPr lang="cs-CZ" b="1" dirty="0">
                <a:solidFill>
                  <a:srgbClr val="660066"/>
                </a:solidFill>
              </a:rPr>
              <a:t>=</a:t>
            </a:r>
            <a:endParaRPr lang="cs-CZ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avor">
  <a:themeElements>
    <a:clrScheme name="Javor 3">
      <a:dk1>
        <a:srgbClr val="000000"/>
      </a:dk1>
      <a:lt1>
        <a:srgbClr val="FFFFCC"/>
      </a:lt1>
      <a:dk2>
        <a:srgbClr val="A26D18"/>
      </a:dk2>
      <a:lt2>
        <a:srgbClr val="F9D793"/>
      </a:lt2>
      <a:accent1>
        <a:srgbClr val="FFD05B"/>
      </a:accent1>
      <a:accent2>
        <a:srgbClr val="FEE1A8"/>
      </a:accent2>
      <a:accent3>
        <a:srgbClr val="FFFFE2"/>
      </a:accent3>
      <a:accent4>
        <a:srgbClr val="000000"/>
      </a:accent4>
      <a:accent5>
        <a:srgbClr val="FFE4B5"/>
      </a:accent5>
      <a:accent6>
        <a:srgbClr val="E6CC98"/>
      </a:accent6>
      <a:hlink>
        <a:srgbClr val="FF0000"/>
      </a:hlink>
      <a:folHlink>
        <a:srgbClr val="CC6600"/>
      </a:folHlink>
    </a:clrScheme>
    <a:fontScheme name="Javo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avor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vor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vor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274</TotalTime>
  <Words>759</Words>
  <Application>Microsoft Office PowerPoint</Application>
  <PresentationFormat>Předvádění na obrazovce (4:3)</PresentationFormat>
  <Paragraphs>151</Paragraphs>
  <Slides>17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Javor</vt:lpstr>
      <vt:lpstr>Opakování na 1.čtvrtletní písemnou práci</vt:lpstr>
      <vt:lpstr>Pokyny</vt:lpstr>
      <vt:lpstr>1. Desetinná čísla a zlomky</vt:lpstr>
      <vt:lpstr>2. Desetinná čísla a zlomky</vt:lpstr>
      <vt:lpstr>3. Stručně zapiš, najdi více způsobů</vt:lpstr>
      <vt:lpstr>4. Které číslo si myslím?</vt:lpstr>
      <vt:lpstr>5. Znázornění desetinných čísel</vt:lpstr>
      <vt:lpstr>6. Porovnávání desetinných čísel</vt:lpstr>
      <vt:lpstr>7. Zaokrouhlování desetinných čísel</vt:lpstr>
      <vt:lpstr>8. Vyřeš součtový trojúhelník</vt:lpstr>
      <vt:lpstr>9. Najdi délku okružní trasy</vt:lpstr>
      <vt:lpstr>10. Vypočítej nebo doplň správné číslo:</vt:lpstr>
      <vt:lpstr>11. Vynásob zpaměti</vt:lpstr>
      <vt:lpstr>12. Převeď na uvedené jednotky</vt:lpstr>
      <vt:lpstr>13. Slovní úlohy</vt:lpstr>
      <vt:lpstr>Řešení</vt:lpstr>
      <vt:lpstr>Hodnocení</vt:lpstr>
    </vt:vector>
  </TitlesOfParts>
  <Company>XXXX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Souhrnné opakování desetinná čísla</dc:title>
  <dc:creator>kusickovav</dc:creator>
  <cp:lastModifiedBy>petra</cp:lastModifiedBy>
  <cp:revision>29</cp:revision>
  <dcterms:created xsi:type="dcterms:W3CDTF">2012-11-26T19:48:13Z</dcterms:created>
  <dcterms:modified xsi:type="dcterms:W3CDTF">2016-11-26T14:41:30Z</dcterms:modified>
</cp:coreProperties>
</file>