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1" r:id="rId5"/>
    <p:sldId id="283" r:id="rId6"/>
    <p:sldId id="264" r:id="rId7"/>
    <p:sldId id="265" r:id="rId8"/>
    <p:sldId id="267" r:id="rId9"/>
    <p:sldId id="269" r:id="rId10"/>
    <p:sldId id="270" r:id="rId11"/>
    <p:sldId id="284" r:id="rId12"/>
    <p:sldId id="277" r:id="rId13"/>
    <p:sldId id="278" r:id="rId14"/>
    <p:sldId id="280" r:id="rId15"/>
    <p:sldId id="285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05F433B-9E46-4FB6-A641-A035F7534EF6}" type="datetimeFigureOut">
              <a:rPr lang="cs-CZ" smtClean="0"/>
              <a:t>27.11.2016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C9FA528-21F4-4736-BBFD-FE1BF5ED106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na </a:t>
            </a:r>
            <a:r>
              <a:rPr lang="cs-CZ" dirty="0" smtClean="0"/>
              <a:t>1.písemnou </a:t>
            </a:r>
            <a:r>
              <a:rPr lang="cs-CZ" dirty="0" smtClean="0"/>
              <a:t>práci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8.ročník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8936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Řešení 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3106688" cy="3917032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a) 0,6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 </m:t>
                    </m:r>
                  </m:oMath>
                </a14:m>
                <a:endParaRPr lang="cs-CZ" b="0" i="0" dirty="0" smtClean="0"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b) 5 </a:t>
                </a:r>
                <a:endParaRPr lang="cs-CZ" b="0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c) 5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 </m:t>
                    </m:r>
                  </m:oMath>
                </a14:m>
                <a:endParaRPr lang="cs-CZ" b="0" i="0" dirty="0" smtClean="0"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d)7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e) </a:t>
                </a:r>
                <a:r>
                  <a:rPr lang="cs-CZ" dirty="0" smtClean="0"/>
                  <a:t>26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f) 12</a:t>
                </a:r>
                <a:endParaRPr lang="cs-CZ" dirty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3106688" cy="3917032"/>
              </a:xfrm>
              <a:blipFill rotWithShape="1">
                <a:blip r:embed="rId2"/>
                <a:stretch>
                  <a:fillRect l="-15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Zástupný symbol pro obsah 2"/>
              <p:cNvSpPr txBox="1">
                <a:spLocks/>
              </p:cNvSpPr>
              <p:nvPr/>
            </p:nvSpPr>
            <p:spPr>
              <a:xfrm>
                <a:off x="3923928" y="1412776"/>
                <a:ext cx="4320480" cy="48965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aa)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−1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/>
                  <a:t>b</a:t>
                </a:r>
                <a:r>
                  <a:rPr lang="cs-CZ" dirty="0" err="1" smtClean="0"/>
                  <a:t>b</a:t>
                </a:r>
                <a:r>
                  <a:rPr lang="cs-CZ" dirty="0" smtClean="0"/>
                  <a:t>)</a:t>
                </a:r>
                <a:r>
                  <a:rPr lang="cs-CZ" dirty="0"/>
                  <a:t> </a:t>
                </a:r>
                <a:r>
                  <a:rPr lang="cs-CZ" dirty="0"/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36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cc</a:t>
                </a:r>
                <a:r>
                  <a:rPr lang="cs-CZ" dirty="0" smtClean="0"/>
                  <a:t>)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1</m:t>
                    </m:r>
                    <m:r>
                      <a:rPr lang="cs-CZ" b="0" i="1" smtClean="0">
                        <a:latin typeface="Cambria Math"/>
                      </a:rPr>
                      <m:t>2</m:t>
                    </m:r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dd</a:t>
                </a:r>
                <a:r>
                  <a:rPr lang="cs-CZ" dirty="0" smtClean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4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1412776"/>
                <a:ext cx="4320480" cy="4896544"/>
              </a:xfrm>
              <a:prstGeom prst="rect">
                <a:avLst/>
              </a:prstGeom>
              <a:blipFill rotWithShape="1">
                <a:blip r:embed="rId3"/>
                <a:stretch>
                  <a:fillRect l="-12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515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3. </a:t>
            </a:r>
            <a:r>
              <a:rPr lang="cs-CZ" dirty="0"/>
              <a:t>Délka úsečky v mříži, </a:t>
            </a:r>
            <a:r>
              <a:rPr lang="cs-CZ" sz="3100" dirty="0"/>
              <a:t>zvol si jednu úlohu!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5829978"/>
              </p:ext>
            </p:extLst>
          </p:nvPr>
        </p:nvGraphicFramePr>
        <p:xfrm>
          <a:off x="457200" y="1600200"/>
          <a:ext cx="822958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85"/>
                <a:gridCol w="391885"/>
                <a:gridCol w="391885"/>
                <a:gridCol w="391885"/>
                <a:gridCol w="387020"/>
                <a:gridCol w="396750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C00000"/>
                          </a:solidFill>
                        </a:rPr>
                        <a:t>A</a:t>
                      </a:r>
                      <a:endParaRPr lang="cs-CZ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C00000"/>
                          </a:solidFill>
                        </a:rPr>
                        <a:t>C</a:t>
                      </a:r>
                      <a:endParaRPr lang="cs-CZ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 smtClean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C00000"/>
                          </a:solidFill>
                        </a:rPr>
                        <a:t>B</a:t>
                      </a:r>
                      <a:endParaRPr lang="cs-CZ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5" name="Přímá spojnice 4"/>
          <p:cNvCxnSpPr/>
          <p:nvPr/>
        </p:nvCxnSpPr>
        <p:spPr>
          <a:xfrm flipV="1">
            <a:off x="1230524" y="2346770"/>
            <a:ext cx="792088" cy="7200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 flipV="1">
            <a:off x="4356919" y="2707865"/>
            <a:ext cx="1152128" cy="10780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4375864" y="3807021"/>
            <a:ext cx="1548172" cy="3621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1230524" y="1628800"/>
            <a:ext cx="792088" cy="7179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 flipV="1">
            <a:off x="467544" y="1628800"/>
            <a:ext cx="762980" cy="7179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467544" y="2348880"/>
            <a:ext cx="792088" cy="7179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1446548" y="270681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 = 8cm</a:t>
            </a:r>
            <a:r>
              <a:rPr lang="cs-CZ" b="1" baseline="30000" dirty="0" smtClean="0"/>
              <a:t>2</a:t>
            </a:r>
          </a:p>
        </p:txBody>
      </p:sp>
      <p:cxnSp>
        <p:nvCxnSpPr>
          <p:cNvPr id="15" name="Přímá spojnice 14"/>
          <p:cNvCxnSpPr/>
          <p:nvPr/>
        </p:nvCxnSpPr>
        <p:spPr>
          <a:xfrm>
            <a:off x="4391980" y="1649774"/>
            <a:ext cx="1152128" cy="107906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 flipH="1">
            <a:off x="3203848" y="1607654"/>
            <a:ext cx="1188132" cy="107906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3239852" y="2686719"/>
            <a:ext cx="1152128" cy="112030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ovéPole 22"/>
              <p:cNvSpPr txBox="1"/>
              <p:nvPr/>
            </p:nvSpPr>
            <p:spPr>
              <a:xfrm>
                <a:off x="1327806" y="3061819"/>
                <a:ext cx="1296144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latin typeface="Cambria Math"/>
                        </a:rPr>
                        <m:t>𝒆</m:t>
                      </m:r>
                      <m:r>
                        <a:rPr lang="cs-CZ" b="1" i="1" smtClean="0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cs-CZ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1" i="1" smtClean="0">
                              <a:latin typeface="Cambria Math"/>
                            </a:rPr>
                            <m:t>𝟖</m:t>
                          </m:r>
                        </m:e>
                      </m:rad>
                    </m:oMath>
                  </m:oMathPara>
                </a14:m>
                <a:endParaRPr lang="cs-CZ" b="1" dirty="0"/>
              </a:p>
            </p:txBody>
          </p:sp>
        </mc:Choice>
        <mc:Fallback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7806" y="3061819"/>
                <a:ext cx="1296144" cy="4019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ovéPole 23"/>
          <p:cNvSpPr txBox="1"/>
          <p:nvPr/>
        </p:nvSpPr>
        <p:spPr>
          <a:xfrm>
            <a:off x="5554179" y="1618453"/>
            <a:ext cx="1458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 = 18cm</a:t>
            </a:r>
            <a:r>
              <a:rPr lang="cs-CZ" b="1" baseline="30000" dirty="0" smtClean="0"/>
              <a:t>2c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ovéPole 24"/>
              <p:cNvSpPr txBox="1"/>
              <p:nvPr/>
            </p:nvSpPr>
            <p:spPr>
              <a:xfrm>
                <a:off x="5554179" y="1966292"/>
                <a:ext cx="1296144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latin typeface="Cambria Math"/>
                        </a:rPr>
                        <m:t>𝒎</m:t>
                      </m:r>
                      <m:r>
                        <a:rPr lang="cs-CZ" b="1" i="1" smtClean="0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cs-CZ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1" i="1" smtClean="0">
                              <a:latin typeface="Cambria Math"/>
                            </a:rPr>
                            <m:t>𝟏𝟖</m:t>
                          </m:r>
                        </m:e>
                      </m:rad>
                    </m:oMath>
                  </m:oMathPara>
                </a14:m>
                <a:endParaRPr lang="cs-CZ" b="1" dirty="0"/>
              </a:p>
            </p:txBody>
          </p:sp>
        </mc:Choice>
        <mc:Fallback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4179" y="1966292"/>
                <a:ext cx="1296144" cy="4019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Přímá spojnice 26"/>
          <p:cNvCxnSpPr/>
          <p:nvPr/>
        </p:nvCxnSpPr>
        <p:spPr>
          <a:xfrm flipH="1">
            <a:off x="3979820" y="3807597"/>
            <a:ext cx="396044" cy="145206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Přímá spojnice 29"/>
          <p:cNvCxnSpPr/>
          <p:nvPr/>
        </p:nvCxnSpPr>
        <p:spPr>
          <a:xfrm flipH="1">
            <a:off x="5541862" y="4172636"/>
            <a:ext cx="396044" cy="145206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Přímá spojnice 30"/>
          <p:cNvCxnSpPr/>
          <p:nvPr/>
        </p:nvCxnSpPr>
        <p:spPr>
          <a:xfrm flipH="1" flipV="1">
            <a:off x="3979820" y="5282885"/>
            <a:ext cx="1586062" cy="3653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5937906" y="4931876"/>
            <a:ext cx="1458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 = 17cm</a:t>
            </a:r>
            <a:r>
              <a:rPr lang="cs-CZ" b="1" baseline="30000" dirty="0" smtClean="0"/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ovéPole 34"/>
              <p:cNvSpPr txBox="1"/>
              <p:nvPr/>
            </p:nvSpPr>
            <p:spPr>
              <a:xfrm>
                <a:off x="5997526" y="5282885"/>
                <a:ext cx="1296144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latin typeface="Cambria Math"/>
                        </a:rPr>
                        <m:t>𝒍</m:t>
                      </m:r>
                      <m:r>
                        <a:rPr lang="cs-CZ" b="1" i="1" smtClean="0">
                          <a:latin typeface="Cambria Math"/>
                        </a:rPr>
                        <m:t> = </m:t>
                      </m:r>
                      <m:rad>
                        <m:radPr>
                          <m:degHide m:val="on"/>
                          <m:ctrlPr>
                            <a:rPr lang="cs-CZ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1" i="1" smtClean="0">
                              <a:latin typeface="Cambria Math"/>
                            </a:rPr>
                            <m:t>𝟏𝟕</m:t>
                          </m:r>
                        </m:e>
                      </m:rad>
                    </m:oMath>
                  </m:oMathPara>
                </a14:m>
                <a:endParaRPr lang="cs-CZ" b="1" dirty="0"/>
              </a:p>
            </p:txBody>
          </p:sp>
        </mc:Choice>
        <mc:Fallback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526" y="5282885"/>
                <a:ext cx="1296144" cy="40197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ovéPole 35"/>
              <p:cNvSpPr txBox="1"/>
              <p:nvPr/>
            </p:nvSpPr>
            <p:spPr>
              <a:xfrm>
                <a:off x="6262302" y="2706810"/>
                <a:ext cx="2888839" cy="15041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1" i="1" smtClean="0">
                          <a:latin typeface="Cambria Math"/>
                        </a:rPr>
                        <m:t>𝑵𝒂</m:t>
                      </m:r>
                      <m:r>
                        <a:rPr lang="cs-CZ" b="1" i="1" smtClean="0">
                          <a:latin typeface="Cambria Math"/>
                        </a:rPr>
                        <m:t> </m:t>
                      </m:r>
                      <m:r>
                        <a:rPr lang="cs-CZ" b="1" i="1" smtClean="0">
                          <a:latin typeface="Cambria Math"/>
                        </a:rPr>
                        <m:t>𝒛𝒃</m:t>
                      </m:r>
                      <m:r>
                        <a:rPr lang="cs-CZ" b="1" i="1" smtClean="0">
                          <a:latin typeface="Cambria Math"/>
                        </a:rPr>
                        <m:t>ý</m:t>
                      </m:r>
                      <m:r>
                        <a:rPr lang="cs-CZ" b="1" i="1" smtClean="0">
                          <a:latin typeface="Cambria Math"/>
                        </a:rPr>
                        <m:t>𝒗𝒂𝒋</m:t>
                      </m:r>
                      <m:r>
                        <a:rPr lang="cs-CZ" b="1" i="1" smtClean="0">
                          <a:latin typeface="Cambria Math"/>
                        </a:rPr>
                        <m:t>í</m:t>
                      </m:r>
                      <m:r>
                        <a:rPr lang="cs-CZ" b="1" i="1" smtClean="0">
                          <a:latin typeface="Cambria Math"/>
                        </a:rPr>
                        <m:t>𝒄</m:t>
                      </m:r>
                      <m:r>
                        <a:rPr lang="cs-CZ" b="1" i="1" smtClean="0">
                          <a:latin typeface="Cambria Math"/>
                        </a:rPr>
                        <m:t>í </m:t>
                      </m:r>
                      <m:r>
                        <a:rPr lang="cs-CZ" b="1" i="1" smtClean="0">
                          <a:latin typeface="Cambria Math"/>
                        </a:rPr>
                        <m:t>𝒔𝒕𝒓𝒂𝒏𝒂</m:t>
                      </m:r>
                      <m:r>
                        <a:rPr lang="cs-CZ" b="1" i="1" smtClean="0">
                          <a:latin typeface="Cambria Math"/>
                        </a:rPr>
                        <m:t> </m:t>
                      </m:r>
                      <m:r>
                        <a:rPr lang="cs-CZ" b="1" i="1" smtClean="0">
                          <a:latin typeface="Cambria Math"/>
                        </a:rPr>
                        <m:t>𝒌</m:t>
                      </m:r>
                    </m:oMath>
                  </m:oMathPara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𝒎</m:t>
                    </m:r>
                    <m:r>
                      <a:rPr lang="cs-CZ" b="1" i="1" smtClean="0">
                        <a:latin typeface="Cambria Math"/>
                      </a:rPr>
                      <m:t>á </m:t>
                    </m:r>
                    <m:r>
                      <a:rPr lang="cs-CZ" b="1" i="1" smtClean="0">
                        <a:latin typeface="Cambria Math"/>
                      </a:rPr>
                      <m:t>𝒕𝒂𝒌</m:t>
                    </m:r>
                    <m:r>
                      <a:rPr lang="cs-CZ" b="1" i="1" smtClean="0">
                        <a:latin typeface="Cambria Math"/>
                      </a:rPr>
                      <m:t>é </m:t>
                    </m:r>
                    <m:r>
                      <a:rPr lang="cs-CZ" b="1" i="1" smtClean="0">
                        <a:latin typeface="Cambria Math"/>
                      </a:rPr>
                      <m:t>𝒗𝒆𝒍𝒊𝒌𝒐𝒔𝒕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𝟏𝟕</m:t>
                        </m:r>
                      </m:e>
                    </m:rad>
                  </m:oMath>
                </a14:m>
                <a:r>
                  <a:rPr lang="cs-CZ" b="1" dirty="0" smtClean="0"/>
                  <a:t>, takže se jedná o rovnoramenný trojúhelník</a:t>
                </a:r>
                <a:endParaRPr lang="cs-CZ" b="1" dirty="0"/>
              </a:p>
            </p:txBody>
          </p:sp>
        </mc:Choice>
        <mc:Fallback>
          <p:sp>
            <p:nvSpPr>
              <p:cNvPr id="3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2302" y="2706810"/>
                <a:ext cx="2888839" cy="1504130"/>
              </a:xfrm>
              <a:prstGeom prst="rect">
                <a:avLst/>
              </a:prstGeom>
              <a:blipFill rotWithShape="1">
                <a:blip r:embed="rId5"/>
                <a:stretch>
                  <a:fillRect l="-1688" b="-566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Přímá spojnice 36"/>
          <p:cNvCxnSpPr/>
          <p:nvPr/>
        </p:nvCxnSpPr>
        <p:spPr>
          <a:xfrm flipV="1">
            <a:off x="1626568" y="4590225"/>
            <a:ext cx="762980" cy="10865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bdélník 38"/>
          <p:cNvSpPr/>
          <p:nvPr/>
        </p:nvSpPr>
        <p:spPr>
          <a:xfrm>
            <a:off x="1641122" y="3854192"/>
            <a:ext cx="777534" cy="73603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1" name="Obdélník 40"/>
          <p:cNvSpPr/>
          <p:nvPr/>
        </p:nvSpPr>
        <p:spPr>
          <a:xfrm>
            <a:off x="467544" y="4580008"/>
            <a:ext cx="1144470" cy="113382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cxnSp>
        <p:nvCxnSpPr>
          <p:cNvPr id="44" name="Přímá spojnice 43"/>
          <p:cNvCxnSpPr/>
          <p:nvPr/>
        </p:nvCxnSpPr>
        <p:spPr>
          <a:xfrm flipH="1" flipV="1">
            <a:off x="2373870" y="4590225"/>
            <a:ext cx="1190018" cy="7109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Přímá spojnice 45"/>
          <p:cNvCxnSpPr/>
          <p:nvPr/>
        </p:nvCxnSpPr>
        <p:spPr>
          <a:xfrm flipH="1" flipV="1">
            <a:off x="1611270" y="5717433"/>
            <a:ext cx="1190018" cy="7109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Přímá spojnice 46"/>
          <p:cNvCxnSpPr/>
          <p:nvPr/>
        </p:nvCxnSpPr>
        <p:spPr>
          <a:xfrm flipH="1">
            <a:off x="2807804" y="5306946"/>
            <a:ext cx="756084" cy="11214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ovéPole 50"/>
              <p:cNvSpPr txBox="1"/>
              <p:nvPr/>
            </p:nvSpPr>
            <p:spPr>
              <a:xfrm rot="18270430">
                <a:off x="1558206" y="5026930"/>
                <a:ext cx="1296144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1" i="1" smtClean="0">
                              <a:latin typeface="Cambria Math"/>
                            </a:rPr>
                            <m:t>𝟏𝟑</m:t>
                          </m:r>
                        </m:e>
                      </m:rad>
                    </m:oMath>
                  </m:oMathPara>
                </a14:m>
                <a:endParaRPr lang="cs-CZ" b="1" dirty="0"/>
              </a:p>
            </p:txBody>
          </p:sp>
        </mc:Choice>
        <mc:Fallback>
          <p:sp>
            <p:nvSpPr>
              <p:cNvPr id="51" name="TextovéPole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270430">
                <a:off x="1558206" y="5026930"/>
                <a:ext cx="1296144" cy="40197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4857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4</a:t>
            </a:r>
            <a:r>
              <a:rPr lang="cs-CZ" dirty="0" smtClean="0"/>
              <a:t>. </a:t>
            </a:r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sz="3200" dirty="0" smtClean="0"/>
              <a:t>a) </a:t>
            </a:r>
            <a:r>
              <a:rPr lang="el-GR" sz="3200" dirty="0" smtClean="0">
                <a:latin typeface="Calibri"/>
              </a:rPr>
              <a:t>Δ</a:t>
            </a:r>
            <a:r>
              <a:rPr lang="cs-CZ" sz="3200" dirty="0" smtClean="0">
                <a:latin typeface="Calibri"/>
              </a:rPr>
              <a:t>  KLM je pravoúhlý</a:t>
            </a:r>
          </a:p>
          <a:p>
            <a:pPr>
              <a:lnSpc>
                <a:spcPct val="200000"/>
              </a:lnSpc>
            </a:pPr>
            <a:r>
              <a:rPr lang="cs-CZ" sz="3200" dirty="0" smtClean="0">
                <a:latin typeface="Calibri"/>
              </a:rPr>
              <a:t>b) </a:t>
            </a:r>
            <a:r>
              <a:rPr lang="el-GR" sz="3200" dirty="0">
                <a:latin typeface="Calibri"/>
              </a:rPr>
              <a:t>Δ</a:t>
            </a:r>
            <a:r>
              <a:rPr lang="cs-CZ" sz="3200" dirty="0">
                <a:latin typeface="Calibri"/>
              </a:rPr>
              <a:t>  </a:t>
            </a:r>
            <a:r>
              <a:rPr lang="cs-CZ" sz="3200" dirty="0" smtClean="0">
                <a:latin typeface="Calibri"/>
              </a:rPr>
              <a:t>OPQ není pravoúhlý</a:t>
            </a:r>
            <a:endParaRPr lang="cs-CZ" sz="3200" dirty="0">
              <a:latin typeface="Calibri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6865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5</a:t>
            </a:r>
            <a:r>
              <a:rPr lang="cs-CZ" dirty="0" smtClean="0"/>
              <a:t>. </a:t>
            </a:r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sz="3200" dirty="0" smtClean="0"/>
              <a:t>Přepona  s = 10cm</a:t>
            </a:r>
          </a:p>
          <a:p>
            <a:pPr marL="514350" indent="-514350">
              <a:buFont typeface="+mj-lt"/>
              <a:buAutoNum type="alphaUcPeriod"/>
            </a:pPr>
            <a:r>
              <a:rPr lang="cs-CZ" sz="3200" dirty="0"/>
              <a:t>Přepona f = 20cm </a:t>
            </a:r>
            <a:endParaRPr lang="cs-CZ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cs-CZ" sz="3200" dirty="0" smtClean="0"/>
              <a:t>Odvěsna </a:t>
            </a:r>
            <a:r>
              <a:rPr lang="cs-CZ" sz="3200" dirty="0"/>
              <a:t>t = 8cm</a:t>
            </a:r>
          </a:p>
          <a:p>
            <a:pPr marL="514350" indent="-514350">
              <a:buFont typeface="+mj-lt"/>
              <a:buAutoNum type="alphaUcPeriod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890929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</a:t>
            </a:r>
            <a:r>
              <a:rPr lang="cs-CZ" dirty="0" smtClean="0"/>
              <a:t>. </a:t>
            </a:r>
            <a:r>
              <a:rPr lang="cs-CZ" dirty="0" smtClean="0"/>
              <a:t>Řeš slovní </a:t>
            </a:r>
            <a:r>
              <a:rPr lang="cs-CZ" dirty="0" smtClean="0"/>
              <a:t>úlohy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A) Délka úhlopříčky čtverce je 3,53cm.   </a:t>
            </a:r>
            <a:endParaRPr lang="cs-CZ" sz="1800" b="1" i="1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B</a:t>
            </a:r>
            <a:r>
              <a:rPr lang="cs-CZ" dirty="0" smtClean="0"/>
              <a:t>) </a:t>
            </a:r>
            <a:r>
              <a:rPr lang="cs-CZ" dirty="0" smtClean="0"/>
              <a:t>Žebřík se dotýká zdi ve výšce 7,37m</a:t>
            </a:r>
            <a:r>
              <a:rPr lang="cs-CZ" dirty="0" smtClean="0"/>
              <a:t>.  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/>
              <a:t>C</a:t>
            </a:r>
            <a:r>
              <a:rPr lang="cs-CZ" dirty="0" smtClean="0"/>
              <a:t>) </a:t>
            </a:r>
            <a:r>
              <a:rPr lang="cs-CZ" dirty="0"/>
              <a:t>O</a:t>
            </a:r>
            <a:r>
              <a:rPr lang="cs-CZ" dirty="0" smtClean="0"/>
              <a:t>bvod a obsah rovnoramenného </a:t>
            </a:r>
            <a:r>
              <a:rPr lang="el-GR" dirty="0" smtClean="0">
                <a:latin typeface="Calibri"/>
              </a:rPr>
              <a:t>Δ</a:t>
            </a:r>
            <a:r>
              <a:rPr lang="cs-CZ" dirty="0" smtClean="0">
                <a:latin typeface="Calibri"/>
              </a:rPr>
              <a:t> ABC: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Calibri"/>
              </a:rPr>
              <a:t> o = 18m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Calibri"/>
              </a:rPr>
              <a:t>S = 12m</a:t>
            </a:r>
            <a:r>
              <a:rPr lang="cs-CZ" baseline="30000" dirty="0" smtClean="0">
                <a:latin typeface="Calibri"/>
              </a:rPr>
              <a:t>2</a:t>
            </a:r>
            <a:endParaRPr lang="cs-CZ" baseline="30000" dirty="0"/>
          </a:p>
        </p:txBody>
      </p:sp>
    </p:spTree>
    <p:extLst>
      <p:ext uri="{BB962C8B-B14F-4D97-AF65-F5344CB8AC3E}">
        <p14:creationId xmlns:p14="http://schemas.microsoft.com/office/powerpoint/2010/main" val="2101119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HODNOCENÍ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33 – 29 		VÝBORNĚ</a:t>
            </a:r>
          </a:p>
          <a:p>
            <a:r>
              <a:rPr lang="cs-CZ" dirty="0" smtClean="0"/>
              <a:t>28 - 24 		SKVĚLÁ PRÁCE</a:t>
            </a:r>
          </a:p>
          <a:p>
            <a:r>
              <a:rPr lang="cs-CZ" dirty="0" smtClean="0"/>
              <a:t>23 – 16 		DOBRÝ VÝKON</a:t>
            </a:r>
          </a:p>
          <a:p>
            <a:r>
              <a:rPr lang="cs-CZ" dirty="0" smtClean="0"/>
              <a:t>15 – 8 		JEŠTĚ SI PROCVIČUJ</a:t>
            </a:r>
          </a:p>
          <a:p>
            <a:r>
              <a:rPr lang="cs-CZ" dirty="0" smtClean="0"/>
              <a:t>méně než 8 	PROJDI SI ZNOVU VŠECHNY 				PŘÍKLADY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458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Vypočítej </a:t>
            </a:r>
            <a:r>
              <a:rPr lang="cs-CZ" dirty="0" smtClean="0"/>
              <a:t>zpaměti </a:t>
            </a:r>
            <a:r>
              <a:rPr lang="cs-CZ" sz="1800" b="1" i="1" u="sng" dirty="0" smtClean="0">
                <a:solidFill>
                  <a:schemeClr val="tx1"/>
                </a:solidFill>
              </a:rPr>
              <a:t>(3 + 3body)</a:t>
            </a:r>
            <a:endParaRPr lang="cs-CZ" sz="1800" b="1" i="1" u="sng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1402025"/>
                <a:ext cx="2602632" cy="4876800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a) - 4</a:t>
                </a:r>
                <a:r>
                  <a:rPr lang="cs-CZ" baseline="30000" dirty="0" smtClean="0"/>
                  <a:t>2  </a:t>
                </a:r>
                <a:r>
                  <a:rPr lang="cs-CZ" dirty="0" smtClean="0"/>
                  <a:t>=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b) -(+4)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c) +(-4)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 =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d) (-4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) =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e) –(-4)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</a:p>
              <a:p>
                <a:r>
                  <a:rPr lang="cs-CZ" dirty="0" smtClean="0"/>
                  <a:t>f)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r>
                  <a:rPr lang="cs-CZ" dirty="0" smtClean="0"/>
                  <a:t>g)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− </m:t>
                            </m:r>
                            <m:f>
                              <m:f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b="0" dirty="0" smtClean="0"/>
                  <a:t>=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1402025"/>
                <a:ext cx="2602632" cy="4876800"/>
              </a:xfrm>
              <a:blipFill rotWithShape="1">
                <a:blip r:embed="rId2"/>
                <a:stretch>
                  <a:fillRect l="-21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2"/>
              <p:cNvSpPr txBox="1">
                <a:spLocks/>
              </p:cNvSpPr>
              <p:nvPr/>
            </p:nvSpPr>
            <p:spPr>
              <a:xfrm>
                <a:off x="5292080" y="1484784"/>
                <a:ext cx="3024336" cy="4876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aa</a:t>
                </a:r>
                <a:r>
                  <a:rPr lang="cs-CZ" dirty="0" smtClean="0"/>
                  <a:t>) 4</a:t>
                </a:r>
                <a:r>
                  <a:rPr lang="cs-CZ" baseline="30000" dirty="0" smtClean="0"/>
                  <a:t>2 </a:t>
                </a:r>
                <a:r>
                  <a:rPr lang="cs-CZ" dirty="0" smtClean="0"/>
                  <a:t>. 5 =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bb</a:t>
                </a:r>
                <a:r>
                  <a:rPr lang="cs-CZ" dirty="0" smtClean="0"/>
                  <a:t>) (2 . 15)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cc</a:t>
                </a:r>
                <a:r>
                  <a:rPr lang="cs-CZ" dirty="0" smtClean="0"/>
                  <a:t>) (-3)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. 5 =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dd</a:t>
                </a:r>
                <a:r>
                  <a:rPr lang="cs-CZ" dirty="0" smtClean="0"/>
                  <a:t>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i="1" smtClean="0">
                            <a:latin typeface="Cambria Math"/>
                          </a:rPr>
                          <m:t>4 . </m:t>
                        </m:r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i="1" smtClean="0">
                        <a:latin typeface="Cambria Math"/>
                      </a:rPr>
                      <m:t>=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ee</a:t>
                </a:r>
                <a:r>
                  <a:rPr lang="cs-CZ" dirty="0" smtClean="0"/>
                  <a:t>) (4 – 5)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ff) 4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– 5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gg</a:t>
                </a:r>
                <a:r>
                  <a:rPr lang="cs-CZ" dirty="0" smtClean="0"/>
                  <a:t>) (-4)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– (-5)</a:t>
                </a:r>
                <a:r>
                  <a:rPr lang="cs-CZ" baseline="30000" dirty="0" smtClean="0"/>
                  <a:t>2</a:t>
                </a:r>
                <a:r>
                  <a:rPr lang="cs-CZ" dirty="0" smtClean="0"/>
                  <a:t> =</a:t>
                </a:r>
                <a:endParaRPr lang="cs-CZ" dirty="0"/>
              </a:p>
            </p:txBody>
          </p:sp>
        </mc:Choice>
        <mc:Fallback xmlns="">
          <p:sp>
            <p:nvSpPr>
              <p:cNvPr id="4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1484784"/>
                <a:ext cx="3024336" cy="4876800"/>
              </a:xfrm>
              <a:prstGeom prst="rect">
                <a:avLst/>
              </a:prstGeom>
              <a:blipFill rotWithShape="1">
                <a:blip r:embed="rId3"/>
                <a:stretch>
                  <a:fillRect l="-16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6281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</a:t>
            </a:r>
            <a:r>
              <a:rPr lang="cs-CZ" dirty="0" smtClean="0"/>
              <a:t>Vypočítejte  </a:t>
            </a:r>
            <a:r>
              <a:rPr lang="cs-CZ" sz="1800" b="1" i="1" dirty="0" smtClean="0">
                <a:solidFill>
                  <a:schemeClr val="tx1"/>
                </a:solidFill>
              </a:rPr>
              <a:t>(3+ 4body) </a:t>
            </a:r>
            <a:endParaRPr lang="cs-CZ" sz="1800" b="1" i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3322712" cy="3917032"/>
              </a:xfrm>
            </p:spPr>
            <p:txBody>
              <a:bodyPr>
                <a:normAutofit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e>
                    </m:rad>
                    <m:r>
                      <a:rPr lang="cs-CZ" b="0" i="1" smtClean="0">
                        <a:latin typeface="Cambria Math"/>
                      </a:rPr>
                      <m:t> − </m:t>
                    </m:r>
                    <m:rad>
                      <m:radPr>
                        <m:degHide m:val="on"/>
                        <m:ctrlPr>
                          <a:rPr lang="cs-CZ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0,16 </m:t>
                        </m:r>
                      </m:e>
                    </m:rad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0" smtClean="0">
                        <a:latin typeface="Cambria Math"/>
                      </a:rPr>
                      <m:t>  </m:t>
                    </m:r>
                  </m:oMath>
                </a14:m>
                <a:endParaRPr lang="cs-CZ" b="0" i="0" dirty="0" smtClean="0"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b)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 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c)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12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b="0" i="0" smtClean="0">
                        <a:latin typeface="Cambria Math"/>
                      </a:rPr>
                      <m:t> </m:t>
                    </m:r>
                  </m:oMath>
                </a14:m>
                <a:endParaRPr lang="cs-CZ" b="0" i="0" dirty="0" smtClean="0"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d)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b="0" i="1" smtClean="0">
                        <a:latin typeface="Cambria Math"/>
                      </a:rPr>
                      <m:t>+ </m:t>
                    </m:r>
                    <m:rad>
                      <m:radPr>
                        <m:degHide m:val="on"/>
                        <m:ctrlPr>
                          <a:rPr lang="cs-CZ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e)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169 . 4</m:t>
                        </m:r>
                      </m:e>
                    </m:rad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/>
              </a:p>
              <a:p>
                <a:r>
                  <a:rPr lang="cs-CZ" dirty="0" smtClean="0"/>
                  <a:t>f)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190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sz="19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1900" b="0" i="1" smtClean="0">
                                <a:latin typeface="Cambria Math"/>
                              </a:rPr>
                              <m:t>12</m:t>
                            </m:r>
                          </m:e>
                          <m:sup>
                            <m:r>
                              <a:rPr lang="cs-CZ" sz="19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1900" b="0" i="1" smtClean="0">
                            <a:latin typeface="Cambria Math"/>
                          </a:rPr>
                          <m:t>+ </m:t>
                        </m:r>
                        <m:sSup>
                          <m:sSupPr>
                            <m:ctrlPr>
                              <a:rPr lang="cs-CZ" sz="1900" b="0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19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1900" b="0" i="1" smtClean="0">
                                    <a:latin typeface="Cambria Math"/>
                                  </a:rPr>
                                  <m:t>−9</m:t>
                                </m:r>
                              </m:e>
                            </m:d>
                          </m:e>
                          <m:sup>
                            <m:r>
                              <a:rPr lang="cs-CZ" sz="19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cs-CZ" sz="1900" b="0" i="1" smtClean="0">
                        <a:latin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cs-CZ" sz="19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ad>
                          <m:radPr>
                            <m:degHide m:val="on"/>
                            <m:ctrlPr>
                              <a:rPr lang="cs-CZ" sz="19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1900" b="0" i="1" smtClean="0">
                                <a:latin typeface="Cambria Math"/>
                              </a:rPr>
                              <m:t>81</m:t>
                            </m:r>
                          </m:e>
                        </m:rad>
                      </m:e>
                    </m:rad>
                    <m:r>
                      <a:rPr lang="cs-CZ" sz="1900" b="0" i="1" smtClean="0">
                        <a:latin typeface="Cambria Math"/>
                      </a:rPr>
                      <m:t>=</m:t>
                    </m:r>
                  </m:oMath>
                </a14:m>
                <a:endParaRPr lang="cs-CZ" sz="1900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3322712" cy="3917032"/>
              </a:xfrm>
              <a:blipFill rotWithShape="1">
                <a:blip r:embed="rId2"/>
                <a:stretch>
                  <a:fillRect l="-146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Zástupný symbol pro obsah 2"/>
              <p:cNvSpPr txBox="1">
                <a:spLocks/>
              </p:cNvSpPr>
              <p:nvPr/>
            </p:nvSpPr>
            <p:spPr>
              <a:xfrm>
                <a:off x="3923928" y="1412776"/>
                <a:ext cx="4320480" cy="48965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aa)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+ 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s-CZ" i="1" smtClean="0">
                        <a:latin typeface="Cambria Math"/>
                      </a:rPr>
                      <m:t>=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/>
                  <a:t>b</a:t>
                </a:r>
                <a:r>
                  <a:rPr lang="cs-CZ" dirty="0" err="1" smtClean="0"/>
                  <a:t>b</a:t>
                </a:r>
                <a:r>
                  <a:rPr lang="cs-CZ" dirty="0" smtClean="0"/>
                  <a:t>)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18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1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1800" b="0" i="1" smtClean="0">
                                <a:latin typeface="Cambria Math"/>
                              </a:rPr>
                              <m:t>6 </m:t>
                            </m:r>
                            <m:r>
                              <a:rPr lang="cs-CZ" sz="1800" b="0" i="1" smtClean="0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f>
                              <m:fPr>
                                <m:ctrlPr>
                                  <a:rPr lang="cs-CZ" sz="18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1800" b="0" i="1" smtClean="0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cs-CZ" sz="1800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sz="1800" b="0" i="1" smtClean="0">
                                        <a:latin typeface="Cambria Math"/>
                                        <a:ea typeface="Cambria Math"/>
                                      </a:rPr>
                                      <m:t>3</m:t>
                                    </m:r>
                                  </m:e>
                                  <m:sup>
                                    <m:r>
                                      <a:rPr lang="cs-CZ" sz="1800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p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1800" b="0" i="1" smtClean="0">
                        <a:latin typeface="Cambria Math"/>
                      </a:rPr>
                      <m:t>−</m:t>
                    </m:r>
                    <m:r>
                      <a:rPr lang="cs-CZ" sz="1800" i="1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cs-CZ" sz="18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180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sz="18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1800" b="0" i="1" smtClean="0">
                                    <a:latin typeface="Cambria Math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cs-CZ" sz="1800" b="0" i="1" smtClean="0">
                                    <a:latin typeface="Cambria Math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18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sz="18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1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1800" b="0" i="1" smtClean="0">
                                <a:latin typeface="Cambria Math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cs-CZ" sz="1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1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cs-CZ" sz="1800" b="0" i="1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1800" b="0" i="1" smtClean="0">
                        <a:latin typeface="Cambria Math"/>
                      </a:rPr>
                      <m:t> </m:t>
                    </m:r>
                    <m:r>
                      <a:rPr lang="cs-CZ" sz="1800" i="1">
                        <a:latin typeface="Cambria Math"/>
                      </a:rPr>
                      <m:t>=</m:t>
                    </m:r>
                  </m:oMath>
                </a14:m>
                <a:endParaRPr lang="cs-CZ" sz="1800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cc</a:t>
                </a:r>
                <a:r>
                  <a:rPr lang="cs-CZ" dirty="0" smtClean="0"/>
                  <a:t>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3+ </m:t>
                            </m:r>
                            <m:f>
                              <m:f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+ 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cs-CZ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=</m:t>
                    </m:r>
                  </m:oMath>
                </a14:m>
                <a:endParaRPr lang="cs-CZ" dirty="0" smtClean="0"/>
              </a:p>
              <a:p>
                <a:pPr>
                  <a:lnSpc>
                    <a:spcPct val="150000"/>
                  </a:lnSpc>
                </a:pPr>
                <a:r>
                  <a:rPr lang="cs-CZ" dirty="0" err="1" smtClean="0"/>
                  <a:t>dd</a:t>
                </a:r>
                <a:r>
                  <a:rPr lang="cs-CZ" dirty="0" smtClean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3−2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∙7 − 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12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 =</m:t>
                    </m:r>
                  </m:oMath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4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1412776"/>
                <a:ext cx="4320480" cy="4896544"/>
              </a:xfrm>
              <a:prstGeom prst="rect">
                <a:avLst/>
              </a:prstGeom>
              <a:blipFill rotWithShape="1">
                <a:blip r:embed="rId3"/>
                <a:stretch>
                  <a:fillRect l="-12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458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3. Délka úsečky v mříži, </a:t>
            </a:r>
            <a:r>
              <a:rPr lang="cs-CZ" sz="3100" dirty="0" smtClean="0">
                <a:solidFill>
                  <a:srgbClr val="C00000"/>
                </a:solidFill>
              </a:rPr>
              <a:t>zvol si jednu úlohu</a:t>
            </a:r>
            <a:r>
              <a:rPr lang="cs-CZ" sz="3100" dirty="0" smtClean="0"/>
              <a:t>!</a:t>
            </a:r>
            <a:endParaRPr lang="cs-CZ" sz="31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lphaUcPeriod"/>
                </a:pPr>
                <a:r>
                  <a:rPr lang="cs-CZ" dirty="0" smtClean="0"/>
                  <a:t>Ve čtvercové mříži (na následující straně) sestroj čtverec nad úsečkou EF tak, aby úsečka byla jeho stranou. Zjisti jeho obsah a pomocí něj urči délku této úsečky.  						 </a:t>
                </a:r>
                <a:r>
                  <a:rPr lang="cs-CZ" sz="1800" b="1" i="1" dirty="0" smtClean="0"/>
                  <a:t>(2body)</a:t>
                </a:r>
              </a:p>
              <a:p>
                <a:pPr marL="0" indent="0">
                  <a:buNone/>
                </a:pPr>
                <a:endParaRPr lang="cs-CZ" sz="1800" b="1" i="1" dirty="0" smtClean="0"/>
              </a:p>
              <a:p>
                <a:pPr marL="457200" indent="-457200">
                  <a:buFont typeface="+mj-lt"/>
                  <a:buAutoNum type="alphaUcPeriod" startAt="2"/>
                </a:pPr>
                <a:r>
                  <a:rPr lang="cs-CZ" dirty="0"/>
                  <a:t>Ve čtvercové síti na další straně sestroj úsečku délky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i="1">
                            <a:latin typeface="Cambria Math"/>
                          </a:rPr>
                          <m:t>13</m:t>
                        </m:r>
                      </m:e>
                    </m:rad>
                  </m:oMath>
                </a14:m>
                <a:r>
                  <a:rPr lang="cs-CZ" dirty="0"/>
                  <a:t> . </a:t>
                </a:r>
                <a:r>
                  <a:rPr lang="cs-CZ" dirty="0" smtClean="0"/>
                  <a:t>						</a:t>
                </a:r>
                <a:r>
                  <a:rPr lang="cs-CZ" sz="1800" b="1" i="1" dirty="0" smtClean="0"/>
                  <a:t>(3body)</a:t>
                </a:r>
              </a:p>
              <a:p>
                <a:pPr marL="0" indent="0">
                  <a:buNone/>
                </a:pPr>
                <a:endParaRPr lang="cs-CZ" sz="1800" b="1" i="1" dirty="0" smtClean="0"/>
              </a:p>
              <a:p>
                <a:pPr marL="457200" indent="-457200">
                  <a:buFont typeface="+mj-lt"/>
                  <a:buAutoNum type="alphaUcPeriod" startAt="3"/>
                </a:pPr>
                <a:r>
                  <a:rPr lang="cs-CZ" dirty="0"/>
                  <a:t>Porovnej délky úseček KL a KM na následující straně pomocí obsahů čtverců a rozhodni, zda sestrojený trojúhelník KLM by byl rovnoramenný. </a:t>
                </a:r>
                <a:r>
                  <a:rPr lang="cs-CZ" dirty="0" smtClean="0"/>
                  <a:t>	  </a:t>
                </a:r>
                <a:r>
                  <a:rPr lang="cs-CZ" sz="1800" b="1" i="1" dirty="0" smtClean="0"/>
                  <a:t>(4 body)</a:t>
                </a:r>
              </a:p>
              <a:p>
                <a:pPr marL="457200" indent="-457200">
                  <a:buFont typeface="+mj-lt"/>
                  <a:buAutoNum type="alphaUcPeriod" startAt="3"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672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3. </a:t>
            </a:r>
            <a:r>
              <a:rPr lang="cs-CZ" dirty="0"/>
              <a:t>Délka úsečky v mříži, </a:t>
            </a:r>
            <a:r>
              <a:rPr lang="cs-CZ" sz="3100" b="1" dirty="0">
                <a:solidFill>
                  <a:srgbClr val="C00000"/>
                </a:solidFill>
              </a:rPr>
              <a:t>zvol si jednu úlohu!</a:t>
            </a:r>
            <a:endParaRPr lang="cs-CZ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0763329"/>
              </p:ext>
            </p:extLst>
          </p:nvPr>
        </p:nvGraphicFramePr>
        <p:xfrm>
          <a:off x="457200" y="1600200"/>
          <a:ext cx="822958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  <a:gridCol w="391885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C00000"/>
                          </a:solidFill>
                        </a:rPr>
                        <a:t>A</a:t>
                      </a:r>
                      <a:endParaRPr lang="cs-CZ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rgbClr val="C00000"/>
                          </a:solidFill>
                        </a:rPr>
                        <a:t>C</a:t>
                      </a:r>
                      <a:endParaRPr lang="cs-CZ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 smtClean="0">
                          <a:solidFill>
                            <a:schemeClr val="tx1"/>
                          </a:solidFill>
                        </a:rPr>
                        <a:t>L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400" b="1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C00000"/>
                          </a:solidFill>
                        </a:rPr>
                        <a:t>B</a:t>
                      </a:r>
                      <a:endParaRPr lang="cs-CZ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5" name="Přímá spojnice 4"/>
          <p:cNvCxnSpPr/>
          <p:nvPr/>
        </p:nvCxnSpPr>
        <p:spPr>
          <a:xfrm flipV="1">
            <a:off x="1230524" y="2346770"/>
            <a:ext cx="792088" cy="7200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 flipV="1">
            <a:off x="3995936" y="2728839"/>
            <a:ext cx="1152128" cy="107801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3995936" y="3849141"/>
            <a:ext cx="1548172" cy="3621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264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</a:t>
            </a:r>
            <a:r>
              <a:rPr lang="cs-CZ" dirty="0" smtClean="0"/>
              <a:t>. </a:t>
            </a:r>
            <a:r>
              <a:rPr lang="cs-CZ" dirty="0" smtClean="0"/>
              <a:t>Rozhodni výpočtem, zda je trojúhelník s danými délkami stran </a:t>
            </a:r>
            <a:r>
              <a:rPr lang="cs-CZ" dirty="0" smtClean="0"/>
              <a:t>pravoúhlý </a:t>
            </a:r>
            <a:r>
              <a:rPr lang="cs-CZ" sz="2200" b="1" i="1" dirty="0" smtClean="0">
                <a:solidFill>
                  <a:schemeClr val="tx1"/>
                </a:solidFill>
              </a:rPr>
              <a:t>(4body)</a:t>
            </a:r>
            <a:endParaRPr lang="cs-CZ" sz="2200" b="1" i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sz="3200" dirty="0" smtClean="0"/>
              <a:t>a) </a:t>
            </a:r>
            <a:r>
              <a:rPr lang="el-GR" sz="3200" dirty="0" smtClean="0">
                <a:latin typeface="Calibri"/>
              </a:rPr>
              <a:t>Δ</a:t>
            </a:r>
            <a:r>
              <a:rPr lang="cs-CZ" sz="3200" dirty="0" smtClean="0">
                <a:latin typeface="Calibri"/>
              </a:rPr>
              <a:t>  KLM = 13mm, 12mm, 5mm</a:t>
            </a:r>
          </a:p>
          <a:p>
            <a:pPr>
              <a:lnSpc>
                <a:spcPct val="200000"/>
              </a:lnSpc>
            </a:pPr>
            <a:r>
              <a:rPr lang="cs-CZ" sz="3200" dirty="0" smtClean="0">
                <a:latin typeface="Calibri"/>
              </a:rPr>
              <a:t>b) </a:t>
            </a:r>
            <a:r>
              <a:rPr lang="el-GR" sz="3200" dirty="0">
                <a:latin typeface="Calibri"/>
              </a:rPr>
              <a:t>Δ</a:t>
            </a:r>
            <a:r>
              <a:rPr lang="cs-CZ" sz="3200" dirty="0">
                <a:latin typeface="Calibri"/>
              </a:rPr>
              <a:t>  </a:t>
            </a:r>
            <a:r>
              <a:rPr lang="cs-CZ" sz="3200" dirty="0" smtClean="0">
                <a:latin typeface="Calibri"/>
              </a:rPr>
              <a:t>OPQ </a:t>
            </a:r>
            <a:r>
              <a:rPr lang="cs-CZ" sz="3200" dirty="0">
                <a:latin typeface="Calibri"/>
              </a:rPr>
              <a:t>= </a:t>
            </a:r>
            <a:r>
              <a:rPr lang="cs-CZ" sz="3200" dirty="0" smtClean="0">
                <a:latin typeface="Calibri"/>
              </a:rPr>
              <a:t>6dm, 5dm</a:t>
            </a:r>
            <a:r>
              <a:rPr lang="cs-CZ" sz="3200" dirty="0">
                <a:latin typeface="Calibri"/>
              </a:rPr>
              <a:t>, </a:t>
            </a:r>
            <a:r>
              <a:rPr lang="cs-CZ" sz="3200" dirty="0" smtClean="0">
                <a:latin typeface="Calibri"/>
              </a:rPr>
              <a:t>4dm</a:t>
            </a:r>
            <a:endParaRPr lang="cs-CZ" sz="3200" dirty="0">
              <a:latin typeface="Calibri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4986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5</a:t>
            </a:r>
            <a:r>
              <a:rPr lang="cs-CZ" dirty="0" smtClean="0"/>
              <a:t>. Vypočítej, </a:t>
            </a:r>
            <a:r>
              <a:rPr lang="cs-CZ" dirty="0" smtClean="0">
                <a:solidFill>
                  <a:srgbClr val="C00000"/>
                </a:solidFill>
              </a:rPr>
              <a:t>zvol si jednu úlohu!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76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sz="2800" dirty="0" smtClean="0"/>
              <a:t>Vypočítej zbývající stranu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v trojúhelníku na obrázku. </a:t>
            </a:r>
          </a:p>
          <a:p>
            <a:pPr marL="0" indent="0">
              <a:buNone/>
            </a:pPr>
            <a:r>
              <a:rPr lang="cs-CZ" sz="2800" b="1" i="1" dirty="0"/>
              <a:t> </a:t>
            </a:r>
            <a:r>
              <a:rPr lang="cs-CZ" sz="2800" b="1" i="1" dirty="0" smtClean="0"/>
              <a:t>      </a:t>
            </a:r>
            <a:r>
              <a:rPr lang="cs-CZ" sz="1800" b="1" i="1" dirty="0" smtClean="0"/>
              <a:t>(2body)</a:t>
            </a:r>
          </a:p>
          <a:p>
            <a:pPr marL="0" indent="0">
              <a:buNone/>
            </a:pPr>
            <a:endParaRPr lang="cs-CZ" sz="2800" dirty="0" smtClean="0"/>
          </a:p>
          <a:p>
            <a:pPr marL="514350" indent="-514350">
              <a:buFont typeface="+mj-lt"/>
              <a:buAutoNum type="alphaUcPeriod" startAt="2"/>
            </a:pPr>
            <a:r>
              <a:rPr lang="cs-CZ" sz="2800" dirty="0" smtClean="0"/>
              <a:t>Vypočítej</a:t>
            </a:r>
            <a:r>
              <a:rPr lang="cs-CZ" sz="2800" dirty="0" smtClean="0">
                <a:solidFill>
                  <a:srgbClr val="C00000"/>
                </a:solidFill>
              </a:rPr>
              <a:t> </a:t>
            </a:r>
            <a:r>
              <a:rPr lang="cs-CZ" sz="2800" dirty="0" smtClean="0"/>
              <a:t>přeponu </a:t>
            </a:r>
            <a:r>
              <a:rPr lang="cs-CZ" sz="2800" dirty="0"/>
              <a:t>pravoúhlého </a:t>
            </a:r>
            <a:r>
              <a:rPr lang="el-GR" sz="2800" dirty="0">
                <a:latin typeface="Calibri"/>
              </a:rPr>
              <a:t>Δ</a:t>
            </a:r>
            <a:r>
              <a:rPr lang="cs-CZ" sz="2800" dirty="0">
                <a:latin typeface="Calibri"/>
              </a:rPr>
              <a:t> DEF, který má délku </a:t>
            </a:r>
            <a:r>
              <a:rPr lang="cs-CZ" sz="2800" dirty="0" smtClean="0">
                <a:latin typeface="Calibri"/>
              </a:rPr>
              <a:t>odvěsen:</a:t>
            </a:r>
            <a:r>
              <a:rPr lang="cs-CZ" sz="2800" dirty="0" smtClean="0"/>
              <a:t>  </a:t>
            </a:r>
            <a:r>
              <a:rPr lang="cs-CZ" sz="2800" dirty="0" smtClean="0"/>
              <a:t>d </a:t>
            </a:r>
            <a:r>
              <a:rPr lang="cs-CZ" sz="2800" dirty="0" smtClean="0"/>
              <a:t>= </a:t>
            </a:r>
            <a:r>
              <a:rPr lang="cs-CZ" sz="2800" dirty="0" smtClean="0"/>
              <a:t>12cm  e </a:t>
            </a:r>
            <a:r>
              <a:rPr lang="cs-CZ" sz="2800" dirty="0" smtClean="0"/>
              <a:t>= </a:t>
            </a:r>
            <a:r>
              <a:rPr lang="cs-CZ" sz="2800" dirty="0" smtClean="0"/>
              <a:t>16cm    </a:t>
            </a:r>
            <a:r>
              <a:rPr lang="cs-CZ" sz="1800" b="1" i="1" dirty="0" smtClean="0"/>
              <a:t>(3body)</a:t>
            </a:r>
          </a:p>
          <a:p>
            <a:pPr marL="0" indent="0">
              <a:buNone/>
            </a:pPr>
            <a:endParaRPr lang="cs-CZ" sz="1800" b="1" i="1" dirty="0" smtClean="0"/>
          </a:p>
          <a:p>
            <a:pPr marL="514350" indent="-514350">
              <a:buFont typeface="+mj-lt"/>
              <a:buAutoNum type="alphaUcPeriod" startAt="3"/>
            </a:pPr>
            <a:r>
              <a:rPr lang="cs-CZ" sz="2800" dirty="0" smtClean="0"/>
              <a:t>V pravoúhlém </a:t>
            </a:r>
            <a:r>
              <a:rPr lang="el-GR" sz="2800" dirty="0" smtClean="0">
                <a:latin typeface="Calibri"/>
              </a:rPr>
              <a:t>Δ</a:t>
            </a:r>
            <a:r>
              <a:rPr lang="cs-CZ" sz="2800" dirty="0" smtClean="0">
                <a:latin typeface="Calibri"/>
              </a:rPr>
              <a:t> TUV s pravým úhlem při vrcholu U, vypočítej délku třetí strany t, znáš-li: u = 1dm  v = 6cm</a:t>
            </a:r>
          </a:p>
          <a:p>
            <a:pPr marL="0" indent="0">
              <a:buNone/>
            </a:pPr>
            <a:r>
              <a:rPr lang="cs-CZ" sz="2800" dirty="0">
                <a:latin typeface="Calibri"/>
              </a:rPr>
              <a:t>	</a:t>
            </a:r>
            <a:r>
              <a:rPr lang="cs-CZ" sz="2800" dirty="0" smtClean="0">
                <a:latin typeface="Calibri"/>
              </a:rPr>
              <a:t>							</a:t>
            </a:r>
            <a:r>
              <a:rPr lang="cs-CZ" sz="1800" b="1" i="1" dirty="0" smtClean="0">
                <a:latin typeface="Calibri"/>
              </a:rPr>
              <a:t>(4body)    </a:t>
            </a:r>
          </a:p>
          <a:p>
            <a:pPr marL="0" indent="0">
              <a:buNone/>
            </a:pPr>
            <a:endParaRPr lang="cs-CZ" sz="1800" b="1" i="1" dirty="0"/>
          </a:p>
        </p:txBody>
      </p:sp>
      <p:grpSp>
        <p:nvGrpSpPr>
          <p:cNvPr id="9" name="Skupina 8"/>
          <p:cNvGrpSpPr/>
          <p:nvPr/>
        </p:nvGrpSpPr>
        <p:grpSpPr>
          <a:xfrm>
            <a:off x="5597535" y="1545714"/>
            <a:ext cx="3420380" cy="1418256"/>
            <a:chOff x="2915816" y="1888921"/>
            <a:chExt cx="3420380" cy="1418256"/>
          </a:xfrm>
        </p:grpSpPr>
        <p:sp>
          <p:nvSpPr>
            <p:cNvPr id="4" name="Pravoúhlý trojúhelník 3"/>
            <p:cNvSpPr/>
            <p:nvPr/>
          </p:nvSpPr>
          <p:spPr>
            <a:xfrm>
              <a:off x="3671900" y="2073749"/>
              <a:ext cx="2304256" cy="8640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3257275" y="1888921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R</a:t>
              </a:r>
              <a:endParaRPr lang="cs-CZ" dirty="0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3311860" y="2856869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S</a:t>
              </a:r>
              <a:endParaRPr lang="cs-CZ" dirty="0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5976156" y="2871556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T</a:t>
              </a:r>
              <a:endParaRPr lang="cs-CZ" dirty="0"/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4211960" y="2937845"/>
              <a:ext cx="792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8cm</a:t>
              </a:r>
              <a:endParaRPr lang="cs-CZ" dirty="0"/>
            </a:p>
          </p:txBody>
        </p:sp>
        <p:sp>
          <p:nvSpPr>
            <p:cNvPr id="10" name="TextovéPole 9"/>
            <p:cNvSpPr txBox="1"/>
            <p:nvPr/>
          </p:nvSpPr>
          <p:spPr>
            <a:xfrm>
              <a:off x="2915816" y="2321131"/>
              <a:ext cx="792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6 cm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2417807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</a:t>
            </a:r>
            <a:r>
              <a:rPr lang="cs-CZ" dirty="0" smtClean="0"/>
              <a:t>. </a:t>
            </a:r>
            <a:r>
              <a:rPr lang="cs-CZ" dirty="0" smtClean="0"/>
              <a:t>Řeš slovní </a:t>
            </a:r>
            <a:r>
              <a:rPr lang="cs-CZ" dirty="0" smtClean="0"/>
              <a:t>úlohy, zvol si jednu!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A) Vypočítej úhlopříčku čtverce s délkou strany 2,5cm.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800" b="1" i="1" dirty="0" smtClean="0"/>
              <a:t>							(2body)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B</a:t>
            </a:r>
            <a:r>
              <a:rPr lang="cs-CZ" dirty="0" smtClean="0"/>
              <a:t>) </a:t>
            </a:r>
            <a:r>
              <a:rPr lang="cs-CZ" dirty="0" smtClean="0"/>
              <a:t>Žebřík dlouhý 7,5m je opřen o zeď. Jeho dolní konec je od zdi vzdálen 1,4m. V jaké výšce se žebřík dotýká zdi?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800" b="1" i="1" dirty="0" smtClean="0"/>
              <a:t>							(3body)</a:t>
            </a:r>
            <a:endParaRPr lang="cs-CZ" sz="1800" b="1" i="1" dirty="0" smtClean="0"/>
          </a:p>
          <a:p>
            <a:pPr>
              <a:lnSpc>
                <a:spcPct val="150000"/>
              </a:lnSpc>
            </a:pPr>
            <a:r>
              <a:rPr lang="cs-CZ" dirty="0"/>
              <a:t>C</a:t>
            </a:r>
            <a:r>
              <a:rPr lang="cs-CZ" dirty="0" smtClean="0"/>
              <a:t>) </a:t>
            </a:r>
            <a:r>
              <a:rPr lang="cs-CZ" dirty="0" smtClean="0"/>
              <a:t>Vypočítej obvod a obsah rovnoramenného </a:t>
            </a:r>
            <a:r>
              <a:rPr lang="el-GR" dirty="0" smtClean="0">
                <a:latin typeface="Calibri"/>
              </a:rPr>
              <a:t>Δ</a:t>
            </a:r>
            <a:r>
              <a:rPr lang="cs-CZ" dirty="0" smtClean="0">
                <a:latin typeface="Calibri"/>
              </a:rPr>
              <a:t> ABC, </a:t>
            </a:r>
            <a:r>
              <a:rPr lang="cs-CZ" dirty="0" smtClean="0"/>
              <a:t>jehož základna má délku 8m a rameno 5m</a:t>
            </a:r>
            <a:r>
              <a:rPr lang="cs-CZ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800" b="1" i="1" dirty="0" smtClean="0"/>
              <a:t>							(4body)</a:t>
            </a:r>
            <a:endParaRPr lang="cs-CZ" sz="1800" b="1" i="1" dirty="0"/>
          </a:p>
        </p:txBody>
      </p:sp>
    </p:spTree>
    <p:extLst>
      <p:ext uri="{BB962C8B-B14F-4D97-AF65-F5344CB8AC3E}">
        <p14:creationId xmlns:p14="http://schemas.microsoft.com/office/powerpoint/2010/main" val="1056791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rmAutofit/>
          </a:bodyPr>
          <a:lstStyle/>
          <a:p>
            <a:r>
              <a:rPr lang="cs-CZ" dirty="0" smtClean="0"/>
              <a:t>1. 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1402025"/>
                <a:ext cx="2602632" cy="4876800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a) - 16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b) - 16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c) 16	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d) -16</a:t>
                </a:r>
              </a:p>
              <a:p>
                <a:pPr>
                  <a:lnSpc>
                    <a:spcPct val="150000"/>
                  </a:lnSpc>
                </a:pPr>
                <a:r>
                  <a:rPr lang="cs-CZ" dirty="0" smtClean="0"/>
                  <a:t>e) –16</a:t>
                </a:r>
              </a:p>
              <a:p>
                <a:r>
                  <a:rPr lang="cs-CZ" dirty="0" smtClean="0"/>
                  <a:t>f)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endParaRPr lang="cs-CZ" b="0" dirty="0" smtClean="0"/>
              </a:p>
              <a:p>
                <a:r>
                  <a:rPr lang="cs-CZ" dirty="0" smtClean="0"/>
                  <a:t>g)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25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i="1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cs-CZ" b="0" dirty="0" smtClean="0"/>
                  <a:t>=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1402025"/>
                <a:ext cx="2602632" cy="4876800"/>
              </a:xfrm>
              <a:blipFill rotWithShape="1">
                <a:blip r:embed="rId2"/>
                <a:stretch>
                  <a:fillRect l="-21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obsah 2"/>
          <p:cNvSpPr txBox="1">
            <a:spLocks/>
          </p:cNvSpPr>
          <p:nvPr/>
        </p:nvSpPr>
        <p:spPr>
          <a:xfrm>
            <a:off x="5292080" y="1484784"/>
            <a:ext cx="3024336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 err="1" smtClean="0"/>
              <a:t>aa</a:t>
            </a:r>
            <a:r>
              <a:rPr lang="cs-CZ" dirty="0" smtClean="0"/>
              <a:t>) 80	</a:t>
            </a:r>
          </a:p>
          <a:p>
            <a:pPr>
              <a:lnSpc>
                <a:spcPct val="150000"/>
              </a:lnSpc>
            </a:pPr>
            <a:r>
              <a:rPr lang="cs-CZ" dirty="0" err="1" smtClean="0"/>
              <a:t>bb</a:t>
            </a:r>
            <a:r>
              <a:rPr lang="cs-CZ" dirty="0" smtClean="0"/>
              <a:t>) 900</a:t>
            </a:r>
          </a:p>
          <a:p>
            <a:pPr>
              <a:lnSpc>
                <a:spcPct val="150000"/>
              </a:lnSpc>
            </a:pPr>
            <a:r>
              <a:rPr lang="cs-CZ" dirty="0" err="1" smtClean="0"/>
              <a:t>cc</a:t>
            </a:r>
            <a:r>
              <a:rPr lang="cs-CZ" dirty="0" smtClean="0"/>
              <a:t>) 45	</a:t>
            </a:r>
          </a:p>
          <a:p>
            <a:pPr>
              <a:lnSpc>
                <a:spcPct val="150000"/>
              </a:lnSpc>
            </a:pPr>
            <a:r>
              <a:rPr lang="cs-CZ" dirty="0" err="1" smtClean="0"/>
              <a:t>dd</a:t>
            </a:r>
            <a:r>
              <a:rPr lang="cs-CZ" dirty="0" smtClean="0"/>
              <a:t>) 10</a:t>
            </a:r>
          </a:p>
          <a:p>
            <a:pPr>
              <a:lnSpc>
                <a:spcPct val="150000"/>
              </a:lnSpc>
            </a:pPr>
            <a:r>
              <a:rPr lang="cs-CZ" dirty="0" err="1" smtClean="0"/>
              <a:t>ee</a:t>
            </a:r>
            <a:r>
              <a:rPr lang="cs-CZ" dirty="0" smtClean="0"/>
              <a:t>) 1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ff) -9</a:t>
            </a:r>
          </a:p>
          <a:p>
            <a:pPr>
              <a:lnSpc>
                <a:spcPct val="150000"/>
              </a:lnSpc>
            </a:pPr>
            <a:r>
              <a:rPr lang="cs-CZ" dirty="0" err="1" smtClean="0"/>
              <a:t>gg</a:t>
            </a:r>
            <a:r>
              <a:rPr lang="cs-CZ" dirty="0" smtClean="0"/>
              <a:t>) -9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3158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378</TotalTime>
  <Words>599</Words>
  <Application>Microsoft Office PowerPoint</Application>
  <PresentationFormat>Předvádění na obrazovce (4:3)</PresentationFormat>
  <Paragraphs>130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Přehlednost</vt:lpstr>
      <vt:lpstr>Opakování na 1.písemnou práci</vt:lpstr>
      <vt:lpstr>1. Vypočítej zpaměti (3 + 3body)</vt:lpstr>
      <vt:lpstr>2. Vypočítejte  (3+ 4body) </vt:lpstr>
      <vt:lpstr>3. Délka úsečky v mříži, zvol si jednu úlohu!</vt:lpstr>
      <vt:lpstr>3. Délka úsečky v mříži, zvol si jednu úlohu!</vt:lpstr>
      <vt:lpstr>4. Rozhodni výpočtem, zda je trojúhelník s danými délkami stran pravoúhlý (4body)</vt:lpstr>
      <vt:lpstr>5. Vypočítej, zvol si jednu úlohu!</vt:lpstr>
      <vt:lpstr>6. Řeš slovní úlohy, zvol si jednu!</vt:lpstr>
      <vt:lpstr>1. Řešení</vt:lpstr>
      <vt:lpstr>2. Řešení </vt:lpstr>
      <vt:lpstr>3. Délka úsečky v mříži, zvol si jednu úlohu!</vt:lpstr>
      <vt:lpstr>4. Řešení</vt:lpstr>
      <vt:lpstr>5. Řešení</vt:lpstr>
      <vt:lpstr>6. Řeš slovní úlohy</vt:lpstr>
      <vt:lpstr>HODNOCENÍ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písemnou práci</dc:title>
  <dc:creator>petra</dc:creator>
  <cp:lastModifiedBy>petra</cp:lastModifiedBy>
  <cp:revision>28</cp:revision>
  <dcterms:created xsi:type="dcterms:W3CDTF">2015-01-17T16:36:21Z</dcterms:created>
  <dcterms:modified xsi:type="dcterms:W3CDTF">2016-11-27T10:04:11Z</dcterms:modified>
</cp:coreProperties>
</file>