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Slides/notesSlide6.xml" ContentType="application/vnd.openxmlformats-officedocument.presentationml.notesSlide+xml"/>
  <Override PartName="/ppt/notesSlides/_rels/notesSlide6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lang="cs-CZ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Klikněte pro úpravu formátu komentářů</a:t>
            </a:r>
            <a:endParaRPr lang="cs-CZ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lang="cs-CZ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&lt;záhlaví&gt;</a:t>
            </a:r>
            <a:endParaRPr lang="cs-CZ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cs-CZ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&lt;datum/čas&gt;</a:t>
            </a:r>
            <a:endParaRPr lang="cs-CZ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lang="cs-CZ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&lt;zápatí&gt;</a:t>
            </a:r>
            <a:endParaRPr lang="cs-CZ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9955A8E2-2B15-442D-971C-6F98E09A8A3F}" type="slidenum">
              <a:rPr lang="cs-CZ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&lt;číslo&gt;</a:t>
            </a:fld>
            <a:endParaRPr lang="cs-CZ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lang="cs-CZ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00D286E8-0020-4F12-BD9F-D651D4281E63}" type="slidenum">
              <a:rPr lang="cs-CZ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&lt;číslo&gt;</a:t>
            </a:fld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Klikněte pro úpravu formátu textu osnovy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Druhá úroveň</a:t>
            </a:r>
            <a:endParaRPr lang="cs-CZ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Třetí úroveň</a:t>
            </a:r>
            <a:endParaRPr lang="cs-CZ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Čtvrtá úroveň osnovy</a:t>
            </a:r>
            <a:endParaRPr lang="cs-CZ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Pátá úroveň osnovy</a:t>
            </a:r>
            <a:endParaRPr lang="cs-CZ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Šestá úroveň</a:t>
            </a:r>
            <a:endParaRPr lang="cs-CZ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Sedmá úroveň</a:t>
            </a:r>
            <a:endParaRPr lang="cs-CZ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cs-CZ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Klikněte pro úpravu formátu textu nadpisu</a:t>
            </a:r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Klikněte pro úpravu formátu textu osnovy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Druhá úroveň</a:t>
            </a:r>
            <a:endParaRPr lang="cs-CZ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Třetí úroveň</a:t>
            </a:r>
            <a:endParaRPr lang="cs-CZ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Čtvrtá úroveň osnovy</a:t>
            </a:r>
            <a:endParaRPr lang="cs-CZ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Pátá úroveň osnovy</a:t>
            </a:r>
            <a:endParaRPr lang="cs-CZ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Šestá úroveň</a:t>
            </a:r>
            <a:endParaRPr lang="cs-CZ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Sedmá úroveň</a:t>
            </a:r>
            <a:endParaRPr lang="cs-CZ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hyperlink" Target="http://www.ucirna.cz/cestina/pridavna_jmena_obecne_informace.php" TargetMode="External"/><Relationship Id="rId2" Type="http://schemas.openxmlformats.org/officeDocument/2006/relationships/hyperlink" Target="http://rysava.websnadno.cz/ceskyjazyk_5.roc/pridavna_jmena_stupnovani1.htm" TargetMode="External"/><Relationship Id="rId3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cs-CZ" sz="44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Opakujeme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cs-CZ" sz="44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přídavná jména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CustomShape 2"/>
          <p:cNvSpPr/>
          <p:nvPr/>
        </p:nvSpPr>
        <p:spPr>
          <a:xfrm>
            <a:off x="1371600" y="3886200"/>
            <a:ext cx="6400080" cy="1751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cs-CZ" sz="3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ČJ 6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Stupňuj přídavná jména -  řešení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Rychlý -  rychlejší - nejrychlejší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Jemný – jemnější - nejjemnější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Strmý – strmější - nejstrmější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Hrubý - hrubší - nejhrubší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Čistý – čistší - nejčistší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Hebký – hebčí - nejhebčí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Snadný – snazší – nejsnazší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Lehký – lehčí - nejlehčí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cs-CZ" sz="44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5. Odůvodnění tvarů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</a:t>
            </a:r>
            <a:r>
              <a:rPr b="1" lang="cs-CZ" sz="3200" spc="-1" strike="noStrike">
                <a:solidFill>
                  <a:srgbClr val="6600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mně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jší – te</a:t>
            </a:r>
            <a:r>
              <a:rPr b="1" lang="cs-CZ" sz="3200" spc="-1" strike="noStrike">
                <a:solidFill>
                  <a:srgbClr val="6600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mn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ý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stříd</a:t>
            </a:r>
            <a:r>
              <a:rPr b="1" lang="cs-CZ" sz="3200" spc="-1" strike="noStrike">
                <a:solidFill>
                  <a:srgbClr val="6600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mě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jší – stříd</a:t>
            </a:r>
            <a:r>
              <a:rPr b="1" lang="cs-CZ" sz="3200" spc="-1" strike="noStrike">
                <a:solidFill>
                  <a:srgbClr val="6600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ý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</a:t>
            </a:r>
            <a:r>
              <a:rPr b="1" lang="cs-CZ" sz="3200" spc="-1" strike="noStrike">
                <a:solidFill>
                  <a:srgbClr val="6600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jj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asnější hvězda – nejvíce jasná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</a:t>
            </a:r>
            <a:r>
              <a:rPr b="1" lang="cs-CZ" sz="3200" spc="-1" strike="noStrike">
                <a:solidFill>
                  <a:srgbClr val="6600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asnější případ – méně jasný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</a:t>
            </a:r>
            <a:r>
              <a:rPr b="1" lang="cs-CZ" sz="3200" spc="-1" strike="noStrike">
                <a:solidFill>
                  <a:srgbClr val="6600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jj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istější příprava – ne</a:t>
            </a:r>
            <a:r>
              <a:rPr b="1" lang="cs-CZ" sz="3200" spc="-1" strike="noStrike">
                <a:solidFill>
                  <a:srgbClr val="6600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istější člověk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cs-CZ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Další možnosti, kde procvičovat</a:t>
            </a:r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1"/>
              </a:rPr>
              <a:t>http://www.ucirna.cz/cestina/pridavna_jmena_obecne_informace.php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TextShape 3"/>
          <p:cNvSpPr txBox="1"/>
          <p:nvPr/>
        </p:nvSpPr>
        <p:spPr>
          <a:xfrm>
            <a:off x="479520" y="3559320"/>
            <a:ext cx="8232120" cy="346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2"/>
              </a:rPr>
              <a:t>http://rysava.websnadno.cz/ceskyjazyk_5.roc/pridavna_jmena_stupnovani1.htm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TextShape 4"/>
          <p:cNvSpPr txBox="1"/>
          <p:nvPr/>
        </p:nvSpPr>
        <p:spPr>
          <a:xfrm>
            <a:off x="576000" y="4608000"/>
            <a:ext cx="8079480" cy="602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cs-CZ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http://zcsol.cz/index.php?s=stranky_predmetu/e_learning/ucebnice_cj/cj6_stupnovani_pridavnych_jmen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cs-CZ" sz="4400" spc="-1" strike="noStrike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 Druhy a vzory přídavných jmen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CustomShape 2"/>
          <p:cNvSpPr/>
          <p:nvPr/>
        </p:nvSpPr>
        <p:spPr>
          <a:xfrm>
            <a:off x="864000" y="1728000"/>
            <a:ext cx="7822080" cy="4397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tvrdá  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mlad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ý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mlad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á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mlad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é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měkká 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jarn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í </a:t>
            </a:r>
            <a:r>
              <a:rPr lang="cs-CZ" sz="24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(pro všechny rody)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přivlastňovací  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otc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ův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otc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ova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otc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ovo                                          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matč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matč</a:t>
            </a:r>
            <a:r>
              <a:rPr b="1" lang="cs-CZ" sz="3200" spc="-1" strike="noStrike">
                <a:solidFill>
                  <a:srgbClr val="66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ina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matč</a:t>
            </a:r>
            <a:r>
              <a:rPr b="1" lang="cs-CZ" sz="3200" spc="-1" strike="noStrike">
                <a:solidFill>
                  <a:srgbClr val="66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ino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druh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vzor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Vypiš přídavná jména a urči jejich druh a vzor: </a:t>
            </a:r>
            <a:r>
              <a:rPr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cs-CZ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noví sousedé, cizí občané, Jonášova velryba, rybí šupina, obětavé ženy, bratrova přítelkyně, ledová zima, ryzí zlato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cs-CZ" sz="44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2. Tvoření tvarů přídavných jmen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2"/>
          <p:cNvSpPr/>
          <p:nvPr/>
        </p:nvSpPr>
        <p:spPr>
          <a:xfrm>
            <a:off x="251640" y="1296000"/>
            <a:ext cx="8568360" cy="482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lang="cs-CZ" sz="28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Přípona  -ný, -ený, -ěný, -ní, koncovka -í  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(temný, vrstvený, olověný denní, jelení)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množné číslo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28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-ský → - ští  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(pražský, pražští)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Změny hlásek při odvozování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28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 → č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(hornický – horničtí)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28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 → c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(vodák – vodácký)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28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 → ž</a:t>
            </a:r>
            <a:r>
              <a:rPr b="1" lang="cs-CZ" sz="28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 Kongo – konžský)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28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 → ž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 Praha – pražský)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28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ch → š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(černoch – černošský) </a:t>
            </a:r>
            <a:r>
              <a:rPr lang="cs-CZ" sz="28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8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České slovo </a:t>
            </a:r>
            <a:r>
              <a:rPr lang="cs-CZ" sz="2800" spc="-1" strike="noStrike">
                <a:solidFill>
                  <a:srgbClr val="66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nikdy nemá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28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dvě s za sebou </a:t>
            </a:r>
            <a:r>
              <a:rPr lang="cs-CZ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(tuniský – tuniští).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cs-CZ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Utvoř přídavná jména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krocan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jednotné č.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množné číslo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Krkonoše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slaboch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Afrika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zedník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Francouz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cs-CZ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Správně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denní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krocan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krocaní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jedn.č.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mn.č.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Krkonoše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krkonošský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krkonošští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slaboch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slabošský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slabošští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Afrika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africký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afričtí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zedník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zednický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zedničtí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Francouz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francouzský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francouzští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457200" y="274680"/>
            <a:ext cx="8228880" cy="777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cs-CZ" sz="44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3. Pravopis přídavných jmen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107640" y="1340640"/>
            <a:ext cx="8856360" cy="5256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Podle vzoru </a:t>
            </a: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mladý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(slyším d→ý, ď →í)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Podle vzoru </a:t>
            </a: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jarní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→ všude 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Přivlastňovací – podle toho, jak si ukážu na podstatné jméno, které k němu patří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Spolehni se na Pavlov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y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bratry. (ty)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Přišli k nám Jindrov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kamarádi. (ti)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přivlastňovací od vlastního jména 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 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elké písmeno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tvrdé od vlastního jména 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 </a:t>
            </a:r>
            <a:r>
              <a:rPr b="1"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alé písmeno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Čech – </a:t>
            </a:r>
            <a:r>
              <a:rPr b="1" lang="cs-CZ" sz="3200" spc="-1" strike="noStrike">
                <a:solidFill>
                  <a:srgbClr val="6600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Č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echův = přivlastňovací x </a:t>
            </a:r>
            <a:r>
              <a:rPr b="1" lang="cs-CZ" sz="3200" spc="-1" strike="noStrike">
                <a:solidFill>
                  <a:srgbClr val="6600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č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eský = tvrdé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cs-CZ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Odůvodnění pravopisu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CustomShape 2"/>
          <p:cNvSpPr/>
          <p:nvPr/>
        </p:nvSpPr>
        <p:spPr>
          <a:xfrm>
            <a:off x="457200" y="1600200"/>
            <a:ext cx="8228880" cy="3978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obranný – obrana + -ný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ranní – ráno + -ní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rané – sklízí se brzy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skleněný – sklo + -ěný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přídavná jména odvozená od názvů zvířat mají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vždy jen jedno n ( vraní, klokaní, beraní...)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cs-CZ" sz="44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Stupňování přídavných jmen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Zesilujeme nebo zeslabujeme význam přídavného jména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2. stupeň 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 tvoří </a:t>
            </a: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od 1. stupně příponou –ší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koncovkou –í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3. stupeň 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 tvoří </a:t>
            </a:r>
            <a:r>
              <a:rPr lang="cs-CZ" sz="32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od 2. stupně předponou nej-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2000" spc="-1" strike="noStrike">
                <a:solidFill>
                  <a:srgbClr val="9900cc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krátký – kratší – nejkratší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měkký – měkčí – nejměkčí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9900cc"/>
              </a:buClr>
              <a:buFont typeface="Arial"/>
              <a:buChar char="•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dobrý – lepší – nejlepší, zlý – horší - nejhorší</a:t>
            </a:r>
            <a:endParaRPr lang="cs-CZ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cs-CZ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Stupňuj přídavná jména</a:t>
            </a:r>
            <a:endParaRPr lang="cs-CZ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Rychlý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Jemný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Strmý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Hrubý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Čistý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Hebký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Snadný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Lehký</a:t>
            </a:r>
            <a:endParaRPr lang="cs-CZ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Application>LibreOffice/5.0.5.2$Windows_x86 LibreOffice_project/55b006a02d247b5f7215fc6ea0fde844b30035b3</Application>
  <Paragraphs>87</Paragraphs>
  <Company>HP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2015-01-13T21:40:54Z</dcterms:created>
  <dc:creator>ucitel</dc:creator>
  <dc:language>cs-CZ</dc:language>
  <dcterms:modified xsi:type="dcterms:W3CDTF">2017-01-07T22:26:56Z</dcterms:modified>
  <cp:revision>31</cp:revision>
  <dc:title>Opakujeme  na pololetní prověrku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HP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Předvádění na obrazovce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17</vt:i4>
  </property>
</Properties>
</file>