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0" r:id="rId3"/>
    <p:sldId id="259" r:id="rId4"/>
    <p:sldId id="272" r:id="rId5"/>
    <p:sldId id="273" r:id="rId6"/>
    <p:sldId id="269" r:id="rId7"/>
    <p:sldId id="267" r:id="rId8"/>
    <p:sldId id="257" r:id="rId9"/>
    <p:sldId id="260" r:id="rId10"/>
    <p:sldId id="271" r:id="rId11"/>
    <p:sldId id="274" r:id="rId12"/>
    <p:sldId id="275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3A957F24-C639-4CCA-B326-5A982977DF56}" type="datetimeFigureOut">
              <a:rPr lang="cs-CZ"/>
              <a:pPr>
                <a:defRPr/>
              </a:pPr>
              <a:t>14.1.2017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8D36C12F-674F-4FF2-862D-CED6F67106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2862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42AB5-BB57-4014-8318-EB14A06C02C9}" type="datetimeFigureOut">
              <a:rPr lang="cs-CZ" smtClean="0"/>
              <a:t>14.1.2017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FF49B-9A6A-488C-A088-E6BBCBF3D3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422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FF49B-9A6A-488C-A088-E6BBCBF3D34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3104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BA6203-2BE7-4597-9FAE-84204C6BAE7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9F1160-A1D1-40C9-8CE6-E73113AA5B2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E5D7B0-302A-4B9B-A6AE-3D1C851CF39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CD7DF7-BE3A-4CA6-A4F4-7765EA441BB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295C19-D122-457A-B11E-6BF782F3D8F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84DE66-91BB-471D-8C0A-CA510D7E3CD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0FEC45-8767-4442-A744-7876340C32E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336788-17B2-4974-A2E1-05621512242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C8C8A9-7AE1-45D6-8DA6-A9BEB36F997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D4D595-E961-46E4-85AE-896F128F065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6C808D-420F-4D57-B52C-6CF842A1A25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9D94EFE-58FB-4AAC-B8B7-77C1FD7D4E7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4704"/>
            <a:ext cx="7848600" cy="2534121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>
                <a:solidFill>
                  <a:srgbClr val="C00000"/>
                </a:solidFill>
              </a:rPr>
              <a:t>Opakování </a:t>
            </a:r>
            <a:br>
              <a:rPr lang="cs-CZ" dirty="0" smtClean="0">
                <a:solidFill>
                  <a:srgbClr val="C00000"/>
                </a:solidFill>
              </a:rPr>
            </a:br>
            <a:r>
              <a:rPr lang="cs-CZ" dirty="0" smtClean="0">
                <a:solidFill>
                  <a:srgbClr val="C00000"/>
                </a:solidFill>
              </a:rPr>
              <a:t>2. písemná práce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712" y="3429000"/>
            <a:ext cx="6400800" cy="499864"/>
          </a:xfrm>
        </p:spPr>
        <p:txBody>
          <a:bodyPr/>
          <a:lstStyle/>
          <a:p>
            <a:pPr algn="r" eaLnBrk="1" hangingPunct="1">
              <a:defRPr/>
            </a:pPr>
            <a:r>
              <a:rPr lang="cs-CZ" b="1" dirty="0" smtClean="0">
                <a:solidFill>
                  <a:srgbClr val="660066"/>
                </a:solidFill>
              </a:rPr>
              <a:t>6. ročník</a:t>
            </a:r>
          </a:p>
        </p:txBody>
      </p:sp>
      <p:sp>
        <p:nvSpPr>
          <p:cNvPr id="3076" name="AutoShape 5" descr="9k="/>
          <p:cNvSpPr>
            <a:spLocks noChangeAspect="1" noChangeArrowheads="1"/>
          </p:cNvSpPr>
          <p:nvPr/>
        </p:nvSpPr>
        <p:spPr bwMode="auto">
          <a:xfrm>
            <a:off x="3429000" y="2586038"/>
            <a:ext cx="22860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078" name="AutoShape 8" descr="2Q=="/>
          <p:cNvSpPr>
            <a:spLocks noChangeAspect="1" noChangeArrowheads="1"/>
          </p:cNvSpPr>
          <p:nvPr/>
        </p:nvSpPr>
        <p:spPr bwMode="auto">
          <a:xfrm>
            <a:off x="3429000" y="2590800"/>
            <a:ext cx="2286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8. Osová souměrnost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28175" y="1435644"/>
            <a:ext cx="8229600" cy="972474"/>
          </a:xfrm>
        </p:spPr>
        <p:txBody>
          <a:bodyPr/>
          <a:lstStyle/>
          <a:p>
            <a:pPr marL="457200" indent="-457200">
              <a:buFont typeface="+mj-lt"/>
              <a:buAutoNum type="alphaUcPeriod"/>
            </a:pPr>
            <a:r>
              <a:rPr lang="cs-CZ" dirty="0" smtClean="0"/>
              <a:t>Je útvar na obrázku souměrný podle vyznačené osy souměrnosti? (</a:t>
            </a:r>
            <a:r>
              <a:rPr lang="cs-CZ" sz="2000" b="1" i="1" dirty="0"/>
              <a:t>3</a:t>
            </a:r>
            <a:r>
              <a:rPr lang="cs-CZ" sz="2000" b="1" i="1" dirty="0" smtClean="0"/>
              <a:t> body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5" name="Kosoúhelník 4"/>
          <p:cNvSpPr/>
          <p:nvPr/>
        </p:nvSpPr>
        <p:spPr>
          <a:xfrm>
            <a:off x="488082" y="2340684"/>
            <a:ext cx="1512168" cy="648072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ývojový diagram: příprava 6"/>
          <p:cNvSpPr/>
          <p:nvPr/>
        </p:nvSpPr>
        <p:spPr>
          <a:xfrm>
            <a:off x="2592671" y="2312232"/>
            <a:ext cx="1440160" cy="972108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ývojový diagram: děrná páska 7"/>
          <p:cNvSpPr/>
          <p:nvPr/>
        </p:nvSpPr>
        <p:spPr>
          <a:xfrm>
            <a:off x="4572000" y="2312232"/>
            <a:ext cx="1296144" cy="75608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Rovnoramenný trojúhelník 8"/>
          <p:cNvSpPr/>
          <p:nvPr/>
        </p:nvSpPr>
        <p:spPr>
          <a:xfrm>
            <a:off x="6228184" y="2033670"/>
            <a:ext cx="1224136" cy="1080120"/>
          </a:xfrm>
          <a:prstGeom prst="triangle">
            <a:avLst>
              <a:gd name="adj" fmla="val 865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1" name="Přímá spojnice 10"/>
          <p:cNvCxnSpPr/>
          <p:nvPr/>
        </p:nvCxnSpPr>
        <p:spPr>
          <a:xfrm>
            <a:off x="457200" y="2409727"/>
            <a:ext cx="1275606" cy="835862"/>
          </a:xfrm>
          <a:prstGeom prst="line">
            <a:avLst/>
          </a:prstGeom>
          <a:ln w="28575"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225785" y="2251152"/>
            <a:ext cx="524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o</a:t>
            </a:r>
            <a:endParaRPr lang="cs-CZ" sz="2400" b="1" dirty="0"/>
          </a:p>
        </p:txBody>
      </p:sp>
      <p:cxnSp>
        <p:nvCxnSpPr>
          <p:cNvPr id="14" name="Přímá spojnice 13"/>
          <p:cNvCxnSpPr/>
          <p:nvPr/>
        </p:nvCxnSpPr>
        <p:spPr>
          <a:xfrm flipV="1">
            <a:off x="6156176" y="2070620"/>
            <a:ext cx="2016224" cy="1116124"/>
          </a:xfrm>
          <a:prstGeom prst="line">
            <a:avLst/>
          </a:prstGeom>
          <a:ln w="28575"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7647806" y="1787201"/>
            <a:ext cx="524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o</a:t>
            </a:r>
            <a:endParaRPr lang="cs-CZ" sz="2400" b="1" dirty="0"/>
          </a:p>
        </p:txBody>
      </p:sp>
      <p:cxnSp>
        <p:nvCxnSpPr>
          <p:cNvPr id="21" name="Přímá spojnice 20"/>
          <p:cNvCxnSpPr/>
          <p:nvPr/>
        </p:nvCxnSpPr>
        <p:spPr>
          <a:xfrm flipV="1">
            <a:off x="4211960" y="2181216"/>
            <a:ext cx="2016224" cy="1018116"/>
          </a:xfrm>
          <a:prstGeom prst="line">
            <a:avLst/>
          </a:prstGeom>
          <a:ln w="28575"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ovéPole 23"/>
          <p:cNvSpPr txBox="1"/>
          <p:nvPr/>
        </p:nvSpPr>
        <p:spPr>
          <a:xfrm>
            <a:off x="5703590" y="1802838"/>
            <a:ext cx="452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o</a:t>
            </a:r>
            <a:endParaRPr lang="cs-CZ" sz="2400" b="1" dirty="0"/>
          </a:p>
        </p:txBody>
      </p:sp>
      <p:cxnSp>
        <p:nvCxnSpPr>
          <p:cNvPr id="25" name="Přímá spojnice 24"/>
          <p:cNvCxnSpPr/>
          <p:nvPr/>
        </p:nvCxnSpPr>
        <p:spPr>
          <a:xfrm>
            <a:off x="3318098" y="2177286"/>
            <a:ext cx="0" cy="1320528"/>
          </a:xfrm>
          <a:prstGeom prst="line">
            <a:avLst/>
          </a:prstGeom>
          <a:ln w="28575"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ovéPole 27"/>
          <p:cNvSpPr txBox="1"/>
          <p:nvPr/>
        </p:nvSpPr>
        <p:spPr>
          <a:xfrm>
            <a:off x="2945540" y="3170898"/>
            <a:ext cx="524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o</a:t>
            </a:r>
            <a:endParaRPr lang="cs-CZ" sz="2400" b="1" dirty="0"/>
          </a:p>
        </p:txBody>
      </p:sp>
      <p:sp>
        <p:nvSpPr>
          <p:cNvPr id="29" name="Zástupný symbol pro obsah 3"/>
          <p:cNvSpPr txBox="1">
            <a:spLocks/>
          </p:cNvSpPr>
          <p:nvPr/>
        </p:nvSpPr>
        <p:spPr>
          <a:xfrm>
            <a:off x="457200" y="3681766"/>
            <a:ext cx="8229600" cy="6248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lphaUcPeriod" startAt="2"/>
            </a:pPr>
            <a:r>
              <a:rPr lang="cs-CZ" dirty="0" smtClean="0"/>
              <a:t>Kolik os souměrnosti mají tyto útvary? Vyznač je. (</a:t>
            </a:r>
            <a:r>
              <a:rPr lang="cs-CZ" sz="2000" b="1" i="1" dirty="0"/>
              <a:t>4</a:t>
            </a:r>
            <a:r>
              <a:rPr lang="cs-CZ" sz="2000" b="1" i="1" dirty="0" smtClean="0"/>
              <a:t> body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27" name="Obdélník 26"/>
          <p:cNvSpPr/>
          <p:nvPr/>
        </p:nvSpPr>
        <p:spPr>
          <a:xfrm>
            <a:off x="845523" y="4192040"/>
            <a:ext cx="797285" cy="796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Čtyřcípá hvězda 29"/>
          <p:cNvSpPr/>
          <p:nvPr/>
        </p:nvSpPr>
        <p:spPr>
          <a:xfrm>
            <a:off x="2101982" y="3963502"/>
            <a:ext cx="1368152" cy="1444809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4" name="Šestiúhelník 1023"/>
          <p:cNvSpPr/>
          <p:nvPr/>
        </p:nvSpPr>
        <p:spPr>
          <a:xfrm rot="16200000">
            <a:off x="3908592" y="4312853"/>
            <a:ext cx="1219695" cy="971219"/>
          </a:xfrm>
          <a:prstGeom prst="hexagon">
            <a:avLst>
              <a:gd name="adj" fmla="val 29937"/>
              <a:gd name="vf" fmla="val 1154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5" name="Prstenec 1024"/>
          <p:cNvSpPr/>
          <p:nvPr/>
        </p:nvSpPr>
        <p:spPr>
          <a:xfrm>
            <a:off x="5703590" y="4186490"/>
            <a:ext cx="1008112" cy="998832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5" name="Zástupný symbol pro obsah 3"/>
          <p:cNvSpPr txBox="1">
            <a:spLocks/>
          </p:cNvSpPr>
          <p:nvPr/>
        </p:nvSpPr>
        <p:spPr>
          <a:xfrm>
            <a:off x="488082" y="5733256"/>
            <a:ext cx="8229600" cy="6248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lphaUcPeriod" startAt="3"/>
            </a:pPr>
            <a:r>
              <a:rPr lang="cs-CZ" dirty="0" smtClean="0"/>
              <a:t>Narýsuj os souměrnosti úsečky |KL| = 5,7 cm? Vyznač je. (</a:t>
            </a:r>
            <a:r>
              <a:rPr lang="cs-CZ" sz="2000" b="1" i="1" dirty="0" smtClean="0"/>
              <a:t>5 body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3432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Řešení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sz="1400" b="1" dirty="0" smtClean="0"/>
              <a:t>A 8		B 8	C48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400" b="1" dirty="0" smtClean="0"/>
              <a:t>A 16,56	0,082	    8,708</a:t>
            </a:r>
          </a:p>
          <a:p>
            <a:pPr marL="0" indent="0">
              <a:buNone/>
            </a:pPr>
            <a:r>
              <a:rPr lang="cs-CZ" sz="1400" b="1" dirty="0"/>
              <a:t> </a:t>
            </a:r>
            <a:r>
              <a:rPr lang="cs-CZ" sz="1400" b="1" dirty="0" smtClean="0"/>
              <a:t>        B 7,22	180	    34,46</a:t>
            </a:r>
          </a:p>
          <a:p>
            <a:pPr marL="0" indent="0">
              <a:buNone/>
            </a:pPr>
            <a:r>
              <a:rPr lang="cs-CZ" sz="1400" b="1" dirty="0"/>
              <a:t> </a:t>
            </a:r>
            <a:r>
              <a:rPr lang="cs-CZ" sz="1400" b="1" dirty="0" smtClean="0"/>
              <a:t>        C 29,28	0,0043          19,466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cs-CZ" sz="1400" b="1" dirty="0" smtClean="0"/>
              <a:t>A		B		C</a:t>
            </a:r>
          </a:p>
          <a:p>
            <a:pPr marL="342900" indent="-342900">
              <a:buFont typeface="+mj-lt"/>
              <a:buAutoNum type="arabicPeriod" startAt="3"/>
            </a:pPr>
            <a:endParaRPr lang="cs-CZ" sz="1400" b="1" dirty="0"/>
          </a:p>
          <a:p>
            <a:pPr marL="342900" indent="-342900">
              <a:buFont typeface="+mj-lt"/>
              <a:buAutoNum type="arabicPeriod" startAt="3"/>
            </a:pPr>
            <a:endParaRPr lang="cs-CZ" sz="1400" b="1" dirty="0" smtClean="0"/>
          </a:p>
          <a:p>
            <a:pPr marL="342900" indent="-342900">
              <a:buFont typeface="+mj-lt"/>
              <a:buAutoNum type="arabicPeriod" startAt="3"/>
            </a:pPr>
            <a:endParaRPr lang="cs-CZ" sz="1400" b="1" dirty="0"/>
          </a:p>
          <a:p>
            <a:pPr marL="342900" indent="-342900">
              <a:buFont typeface="+mj-lt"/>
              <a:buAutoNum type="arabicPeriod" startAt="3"/>
            </a:pPr>
            <a:endParaRPr lang="cs-CZ" sz="1400" b="1" dirty="0" smtClean="0"/>
          </a:p>
          <a:p>
            <a:pPr marL="342900" indent="-342900">
              <a:buFont typeface="+mj-lt"/>
              <a:buAutoNum type="arabicPeriod" startAt="3"/>
            </a:pPr>
            <a:endParaRPr lang="cs-CZ" sz="1400" b="1" dirty="0"/>
          </a:p>
          <a:p>
            <a:pPr marL="342900" indent="-342900">
              <a:buFont typeface="+mj-lt"/>
              <a:buAutoNum type="arabicPeriod" startAt="3"/>
            </a:pPr>
            <a:r>
              <a:rPr lang="cs-CZ" sz="1400" b="1" dirty="0" smtClean="0"/>
              <a:t>A 31,5		B 31,5; 85,5	C </a:t>
            </a:r>
            <a:r>
              <a:rPr lang="cs-CZ" sz="1400" b="1" dirty="0"/>
              <a:t>31,5; </a:t>
            </a:r>
            <a:r>
              <a:rPr lang="cs-CZ" sz="1400" b="1" dirty="0" smtClean="0"/>
              <a:t>85,5; 64,50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cs-CZ" sz="1400" b="1" dirty="0" smtClean="0"/>
              <a:t>75	1800	0,1639	50	0,073	0,015	6320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cs-CZ" sz="1400" b="1" dirty="0" smtClean="0"/>
              <a:t>A 1,2	(</a:t>
            </a:r>
            <a:r>
              <a:rPr lang="cs-CZ" sz="1400" b="1" dirty="0" err="1" smtClean="0"/>
              <a:t>zb</a:t>
            </a:r>
            <a:r>
              <a:rPr lang="cs-CZ" sz="1400" b="1" dirty="0" smtClean="0"/>
              <a:t>. 0)	B 0,57 (</a:t>
            </a:r>
            <a:r>
              <a:rPr lang="cs-CZ" sz="1400" b="1" dirty="0" err="1" smtClean="0"/>
              <a:t>zb</a:t>
            </a:r>
            <a:r>
              <a:rPr lang="cs-CZ" sz="1400" b="1" dirty="0" smtClean="0"/>
              <a:t>. 0,01)	C 0,38 (ZB.0,16)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cs-CZ" sz="1400" b="1" dirty="0" smtClean="0"/>
              <a:t>A 35KG	B 143 smrků	C 2řešení (6; 11; 13) a (7; 9; 14)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cs-CZ" sz="1400" b="1" dirty="0" smtClean="0"/>
              <a:t>A    NE	       ANO	    NE 	NE</a:t>
            </a:r>
          </a:p>
          <a:p>
            <a:pPr marL="0" indent="0">
              <a:buNone/>
            </a:pPr>
            <a:r>
              <a:rPr lang="cs-CZ" sz="1400" b="1" dirty="0"/>
              <a:t> </a:t>
            </a:r>
            <a:r>
              <a:rPr lang="cs-CZ" sz="1400" b="1" dirty="0" smtClean="0"/>
              <a:t>      B   4	   4     6     nekonečně mnoho</a:t>
            </a:r>
          </a:p>
          <a:p>
            <a:pPr marL="0" indent="0">
              <a:buNone/>
            </a:pPr>
            <a:r>
              <a:rPr lang="cs-CZ" sz="1400" b="1" dirty="0"/>
              <a:t> </a:t>
            </a:r>
            <a:r>
              <a:rPr lang="cs-CZ" sz="1400" b="1" dirty="0" smtClean="0"/>
              <a:t>      </a:t>
            </a:r>
          </a:p>
          <a:p>
            <a:pPr marL="342900" indent="-342900">
              <a:buFont typeface="+mj-lt"/>
              <a:buAutoNum type="arabicPeriod" startAt="3"/>
            </a:pPr>
            <a:endParaRPr lang="cs-CZ" sz="1400" b="1" dirty="0" smtClean="0"/>
          </a:p>
          <a:p>
            <a:pPr marL="457200" indent="-457200">
              <a:buFont typeface="+mj-lt"/>
              <a:buAutoNum type="arabicPeriod" startAt="3"/>
            </a:pPr>
            <a:endParaRPr lang="cs-CZ" dirty="0"/>
          </a:p>
        </p:txBody>
      </p:sp>
      <p:grpSp>
        <p:nvGrpSpPr>
          <p:cNvPr id="4" name="Skupina 3"/>
          <p:cNvGrpSpPr/>
          <p:nvPr/>
        </p:nvGrpSpPr>
        <p:grpSpPr>
          <a:xfrm>
            <a:off x="687105" y="2956056"/>
            <a:ext cx="1313397" cy="1076355"/>
            <a:chOff x="1259632" y="1704400"/>
            <a:chExt cx="2908345" cy="2343917"/>
          </a:xfrm>
        </p:grpSpPr>
        <p:sp>
          <p:nvSpPr>
            <p:cNvPr id="5" name="Textové pole 120"/>
            <p:cNvSpPr txBox="1"/>
            <p:nvPr/>
          </p:nvSpPr>
          <p:spPr>
            <a:xfrm>
              <a:off x="1259632" y="1704400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b="1" dirty="0" smtClean="0">
                  <a:effectLst/>
                  <a:ea typeface="Calibri"/>
                  <a:cs typeface="Times New Roman"/>
                </a:rPr>
                <a:t>3</a:t>
              </a:r>
              <a:endParaRPr lang="cs-CZ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6" name="Textové pole 121"/>
            <p:cNvSpPr txBox="1"/>
            <p:nvPr/>
          </p:nvSpPr>
          <p:spPr>
            <a:xfrm>
              <a:off x="2288319" y="1704400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dirty="0" smtClean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1,5</a:t>
              </a:r>
              <a:endParaRPr lang="cs-CZ" sz="12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7" name="Textové pole 122"/>
            <p:cNvSpPr txBox="1"/>
            <p:nvPr/>
          </p:nvSpPr>
          <p:spPr>
            <a:xfrm>
              <a:off x="3420463" y="2570684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050" b="1" dirty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 </a:t>
              </a:r>
              <a:r>
                <a:rPr lang="cs-CZ" sz="1050" b="1" dirty="0" smtClean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2,5</a:t>
              </a:r>
              <a:endParaRPr lang="cs-CZ" sz="105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8" name="Textové pole 123"/>
            <p:cNvSpPr txBox="1"/>
            <p:nvPr/>
          </p:nvSpPr>
          <p:spPr>
            <a:xfrm>
              <a:off x="3337557" y="1704400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b="1" dirty="0">
                  <a:effectLst/>
                  <a:ea typeface="Calibri"/>
                  <a:cs typeface="Times New Roman"/>
                </a:rPr>
                <a:t>0,5</a:t>
              </a:r>
              <a:endParaRPr lang="cs-CZ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9" name="Textové pole 124"/>
            <p:cNvSpPr txBox="1"/>
            <p:nvPr/>
          </p:nvSpPr>
          <p:spPr>
            <a:xfrm>
              <a:off x="3337557" y="3509004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b="1" dirty="0">
                  <a:effectLst/>
                  <a:ea typeface="Calibri"/>
                  <a:cs typeface="Times New Roman"/>
                </a:rPr>
                <a:t> </a:t>
              </a:r>
              <a:r>
                <a:rPr lang="cs-CZ" sz="1200" b="1" dirty="0" smtClean="0">
                  <a:effectLst/>
                  <a:ea typeface="Calibri"/>
                  <a:cs typeface="Times New Roman"/>
                </a:rPr>
                <a:t>5</a:t>
              </a:r>
              <a:endParaRPr lang="cs-CZ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0" name="Textové pole 125"/>
            <p:cNvSpPr txBox="1"/>
            <p:nvPr/>
          </p:nvSpPr>
          <p:spPr>
            <a:xfrm>
              <a:off x="1263683" y="2570684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050" b="1" dirty="0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r>
                <a:rPr lang="cs-CZ" sz="1050" b="1" dirty="0" smtClean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1,8</a:t>
              </a:r>
              <a:endParaRPr lang="cs-CZ" sz="105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11" name="Textové pole 125"/>
            <p:cNvSpPr txBox="1"/>
            <p:nvPr/>
          </p:nvSpPr>
          <p:spPr>
            <a:xfrm>
              <a:off x="1263683" y="3477369"/>
              <a:ext cx="747514" cy="57094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050" b="1" dirty="0">
                  <a:effectLst/>
                  <a:ea typeface="Calibri"/>
                  <a:cs typeface="Times New Roman"/>
                </a:rPr>
                <a:t> </a:t>
              </a:r>
              <a:r>
                <a:rPr lang="cs-CZ" sz="1050" b="1" dirty="0" smtClean="0">
                  <a:ea typeface="Calibri"/>
                  <a:cs typeface="Times New Roman"/>
                </a:rPr>
                <a:t>0,6</a:t>
              </a:r>
              <a:endParaRPr lang="cs-CZ" sz="105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2" name="Textové pole 125"/>
            <p:cNvSpPr txBox="1"/>
            <p:nvPr/>
          </p:nvSpPr>
          <p:spPr>
            <a:xfrm>
              <a:off x="2308870" y="3477369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000" b="1" dirty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 </a:t>
              </a:r>
              <a:r>
                <a:rPr lang="cs-CZ" sz="1000" b="1" dirty="0" smtClean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3,0</a:t>
              </a:r>
              <a:endParaRPr lang="cs-CZ" sz="10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13" name="Přímá spojnice 12"/>
            <p:cNvCxnSpPr>
              <a:stCxn id="5" idx="3"/>
              <a:endCxn id="6" idx="1"/>
            </p:cNvCxnSpPr>
            <p:nvPr/>
          </p:nvCxnSpPr>
          <p:spPr>
            <a:xfrm>
              <a:off x="2007146" y="1958239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Přímá spojnice 13"/>
            <p:cNvCxnSpPr>
              <a:stCxn id="11" idx="0"/>
              <a:endCxn id="10" idx="2"/>
            </p:cNvCxnSpPr>
            <p:nvPr/>
          </p:nvCxnSpPr>
          <p:spPr>
            <a:xfrm flipV="1">
              <a:off x="1637440" y="3078362"/>
              <a:ext cx="0" cy="39900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Přímá spojnice 14"/>
            <p:cNvCxnSpPr/>
            <p:nvPr/>
          </p:nvCxnSpPr>
          <p:spPr>
            <a:xfrm>
              <a:off x="3056384" y="3789031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Přímá spojnice 15"/>
            <p:cNvCxnSpPr/>
            <p:nvPr/>
          </p:nvCxnSpPr>
          <p:spPr>
            <a:xfrm>
              <a:off x="2041895" y="3782989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Přímá spojnice 16"/>
            <p:cNvCxnSpPr/>
            <p:nvPr/>
          </p:nvCxnSpPr>
          <p:spPr>
            <a:xfrm>
              <a:off x="3050319" y="1974758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Přímá spojnice 17"/>
            <p:cNvCxnSpPr>
              <a:stCxn id="10" idx="0"/>
              <a:endCxn id="5" idx="2"/>
            </p:cNvCxnSpPr>
            <p:nvPr/>
          </p:nvCxnSpPr>
          <p:spPr>
            <a:xfrm flipH="1" flipV="1">
              <a:off x="1633389" y="2212078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Přímá spojnice 18"/>
            <p:cNvCxnSpPr/>
            <p:nvPr/>
          </p:nvCxnSpPr>
          <p:spPr>
            <a:xfrm flipH="1" flipV="1">
              <a:off x="3770664" y="3078362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Přímá spojnice 19"/>
            <p:cNvCxnSpPr/>
            <p:nvPr/>
          </p:nvCxnSpPr>
          <p:spPr>
            <a:xfrm flipH="1" flipV="1">
              <a:off x="3711314" y="2185175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Ovál 20"/>
            <p:cNvSpPr/>
            <p:nvPr/>
          </p:nvSpPr>
          <p:spPr>
            <a:xfrm>
              <a:off x="2144429" y="2391381"/>
              <a:ext cx="1024636" cy="933588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1200" dirty="0" smtClean="0">
                  <a:solidFill>
                    <a:schemeClr val="tx1"/>
                  </a:solidFill>
                </a:rPr>
                <a:t>8,8</a:t>
              </a:r>
              <a:endParaRPr lang="cs-CZ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2" name="Skupina 21"/>
          <p:cNvGrpSpPr/>
          <p:nvPr/>
        </p:nvGrpSpPr>
        <p:grpSpPr>
          <a:xfrm>
            <a:off x="2399225" y="2925924"/>
            <a:ext cx="1374000" cy="1045794"/>
            <a:chOff x="1259632" y="1704400"/>
            <a:chExt cx="2908345" cy="2343917"/>
          </a:xfrm>
        </p:grpSpPr>
        <p:sp>
          <p:nvSpPr>
            <p:cNvPr id="23" name="Textové pole 120"/>
            <p:cNvSpPr txBox="1"/>
            <p:nvPr/>
          </p:nvSpPr>
          <p:spPr>
            <a:xfrm>
              <a:off x="1259632" y="1704400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dirty="0" smtClean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0,6</a:t>
              </a:r>
              <a:endParaRPr lang="cs-CZ" sz="12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24" name="Textové pole 121"/>
            <p:cNvSpPr txBox="1"/>
            <p:nvPr/>
          </p:nvSpPr>
          <p:spPr>
            <a:xfrm>
              <a:off x="2288319" y="1704400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dirty="0" smtClean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4,2</a:t>
              </a:r>
              <a:endParaRPr lang="cs-CZ" sz="12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25" name="Textové pole 122"/>
            <p:cNvSpPr txBox="1"/>
            <p:nvPr/>
          </p:nvSpPr>
          <p:spPr>
            <a:xfrm>
              <a:off x="3420463" y="2570684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dirty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 </a:t>
              </a:r>
              <a:r>
                <a:rPr lang="cs-CZ" sz="1200" dirty="0" smtClean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2,8</a:t>
              </a:r>
              <a:endParaRPr lang="cs-CZ" sz="12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26" name="Textové pole 123"/>
            <p:cNvSpPr txBox="1"/>
            <p:nvPr/>
          </p:nvSpPr>
          <p:spPr>
            <a:xfrm>
              <a:off x="3337557" y="1704400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b="1" dirty="0">
                  <a:ea typeface="Calibri"/>
                  <a:cs typeface="Times New Roman"/>
                </a:rPr>
                <a:t>7</a:t>
              </a:r>
              <a:endParaRPr lang="cs-CZ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7" name="Textové pole 124"/>
            <p:cNvSpPr txBox="1"/>
            <p:nvPr/>
          </p:nvSpPr>
          <p:spPr>
            <a:xfrm>
              <a:off x="3337557" y="3509004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b="1" dirty="0">
                  <a:effectLst/>
                  <a:ea typeface="Calibri"/>
                  <a:cs typeface="Times New Roman"/>
                </a:rPr>
                <a:t> </a:t>
              </a:r>
              <a:r>
                <a:rPr lang="cs-CZ" sz="1200" b="1" dirty="0" smtClean="0">
                  <a:effectLst/>
                  <a:ea typeface="Calibri"/>
                  <a:cs typeface="Times New Roman"/>
                </a:rPr>
                <a:t>0,4</a:t>
              </a:r>
              <a:endParaRPr lang="cs-CZ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8" name="Textové pole 125"/>
            <p:cNvSpPr txBox="1"/>
            <p:nvPr/>
          </p:nvSpPr>
          <p:spPr>
            <a:xfrm>
              <a:off x="1263683" y="2570684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b="1" dirty="0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r>
                <a:rPr lang="cs-CZ" sz="1200" b="1" dirty="0" smtClean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1,8</a:t>
              </a:r>
              <a:endParaRPr lang="cs-CZ" sz="12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29" name="Textové pole 125"/>
            <p:cNvSpPr txBox="1"/>
            <p:nvPr/>
          </p:nvSpPr>
          <p:spPr>
            <a:xfrm>
              <a:off x="1263683" y="3477369"/>
              <a:ext cx="747514" cy="57094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b="1" dirty="0">
                  <a:effectLst/>
                  <a:ea typeface="Calibri"/>
                  <a:cs typeface="Times New Roman"/>
                </a:rPr>
                <a:t> </a:t>
              </a:r>
              <a:r>
                <a:rPr lang="cs-CZ" sz="1200" b="1" dirty="0">
                  <a:ea typeface="Calibri"/>
                  <a:cs typeface="Times New Roman"/>
                </a:rPr>
                <a:t>3</a:t>
              </a:r>
              <a:endParaRPr lang="cs-CZ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30" name="Textové pole 125"/>
            <p:cNvSpPr txBox="1"/>
            <p:nvPr/>
          </p:nvSpPr>
          <p:spPr>
            <a:xfrm>
              <a:off x="2308870" y="3477369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b="1" dirty="0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r>
                <a:rPr lang="cs-CZ" sz="1200" b="1" dirty="0">
                  <a:solidFill>
                    <a:schemeClr val="tx1"/>
                  </a:solidFill>
                  <a:ea typeface="Calibri"/>
                  <a:cs typeface="Times New Roman"/>
                </a:rPr>
                <a:t>1</a:t>
              </a:r>
              <a:r>
                <a:rPr lang="cs-CZ" sz="1200" b="1" dirty="0" smtClean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,2</a:t>
              </a:r>
              <a:endParaRPr lang="cs-CZ" sz="1200" b="1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31" name="Přímá spojnice 30"/>
            <p:cNvCxnSpPr>
              <a:stCxn id="23" idx="3"/>
              <a:endCxn id="24" idx="1"/>
            </p:cNvCxnSpPr>
            <p:nvPr/>
          </p:nvCxnSpPr>
          <p:spPr>
            <a:xfrm>
              <a:off x="2007146" y="1958239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Přímá spojnice 31"/>
            <p:cNvCxnSpPr>
              <a:stCxn id="29" idx="0"/>
              <a:endCxn id="28" idx="2"/>
            </p:cNvCxnSpPr>
            <p:nvPr/>
          </p:nvCxnSpPr>
          <p:spPr>
            <a:xfrm flipV="1">
              <a:off x="1637440" y="3078362"/>
              <a:ext cx="0" cy="39900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Přímá spojnice 32"/>
            <p:cNvCxnSpPr/>
            <p:nvPr/>
          </p:nvCxnSpPr>
          <p:spPr>
            <a:xfrm>
              <a:off x="3056384" y="3789031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Přímá spojnice 33"/>
            <p:cNvCxnSpPr/>
            <p:nvPr/>
          </p:nvCxnSpPr>
          <p:spPr>
            <a:xfrm>
              <a:off x="2041895" y="3782989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Přímá spojnice 34"/>
            <p:cNvCxnSpPr/>
            <p:nvPr/>
          </p:nvCxnSpPr>
          <p:spPr>
            <a:xfrm>
              <a:off x="3050319" y="1974758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Přímá spojnice 35"/>
            <p:cNvCxnSpPr>
              <a:stCxn id="28" idx="0"/>
              <a:endCxn id="23" idx="2"/>
            </p:cNvCxnSpPr>
            <p:nvPr/>
          </p:nvCxnSpPr>
          <p:spPr>
            <a:xfrm flipH="1" flipV="1">
              <a:off x="1633389" y="2212078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Přímá spojnice 36"/>
            <p:cNvCxnSpPr/>
            <p:nvPr/>
          </p:nvCxnSpPr>
          <p:spPr>
            <a:xfrm flipH="1" flipV="1">
              <a:off x="3770664" y="3078362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Přímá spojnice 37"/>
            <p:cNvCxnSpPr/>
            <p:nvPr/>
          </p:nvCxnSpPr>
          <p:spPr>
            <a:xfrm flipH="1" flipV="1">
              <a:off x="3711314" y="2185175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Ovál 38"/>
            <p:cNvSpPr/>
            <p:nvPr/>
          </p:nvSpPr>
          <p:spPr>
            <a:xfrm>
              <a:off x="2144429" y="2391381"/>
              <a:ext cx="1024636" cy="933588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1200" b="1" dirty="0" smtClean="0">
                  <a:solidFill>
                    <a:schemeClr val="tx1"/>
                  </a:solidFill>
                </a:rPr>
                <a:t>10</a:t>
              </a:r>
              <a:endParaRPr lang="cs-CZ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0" name="Skupina 39"/>
          <p:cNvGrpSpPr/>
          <p:nvPr/>
        </p:nvGrpSpPr>
        <p:grpSpPr>
          <a:xfrm>
            <a:off x="3999480" y="2925924"/>
            <a:ext cx="1369840" cy="1050569"/>
            <a:chOff x="1259632" y="1704400"/>
            <a:chExt cx="2908345" cy="2343917"/>
          </a:xfrm>
        </p:grpSpPr>
        <p:sp>
          <p:nvSpPr>
            <p:cNvPr id="41" name="Textové pole 120"/>
            <p:cNvSpPr txBox="1"/>
            <p:nvPr/>
          </p:nvSpPr>
          <p:spPr>
            <a:xfrm>
              <a:off x="1259632" y="1704400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b="1" dirty="0" smtClean="0">
                  <a:effectLst/>
                  <a:ea typeface="Calibri"/>
                  <a:cs typeface="Times New Roman"/>
                </a:rPr>
                <a:t>1,4</a:t>
              </a:r>
              <a:endParaRPr lang="cs-CZ" sz="1200" b="1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42" name="Textové pole 121"/>
            <p:cNvSpPr txBox="1"/>
            <p:nvPr/>
          </p:nvSpPr>
          <p:spPr>
            <a:xfrm>
              <a:off x="2288319" y="1704400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b="1" dirty="0" smtClean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7</a:t>
              </a:r>
              <a:endParaRPr lang="cs-CZ" sz="1200" b="1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43" name="Textové pole 122"/>
            <p:cNvSpPr txBox="1"/>
            <p:nvPr/>
          </p:nvSpPr>
          <p:spPr>
            <a:xfrm>
              <a:off x="3420463" y="2570684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b="1" dirty="0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r>
                <a:rPr lang="cs-CZ" sz="1200" b="1" dirty="0" smtClean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2,5</a:t>
              </a:r>
              <a:endParaRPr lang="cs-CZ" sz="1200" b="1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44" name="Textové pole 123"/>
            <p:cNvSpPr txBox="1"/>
            <p:nvPr/>
          </p:nvSpPr>
          <p:spPr>
            <a:xfrm>
              <a:off x="3337557" y="1704400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b="1" dirty="0" smtClean="0">
                  <a:effectLst/>
                  <a:ea typeface="Calibri"/>
                  <a:cs typeface="Times New Roman"/>
                </a:rPr>
                <a:t>5</a:t>
              </a:r>
              <a:endParaRPr lang="cs-CZ" sz="1200" b="1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45" name="Textové pole 124"/>
            <p:cNvSpPr txBox="1"/>
            <p:nvPr/>
          </p:nvSpPr>
          <p:spPr>
            <a:xfrm>
              <a:off x="3337557" y="3509004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b="1" dirty="0">
                  <a:effectLst/>
                  <a:ea typeface="Calibri"/>
                  <a:cs typeface="Times New Roman"/>
                </a:rPr>
                <a:t> </a:t>
              </a:r>
              <a:r>
                <a:rPr lang="cs-CZ" sz="1200" b="1" dirty="0" smtClean="0">
                  <a:effectLst/>
                  <a:ea typeface="Calibri"/>
                  <a:cs typeface="Times New Roman"/>
                </a:rPr>
                <a:t>0,5</a:t>
              </a:r>
              <a:endParaRPr lang="cs-CZ" sz="1200" b="1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46" name="Textové pole 125"/>
            <p:cNvSpPr txBox="1"/>
            <p:nvPr/>
          </p:nvSpPr>
          <p:spPr>
            <a:xfrm>
              <a:off x="1263683" y="2570684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b="1" dirty="0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r>
                <a:rPr lang="cs-CZ" sz="1200" b="1" dirty="0" smtClean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4,2</a:t>
              </a:r>
              <a:endParaRPr lang="cs-CZ" sz="1200" b="1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47" name="Textové pole 125"/>
            <p:cNvSpPr txBox="1"/>
            <p:nvPr/>
          </p:nvSpPr>
          <p:spPr>
            <a:xfrm>
              <a:off x="1263683" y="3477369"/>
              <a:ext cx="747514" cy="57094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b="1" dirty="0">
                  <a:effectLst/>
                  <a:ea typeface="Calibri"/>
                  <a:cs typeface="Times New Roman"/>
                </a:rPr>
                <a:t> </a:t>
              </a:r>
              <a:r>
                <a:rPr lang="cs-CZ" sz="1200" b="1" dirty="0">
                  <a:ea typeface="Calibri"/>
                  <a:cs typeface="Times New Roman"/>
                </a:rPr>
                <a:t>3</a:t>
              </a:r>
              <a:endParaRPr lang="cs-CZ" sz="1200" b="1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48" name="Textové pole 125"/>
            <p:cNvSpPr txBox="1"/>
            <p:nvPr/>
          </p:nvSpPr>
          <p:spPr>
            <a:xfrm>
              <a:off x="2308870" y="3477369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200" b="1" dirty="0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r>
                <a:rPr lang="cs-CZ" sz="1200" b="1" dirty="0" smtClean="0">
                  <a:solidFill>
                    <a:schemeClr val="tx1"/>
                  </a:solidFill>
                  <a:ea typeface="Calibri"/>
                  <a:cs typeface="Times New Roman"/>
                </a:rPr>
                <a:t>1</a:t>
              </a:r>
              <a:r>
                <a:rPr lang="cs-CZ" sz="1200" b="1" dirty="0" smtClean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,5</a:t>
              </a:r>
              <a:endParaRPr lang="cs-CZ" sz="1200" b="1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49" name="Přímá spojnice 48"/>
            <p:cNvCxnSpPr>
              <a:stCxn id="41" idx="3"/>
              <a:endCxn id="42" idx="1"/>
            </p:cNvCxnSpPr>
            <p:nvPr/>
          </p:nvCxnSpPr>
          <p:spPr>
            <a:xfrm>
              <a:off x="2007146" y="1958239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Přímá spojnice 49"/>
            <p:cNvCxnSpPr>
              <a:stCxn id="47" idx="0"/>
              <a:endCxn id="46" idx="2"/>
            </p:cNvCxnSpPr>
            <p:nvPr/>
          </p:nvCxnSpPr>
          <p:spPr>
            <a:xfrm flipV="1">
              <a:off x="1637440" y="3078362"/>
              <a:ext cx="0" cy="39900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Přímá spojnice 50"/>
            <p:cNvCxnSpPr/>
            <p:nvPr/>
          </p:nvCxnSpPr>
          <p:spPr>
            <a:xfrm>
              <a:off x="3056384" y="3789031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Přímá spojnice 51"/>
            <p:cNvCxnSpPr/>
            <p:nvPr/>
          </p:nvCxnSpPr>
          <p:spPr>
            <a:xfrm>
              <a:off x="2041895" y="3782989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Přímá spojnice 52"/>
            <p:cNvCxnSpPr/>
            <p:nvPr/>
          </p:nvCxnSpPr>
          <p:spPr>
            <a:xfrm>
              <a:off x="3050319" y="1974758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Přímá spojnice 53"/>
            <p:cNvCxnSpPr>
              <a:stCxn id="46" idx="0"/>
              <a:endCxn id="41" idx="2"/>
            </p:cNvCxnSpPr>
            <p:nvPr/>
          </p:nvCxnSpPr>
          <p:spPr>
            <a:xfrm flipH="1" flipV="1">
              <a:off x="1633389" y="2212078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Přímá spojnice 54"/>
            <p:cNvCxnSpPr/>
            <p:nvPr/>
          </p:nvCxnSpPr>
          <p:spPr>
            <a:xfrm flipH="1" flipV="1">
              <a:off x="3770664" y="3078362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Přímá spojnice 55"/>
            <p:cNvCxnSpPr/>
            <p:nvPr/>
          </p:nvCxnSpPr>
          <p:spPr>
            <a:xfrm flipH="1" flipV="1">
              <a:off x="3711314" y="2185175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Ovál 56"/>
            <p:cNvSpPr/>
            <p:nvPr/>
          </p:nvSpPr>
          <p:spPr>
            <a:xfrm>
              <a:off x="2144429" y="2391381"/>
              <a:ext cx="1024636" cy="933588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1200" b="1" dirty="0" smtClean="0">
                  <a:solidFill>
                    <a:schemeClr val="tx1"/>
                  </a:solidFill>
                </a:rPr>
                <a:t>15,2</a:t>
              </a:r>
              <a:endParaRPr lang="cs-CZ" sz="12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7778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HODNOCENÍ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42 </a:t>
            </a:r>
            <a:r>
              <a:rPr lang="cs-CZ" dirty="0"/>
              <a:t>– </a:t>
            </a:r>
            <a:r>
              <a:rPr lang="cs-CZ" dirty="0" smtClean="0"/>
              <a:t>38  </a:t>
            </a:r>
            <a:r>
              <a:rPr lang="cs-CZ" dirty="0"/>
              <a:t>výborně</a:t>
            </a:r>
          </a:p>
          <a:p>
            <a:r>
              <a:rPr lang="cs-CZ" dirty="0" smtClean="0"/>
              <a:t>37 </a:t>
            </a:r>
            <a:r>
              <a:rPr lang="cs-CZ" dirty="0"/>
              <a:t>– </a:t>
            </a:r>
            <a:r>
              <a:rPr lang="cs-CZ" dirty="0" smtClean="0"/>
              <a:t>32  </a:t>
            </a:r>
            <a:r>
              <a:rPr lang="cs-CZ" dirty="0"/>
              <a:t>skvělá práce</a:t>
            </a:r>
          </a:p>
          <a:p>
            <a:r>
              <a:rPr lang="cs-CZ" smtClean="0"/>
              <a:t>31 </a:t>
            </a:r>
            <a:r>
              <a:rPr lang="cs-CZ" dirty="0"/>
              <a:t>– 25 dobrý výkon</a:t>
            </a:r>
          </a:p>
          <a:p>
            <a:r>
              <a:rPr lang="cs-CZ" dirty="0"/>
              <a:t>24 – 13 ještě opakuj</a:t>
            </a:r>
          </a:p>
          <a:p>
            <a:r>
              <a:rPr lang="cs-CZ" dirty="0"/>
              <a:t>12 – 0 projdi si znova všechny příklady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904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Pokyny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Procvič si učivo matematiky za první </a:t>
            </a:r>
            <a:r>
              <a:rPr lang="cs-CZ" dirty="0" smtClean="0"/>
              <a:t>pololetí </a:t>
            </a:r>
            <a:endParaRPr lang="cs-CZ" dirty="0"/>
          </a:p>
          <a:p>
            <a:r>
              <a:rPr lang="cs-CZ" dirty="0"/>
              <a:t>U </a:t>
            </a:r>
            <a:r>
              <a:rPr lang="cs-CZ" dirty="0" smtClean="0"/>
              <a:t>příkladů si </a:t>
            </a:r>
            <a:r>
              <a:rPr lang="cs-CZ" dirty="0"/>
              <a:t>zvol obtížnost A, B nebo C</a:t>
            </a:r>
          </a:p>
          <a:p>
            <a:r>
              <a:rPr lang="cs-CZ" dirty="0"/>
              <a:t>Na konci prezentace najdeš řešení</a:t>
            </a:r>
          </a:p>
          <a:p>
            <a:r>
              <a:rPr lang="cs-CZ" dirty="0"/>
              <a:t>Spočítej si získané body a podle bodovací tabulky ohodnoť svou práci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8904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8939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smtClean="0">
                <a:solidFill>
                  <a:srgbClr val="C00000"/>
                </a:solidFill>
              </a:rPr>
              <a:t>1. </a:t>
            </a:r>
            <a:r>
              <a:rPr lang="cs-CZ" dirty="0" smtClean="0">
                <a:solidFill>
                  <a:srgbClr val="C00000"/>
                </a:solidFill>
              </a:rPr>
              <a:t>Myšlená čísla</a:t>
            </a:r>
            <a:endParaRPr lang="cs-CZ" sz="4000" dirty="0" smtClean="0">
              <a:solidFill>
                <a:srgbClr val="C00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628800"/>
            <a:ext cx="8064896" cy="3672408"/>
          </a:xfrm>
        </p:spPr>
        <p:txBody>
          <a:bodyPr/>
          <a:lstStyle/>
          <a:p>
            <a:pPr marL="731520" lvl="1" indent="-457200">
              <a:buFont typeface="+mj-lt"/>
              <a:buAutoNum type="alphaUcPeriod"/>
            </a:pPr>
            <a:r>
              <a:rPr lang="cs-CZ" dirty="0" smtClean="0"/>
              <a:t>Myslím si číslo. Když k němu přičtu 6 a výsledek potom vynásobím 6, dostanu číslo 54. Jaké číslo jsem si myslel? </a:t>
            </a:r>
            <a:r>
              <a:rPr lang="cs-CZ" b="1" dirty="0" smtClean="0"/>
              <a:t>(3b)</a:t>
            </a:r>
          </a:p>
          <a:p>
            <a:pPr marL="274320" lvl="1" indent="0">
              <a:buNone/>
            </a:pPr>
            <a:endParaRPr lang="cs-CZ" dirty="0" smtClean="0"/>
          </a:p>
          <a:p>
            <a:pPr marL="731520" lvl="1" indent="-457200">
              <a:buFont typeface="+mj-lt"/>
              <a:buAutoNum type="alphaUcPeriod" startAt="2"/>
            </a:pPr>
            <a:r>
              <a:rPr lang="cs-CZ" dirty="0" smtClean="0"/>
              <a:t>Když </a:t>
            </a:r>
            <a:r>
              <a:rPr lang="cs-CZ" dirty="0"/>
              <a:t>myšlené číslo vynásobím třemi a ještě přidám jeho polovinu, dostanu 28.    </a:t>
            </a:r>
            <a:r>
              <a:rPr lang="cs-CZ" b="1" dirty="0"/>
              <a:t>(4b</a:t>
            </a:r>
            <a:r>
              <a:rPr lang="cs-CZ" b="1" dirty="0" smtClean="0"/>
              <a:t>)</a:t>
            </a:r>
          </a:p>
          <a:p>
            <a:pPr marL="274320" lvl="1" indent="0">
              <a:buNone/>
            </a:pPr>
            <a:endParaRPr lang="cs-CZ" dirty="0"/>
          </a:p>
          <a:p>
            <a:pPr marL="731520" lvl="1" indent="-457200">
              <a:buFont typeface="+mj-lt"/>
              <a:buAutoNum type="alphaUcPeriod" startAt="3"/>
            </a:pPr>
            <a:r>
              <a:rPr lang="cs-CZ" dirty="0"/>
              <a:t>Čtvrtina myšleného čísla je o 4 menší než jeho třetina. Jaké je myšlené číslo?       </a:t>
            </a:r>
            <a:r>
              <a:rPr lang="cs-CZ" b="1" dirty="0" smtClean="0"/>
              <a:t>(5b)</a:t>
            </a:r>
            <a:r>
              <a:rPr lang="cs-CZ" sz="2400" b="1" dirty="0" smtClean="0"/>
              <a:t>		   </a:t>
            </a:r>
            <a:r>
              <a:rPr lang="cs-CZ" sz="2400" dirty="0" smtClean="0"/>
              <a:t>	</a:t>
            </a:r>
            <a:endParaRPr lang="cs-CZ" sz="4000" b="1" dirty="0" smtClean="0">
              <a:solidFill>
                <a:srgbClr val="660066"/>
              </a:solidFill>
            </a:endParaRPr>
          </a:p>
          <a:p>
            <a:pPr marL="609600" indent="-609600" eaLnBrk="1" hangingPunct="1">
              <a:lnSpc>
                <a:spcPct val="150000"/>
              </a:lnSpc>
              <a:buNone/>
              <a:defRPr/>
            </a:pPr>
            <a:endParaRPr lang="cs-CZ" b="1" dirty="0" smtClean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2</a:t>
            </a:r>
            <a:r>
              <a:rPr lang="cs-CZ" dirty="0" smtClean="0">
                <a:solidFill>
                  <a:srgbClr val="FF0000"/>
                </a:solidFill>
              </a:rPr>
              <a:t>. Vypočítej</a:t>
            </a:r>
            <a:endParaRPr lang="cs-CZ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731520" lvl="1" indent="-457200">
                  <a:buFont typeface="+mj-lt"/>
                  <a:buAutoNum type="alphaUcPeriod"/>
                </a:pPr>
                <a:r>
                  <a:rPr lang="cs-CZ" b="1" dirty="0" smtClean="0"/>
                  <a:t>(3b)</a:t>
                </a:r>
                <a:r>
                  <a:rPr lang="cs-CZ" dirty="0" smtClean="0"/>
                  <a:t>   </a:t>
                </a:r>
                <a14:m>
                  <m:oMath xmlns:m="http://schemas.openxmlformats.org/officeDocument/2006/math">
                    <m:r>
                      <a:rPr lang="cs-CZ" sz="2400" i="1" smtClean="0"/>
                      <m:t>7,</m:t>
                    </m:r>
                    <m:r>
                      <a:rPr lang="cs-CZ" sz="2400" i="1"/>
                      <m:t>2×2,3=             8,2÷100=        2,53+6,178=</m:t>
                    </m:r>
                  </m:oMath>
                </a14:m>
                <a:endParaRPr lang="cs-CZ" sz="2400" dirty="0" smtClean="0"/>
              </a:p>
              <a:p>
                <a:pPr marL="731520" lvl="1" indent="-457200">
                  <a:buFont typeface="+mj-lt"/>
                  <a:buAutoNum type="alphaUcPeriod"/>
                </a:pPr>
                <a:endParaRPr lang="cs-CZ" dirty="0"/>
              </a:p>
              <a:p>
                <a:pPr marL="731520" lvl="1" indent="-457200">
                  <a:buFont typeface="+mj-lt"/>
                  <a:buAutoNum type="alphaUcPeriod"/>
                </a:pPr>
                <a:r>
                  <a:rPr lang="cs-CZ" b="1" dirty="0"/>
                  <a:t>(4b)</a:t>
                </a:r>
                <a14:m>
                  <m:oMath xmlns:m="http://schemas.openxmlformats.org/officeDocument/2006/math">
                    <m:r>
                      <a:rPr lang="cs-CZ" sz="2400" b="1" i="1"/>
                      <m:t>    </m:t>
                    </m:r>
                    <m:r>
                      <a:rPr lang="cs-CZ" sz="2400" b="0" i="1" smtClean="0">
                        <a:latin typeface="Cambria Math"/>
                      </a:rPr>
                      <m:t>    </m:t>
                    </m:r>
                    <m:r>
                      <a:rPr lang="cs-CZ" sz="2400" i="1"/>
                      <m:t>1,9×3,8=       1,8×100=            2,5+31,96=</m:t>
                    </m:r>
                  </m:oMath>
                </a14:m>
                <a:endParaRPr lang="cs-CZ" sz="2400" dirty="0" smtClean="0"/>
              </a:p>
              <a:p>
                <a:pPr marL="731520" lvl="1" indent="-457200">
                  <a:buFont typeface="+mj-lt"/>
                  <a:buAutoNum type="alphaUcPeriod"/>
                </a:pPr>
                <a:endParaRPr lang="cs-CZ" dirty="0"/>
              </a:p>
              <a:p>
                <a:pPr marL="731520" lvl="1" indent="-457200">
                  <a:buFont typeface="+mj-lt"/>
                  <a:buAutoNum type="alphaUcPeriod" startAt="3"/>
                </a:pPr>
                <a:r>
                  <a:rPr lang="cs-CZ" b="1" dirty="0" smtClean="0"/>
                  <a:t>(5b</a:t>
                </a:r>
                <a:r>
                  <a:rPr lang="cs-CZ" b="1" dirty="0"/>
                  <a:t>)</a:t>
                </a:r>
                <a14:m>
                  <m:oMath xmlns:m="http://schemas.openxmlformats.org/officeDocument/2006/math">
                    <m:r>
                      <a:rPr lang="cs-CZ" sz="2400" b="1" i="1"/>
                      <m:t>  </m:t>
                    </m:r>
                    <m:r>
                      <a:rPr lang="cs-CZ" sz="2400" i="1" smtClean="0"/>
                      <m:t>12</m:t>
                    </m:r>
                    <m:r>
                      <a:rPr lang="cs-CZ" sz="2400" i="1"/>
                      <m:t>,2×2,4=     4,3÷1000= </m:t>
                    </m:r>
                    <m:r>
                      <a:rPr lang="cs-CZ" sz="2400" b="0" i="1" smtClean="0">
                        <a:latin typeface="Cambria Math"/>
                      </a:rPr>
                      <m:t>      </m:t>
                    </m:r>
                    <m:r>
                      <a:rPr lang="cs-CZ" sz="2400" i="1"/>
                      <m:t>  6,854−26,32=</m:t>
                    </m:r>
                  </m:oMath>
                </a14:m>
                <a:endParaRPr lang="cs-CZ" sz="2400" dirty="0"/>
              </a:p>
              <a:p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3860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3</a:t>
            </a:r>
            <a:r>
              <a:rPr lang="cs-CZ" dirty="0" smtClean="0">
                <a:solidFill>
                  <a:srgbClr val="FF0000"/>
                </a:solidFill>
              </a:rPr>
              <a:t>. </a:t>
            </a:r>
            <a:r>
              <a:rPr lang="cs-CZ" dirty="0" smtClean="0">
                <a:solidFill>
                  <a:srgbClr val="FF0000"/>
                </a:solidFill>
              </a:rPr>
              <a:t>Vyřeš </a:t>
            </a:r>
            <a:r>
              <a:rPr lang="cs-CZ" dirty="0" smtClean="0">
                <a:solidFill>
                  <a:srgbClr val="FF0000"/>
                </a:solidFill>
              </a:rPr>
              <a:t>součinový obdélník </a:t>
            </a:r>
            <a:r>
              <a:rPr lang="cs-CZ" sz="2800" dirty="0" smtClean="0">
                <a:solidFill>
                  <a:schemeClr val="tx1"/>
                </a:solidFill>
              </a:rPr>
              <a:t>Doplň také součtové číslo do modrého kruhu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6833" y="2014579"/>
            <a:ext cx="1992873" cy="604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A.  </a:t>
            </a:r>
            <a:r>
              <a:rPr lang="cs-CZ" sz="2600" b="1" i="1" dirty="0"/>
              <a:t>3</a:t>
            </a:r>
            <a:r>
              <a:rPr lang="cs-CZ" sz="2600" b="1" i="1" dirty="0" smtClean="0"/>
              <a:t> body</a:t>
            </a:r>
            <a:endParaRPr lang="cs-CZ" sz="2600" b="1" i="1" dirty="0"/>
          </a:p>
        </p:txBody>
      </p:sp>
      <p:sp>
        <p:nvSpPr>
          <p:cNvPr id="30" name="Zástupný symbol pro obsah 2"/>
          <p:cNvSpPr txBox="1">
            <a:spLocks/>
          </p:cNvSpPr>
          <p:nvPr/>
        </p:nvSpPr>
        <p:spPr bwMode="auto">
          <a:xfrm>
            <a:off x="6804248" y="2014579"/>
            <a:ext cx="1765679" cy="604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cs-CZ" dirty="0">
                <a:solidFill>
                  <a:srgbClr val="FF0000"/>
                </a:solidFill>
              </a:rPr>
              <a:t>C</a:t>
            </a:r>
            <a:r>
              <a:rPr lang="cs-CZ" dirty="0" smtClean="0">
                <a:solidFill>
                  <a:srgbClr val="FF0000"/>
                </a:solidFill>
              </a:rPr>
              <a:t>. </a:t>
            </a:r>
            <a:r>
              <a:rPr lang="cs-CZ" sz="2000" b="1" i="1" dirty="0"/>
              <a:t>5</a:t>
            </a:r>
            <a:r>
              <a:rPr lang="cs-CZ" sz="2000" b="1" i="1" dirty="0" smtClean="0"/>
              <a:t>bodů</a:t>
            </a:r>
            <a:endParaRPr lang="cs-CZ" sz="2000" b="1" i="1" dirty="0"/>
          </a:p>
        </p:txBody>
      </p:sp>
      <p:sp>
        <p:nvSpPr>
          <p:cNvPr id="31" name="Zástupný symbol pro obsah 2"/>
          <p:cNvSpPr txBox="1">
            <a:spLocks/>
          </p:cNvSpPr>
          <p:nvPr/>
        </p:nvSpPr>
        <p:spPr bwMode="auto">
          <a:xfrm>
            <a:off x="3491880" y="2026809"/>
            <a:ext cx="1623987" cy="604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B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  <a:r>
              <a:rPr lang="cs-CZ" b="1" i="1" dirty="0"/>
              <a:t> </a:t>
            </a:r>
            <a:r>
              <a:rPr lang="cs-CZ" sz="2000" b="1" i="1" dirty="0"/>
              <a:t>4</a:t>
            </a:r>
            <a:r>
              <a:rPr lang="cs-CZ" sz="2000" b="1" i="1" dirty="0" smtClean="0"/>
              <a:t> bodů</a:t>
            </a:r>
            <a:endParaRPr lang="cs-CZ" sz="2000" b="1" i="1" dirty="0"/>
          </a:p>
          <a:p>
            <a:pPr marL="0" indent="0">
              <a:buFont typeface="Wingdings" pitchFamily="2" charset="2"/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grpSp>
        <p:nvGrpSpPr>
          <p:cNvPr id="57" name="Skupina 56"/>
          <p:cNvGrpSpPr/>
          <p:nvPr/>
        </p:nvGrpSpPr>
        <p:grpSpPr>
          <a:xfrm>
            <a:off x="100526" y="3286946"/>
            <a:ext cx="2439452" cy="1854027"/>
            <a:chOff x="1259632" y="1704400"/>
            <a:chExt cx="2908345" cy="2343917"/>
          </a:xfrm>
        </p:grpSpPr>
        <p:sp>
          <p:nvSpPr>
            <p:cNvPr id="5" name="Textové pole 120"/>
            <p:cNvSpPr txBox="1"/>
            <p:nvPr/>
          </p:nvSpPr>
          <p:spPr>
            <a:xfrm>
              <a:off x="1259632" y="1704400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000" b="1" dirty="0" smtClean="0">
                  <a:effectLst/>
                  <a:ea typeface="Calibri"/>
                  <a:cs typeface="Times New Roman"/>
                </a:rPr>
                <a:t>3</a:t>
              </a:r>
              <a:endParaRPr lang="cs-CZ" sz="2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6" name="Textové pole 121"/>
            <p:cNvSpPr txBox="1"/>
            <p:nvPr/>
          </p:nvSpPr>
          <p:spPr>
            <a:xfrm>
              <a:off x="2288319" y="1704400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cs-CZ" sz="24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7" name="Textové pole 122"/>
            <p:cNvSpPr txBox="1"/>
            <p:nvPr/>
          </p:nvSpPr>
          <p:spPr>
            <a:xfrm>
              <a:off x="3420463" y="2570684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endParaRPr lang="cs-CZ" sz="1100">
                <a:solidFill>
                  <a:schemeClr val="bg1">
                    <a:lumMod val="75000"/>
                  </a:schemeClr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8" name="Textové pole 123"/>
            <p:cNvSpPr txBox="1"/>
            <p:nvPr/>
          </p:nvSpPr>
          <p:spPr>
            <a:xfrm>
              <a:off x="3337557" y="1704400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000" b="1" dirty="0">
                  <a:effectLst/>
                  <a:ea typeface="Calibri"/>
                  <a:cs typeface="Times New Roman"/>
                </a:rPr>
                <a:t>0,5</a:t>
              </a:r>
              <a:endParaRPr lang="cs-CZ" sz="2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9" name="Textové pole 124"/>
            <p:cNvSpPr txBox="1"/>
            <p:nvPr/>
          </p:nvSpPr>
          <p:spPr>
            <a:xfrm>
              <a:off x="3337557" y="3509004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effectLst/>
                  <a:ea typeface="Calibri"/>
                  <a:cs typeface="Times New Roman"/>
                </a:rPr>
                <a:t> </a:t>
              </a:r>
              <a:r>
                <a:rPr lang="cs-CZ" sz="2000" b="1" dirty="0" smtClean="0">
                  <a:effectLst/>
                  <a:ea typeface="Calibri"/>
                  <a:cs typeface="Times New Roman"/>
                </a:rPr>
                <a:t>5</a:t>
              </a:r>
              <a:endParaRPr lang="cs-CZ" sz="2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0" name="Textové pole 125"/>
            <p:cNvSpPr txBox="1"/>
            <p:nvPr/>
          </p:nvSpPr>
          <p:spPr>
            <a:xfrm>
              <a:off x="1263683" y="2570684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endParaRPr lang="cs-CZ" sz="1100">
                <a:solidFill>
                  <a:schemeClr val="bg1">
                    <a:lumMod val="75000"/>
                  </a:schemeClr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32" name="Textové pole 125"/>
            <p:cNvSpPr txBox="1"/>
            <p:nvPr/>
          </p:nvSpPr>
          <p:spPr>
            <a:xfrm>
              <a:off x="1263683" y="3477369"/>
              <a:ext cx="747514" cy="57094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effectLst/>
                  <a:ea typeface="Calibri"/>
                  <a:cs typeface="Times New Roman"/>
                </a:rPr>
                <a:t> </a:t>
              </a:r>
              <a:r>
                <a:rPr lang="cs-CZ" sz="2000" b="1" dirty="0" smtClean="0">
                  <a:ea typeface="Calibri"/>
                  <a:cs typeface="Times New Roman"/>
                </a:rPr>
                <a:t>0,6</a:t>
              </a:r>
              <a:endParaRPr lang="cs-CZ" sz="2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33" name="Textové pole 125"/>
            <p:cNvSpPr txBox="1"/>
            <p:nvPr/>
          </p:nvSpPr>
          <p:spPr>
            <a:xfrm>
              <a:off x="2308870" y="3477369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endParaRPr lang="cs-CZ" sz="1100">
                <a:solidFill>
                  <a:schemeClr val="bg1">
                    <a:lumMod val="75000"/>
                  </a:schemeClr>
                </a:solidFill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34" name="Přímá spojnice 33"/>
            <p:cNvCxnSpPr>
              <a:stCxn id="5" idx="3"/>
              <a:endCxn id="6" idx="1"/>
            </p:cNvCxnSpPr>
            <p:nvPr/>
          </p:nvCxnSpPr>
          <p:spPr>
            <a:xfrm>
              <a:off x="2007146" y="1958239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Přímá spojnice 35"/>
            <p:cNvCxnSpPr>
              <a:stCxn id="32" idx="0"/>
              <a:endCxn id="10" idx="2"/>
            </p:cNvCxnSpPr>
            <p:nvPr/>
          </p:nvCxnSpPr>
          <p:spPr>
            <a:xfrm flipV="1">
              <a:off x="1637440" y="3078362"/>
              <a:ext cx="0" cy="39900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Přímá spojnice 36"/>
            <p:cNvCxnSpPr/>
            <p:nvPr/>
          </p:nvCxnSpPr>
          <p:spPr>
            <a:xfrm>
              <a:off x="3056384" y="3789031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Přímá spojnice 37"/>
            <p:cNvCxnSpPr/>
            <p:nvPr/>
          </p:nvCxnSpPr>
          <p:spPr>
            <a:xfrm>
              <a:off x="2041895" y="3782989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Přímá spojnice 38"/>
            <p:cNvCxnSpPr/>
            <p:nvPr/>
          </p:nvCxnSpPr>
          <p:spPr>
            <a:xfrm>
              <a:off x="3050319" y="1974758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Přímá spojnice 44"/>
            <p:cNvCxnSpPr>
              <a:stCxn id="10" idx="0"/>
              <a:endCxn id="5" idx="2"/>
            </p:cNvCxnSpPr>
            <p:nvPr/>
          </p:nvCxnSpPr>
          <p:spPr>
            <a:xfrm flipH="1" flipV="1">
              <a:off x="1633389" y="2212078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Přímá spojnice 53"/>
            <p:cNvCxnSpPr/>
            <p:nvPr/>
          </p:nvCxnSpPr>
          <p:spPr>
            <a:xfrm flipH="1" flipV="1">
              <a:off x="3770664" y="3078362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Přímá spojnice 54"/>
            <p:cNvCxnSpPr/>
            <p:nvPr/>
          </p:nvCxnSpPr>
          <p:spPr>
            <a:xfrm flipH="1" flipV="1">
              <a:off x="3711314" y="2185175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Ovál 55"/>
            <p:cNvSpPr/>
            <p:nvPr/>
          </p:nvSpPr>
          <p:spPr>
            <a:xfrm>
              <a:off x="2144429" y="2391381"/>
              <a:ext cx="1024636" cy="933588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58" name="Skupina 57"/>
          <p:cNvGrpSpPr/>
          <p:nvPr/>
        </p:nvGrpSpPr>
        <p:grpSpPr>
          <a:xfrm>
            <a:off x="3347864" y="3245943"/>
            <a:ext cx="2439452" cy="1854027"/>
            <a:chOff x="1259632" y="1704400"/>
            <a:chExt cx="2908345" cy="2343917"/>
          </a:xfrm>
        </p:grpSpPr>
        <p:sp>
          <p:nvSpPr>
            <p:cNvPr id="59" name="Textové pole 120"/>
            <p:cNvSpPr txBox="1"/>
            <p:nvPr/>
          </p:nvSpPr>
          <p:spPr>
            <a:xfrm>
              <a:off x="1259632" y="1704400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cs-CZ" sz="2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60" name="Textové pole 121"/>
            <p:cNvSpPr txBox="1"/>
            <p:nvPr/>
          </p:nvSpPr>
          <p:spPr>
            <a:xfrm>
              <a:off x="2288319" y="1704400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cs-CZ" sz="24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61" name="Textové pole 122"/>
            <p:cNvSpPr txBox="1"/>
            <p:nvPr/>
          </p:nvSpPr>
          <p:spPr>
            <a:xfrm>
              <a:off x="3420463" y="2570684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endParaRPr lang="cs-CZ" sz="1100">
                <a:solidFill>
                  <a:schemeClr val="bg1">
                    <a:lumMod val="75000"/>
                  </a:schemeClr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62" name="Textové pole 123"/>
            <p:cNvSpPr txBox="1"/>
            <p:nvPr/>
          </p:nvSpPr>
          <p:spPr>
            <a:xfrm>
              <a:off x="3337557" y="1704400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000" b="1" dirty="0">
                  <a:ea typeface="Calibri"/>
                  <a:cs typeface="Times New Roman"/>
                </a:rPr>
                <a:t>7</a:t>
              </a:r>
              <a:endParaRPr lang="cs-CZ" sz="2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63" name="Textové pole 124"/>
            <p:cNvSpPr txBox="1"/>
            <p:nvPr/>
          </p:nvSpPr>
          <p:spPr>
            <a:xfrm>
              <a:off x="3337557" y="3509004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effectLst/>
                  <a:ea typeface="Calibri"/>
                  <a:cs typeface="Times New Roman"/>
                </a:rPr>
                <a:t> </a:t>
              </a:r>
              <a:endParaRPr lang="cs-CZ" sz="2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64" name="Textové pole 125"/>
            <p:cNvSpPr txBox="1"/>
            <p:nvPr/>
          </p:nvSpPr>
          <p:spPr>
            <a:xfrm>
              <a:off x="1263683" y="2570684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r>
                <a:rPr lang="cs-CZ" sz="2000" b="1" dirty="0" smtClean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1,8</a:t>
              </a:r>
              <a:endParaRPr lang="cs-CZ" sz="20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65" name="Textové pole 125"/>
            <p:cNvSpPr txBox="1"/>
            <p:nvPr/>
          </p:nvSpPr>
          <p:spPr>
            <a:xfrm>
              <a:off x="1263683" y="3477369"/>
              <a:ext cx="747514" cy="57094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effectLst/>
                  <a:ea typeface="Calibri"/>
                  <a:cs typeface="Times New Roman"/>
                </a:rPr>
                <a:t> </a:t>
              </a:r>
              <a:r>
                <a:rPr lang="cs-CZ" sz="2000" b="1" dirty="0">
                  <a:ea typeface="Calibri"/>
                  <a:cs typeface="Times New Roman"/>
                </a:rPr>
                <a:t>3</a:t>
              </a:r>
              <a:endParaRPr lang="cs-CZ" sz="2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66" name="Textové pole 125"/>
            <p:cNvSpPr txBox="1"/>
            <p:nvPr/>
          </p:nvSpPr>
          <p:spPr>
            <a:xfrm>
              <a:off x="2308870" y="3477369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r>
                <a:rPr lang="cs-CZ" sz="2000" b="1" dirty="0">
                  <a:solidFill>
                    <a:schemeClr val="tx1"/>
                  </a:solidFill>
                  <a:ea typeface="Calibri"/>
                  <a:cs typeface="Times New Roman"/>
                </a:rPr>
                <a:t>1</a:t>
              </a:r>
              <a:r>
                <a:rPr lang="cs-CZ" sz="2000" b="1" dirty="0" smtClean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,2</a:t>
              </a:r>
              <a:endParaRPr lang="cs-CZ" sz="2000" b="1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67" name="Přímá spojnice 66"/>
            <p:cNvCxnSpPr>
              <a:stCxn id="59" idx="3"/>
              <a:endCxn id="60" idx="1"/>
            </p:cNvCxnSpPr>
            <p:nvPr/>
          </p:nvCxnSpPr>
          <p:spPr>
            <a:xfrm>
              <a:off x="2007146" y="1958239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Přímá spojnice 67"/>
            <p:cNvCxnSpPr>
              <a:stCxn id="65" idx="0"/>
              <a:endCxn id="64" idx="2"/>
            </p:cNvCxnSpPr>
            <p:nvPr/>
          </p:nvCxnSpPr>
          <p:spPr>
            <a:xfrm flipV="1">
              <a:off x="1637440" y="3078362"/>
              <a:ext cx="0" cy="39900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Přímá spojnice 68"/>
            <p:cNvCxnSpPr/>
            <p:nvPr/>
          </p:nvCxnSpPr>
          <p:spPr>
            <a:xfrm>
              <a:off x="3056384" y="3789031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Přímá spojnice 69"/>
            <p:cNvCxnSpPr/>
            <p:nvPr/>
          </p:nvCxnSpPr>
          <p:spPr>
            <a:xfrm>
              <a:off x="2041895" y="3782989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Přímá spojnice 70"/>
            <p:cNvCxnSpPr/>
            <p:nvPr/>
          </p:nvCxnSpPr>
          <p:spPr>
            <a:xfrm>
              <a:off x="3050319" y="1974758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Přímá spojnice 71"/>
            <p:cNvCxnSpPr>
              <a:stCxn id="64" idx="0"/>
              <a:endCxn id="59" idx="2"/>
            </p:cNvCxnSpPr>
            <p:nvPr/>
          </p:nvCxnSpPr>
          <p:spPr>
            <a:xfrm flipH="1" flipV="1">
              <a:off x="1633389" y="2212078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Přímá spojnice 72"/>
            <p:cNvCxnSpPr/>
            <p:nvPr/>
          </p:nvCxnSpPr>
          <p:spPr>
            <a:xfrm flipH="1" flipV="1">
              <a:off x="3770664" y="3078362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Přímá spojnice 73"/>
            <p:cNvCxnSpPr/>
            <p:nvPr/>
          </p:nvCxnSpPr>
          <p:spPr>
            <a:xfrm flipH="1" flipV="1">
              <a:off x="3711314" y="2185175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5" name="Ovál 74"/>
            <p:cNvSpPr/>
            <p:nvPr/>
          </p:nvSpPr>
          <p:spPr>
            <a:xfrm>
              <a:off x="2144429" y="2391381"/>
              <a:ext cx="1024636" cy="933588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76" name="Skupina 75"/>
          <p:cNvGrpSpPr/>
          <p:nvPr/>
        </p:nvGrpSpPr>
        <p:grpSpPr>
          <a:xfrm>
            <a:off x="6300192" y="3204940"/>
            <a:ext cx="2439452" cy="1854027"/>
            <a:chOff x="1259632" y="1704400"/>
            <a:chExt cx="2908345" cy="2343917"/>
          </a:xfrm>
        </p:grpSpPr>
        <p:sp>
          <p:nvSpPr>
            <p:cNvPr id="77" name="Textové pole 120"/>
            <p:cNvSpPr txBox="1"/>
            <p:nvPr/>
          </p:nvSpPr>
          <p:spPr>
            <a:xfrm>
              <a:off x="1259632" y="1704400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cs-CZ" sz="2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78" name="Textové pole 121"/>
            <p:cNvSpPr txBox="1"/>
            <p:nvPr/>
          </p:nvSpPr>
          <p:spPr>
            <a:xfrm>
              <a:off x="2288319" y="1704400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cs-CZ" sz="24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79" name="Textové pole 122"/>
            <p:cNvSpPr txBox="1"/>
            <p:nvPr/>
          </p:nvSpPr>
          <p:spPr>
            <a:xfrm>
              <a:off x="3420463" y="2570684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r>
                <a:rPr lang="cs-CZ" sz="2000" b="1" dirty="0" smtClean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2,5</a:t>
              </a:r>
              <a:endParaRPr lang="cs-CZ" sz="20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80" name="Textové pole 123"/>
            <p:cNvSpPr txBox="1"/>
            <p:nvPr/>
          </p:nvSpPr>
          <p:spPr>
            <a:xfrm>
              <a:off x="3337557" y="1704400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cs-CZ" sz="2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81" name="Textové pole 124"/>
            <p:cNvSpPr txBox="1"/>
            <p:nvPr/>
          </p:nvSpPr>
          <p:spPr>
            <a:xfrm>
              <a:off x="3337557" y="3509004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effectLst/>
                  <a:ea typeface="Calibri"/>
                  <a:cs typeface="Times New Roman"/>
                </a:rPr>
                <a:t> </a:t>
              </a:r>
              <a:endParaRPr lang="cs-CZ" sz="2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82" name="Textové pole 125"/>
            <p:cNvSpPr txBox="1"/>
            <p:nvPr/>
          </p:nvSpPr>
          <p:spPr>
            <a:xfrm>
              <a:off x="1263683" y="2570684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r>
                <a:rPr lang="cs-CZ" sz="2000" b="1" dirty="0" smtClean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4,2</a:t>
              </a:r>
              <a:endParaRPr lang="cs-CZ" sz="20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83" name="Textové pole 125"/>
            <p:cNvSpPr txBox="1"/>
            <p:nvPr/>
          </p:nvSpPr>
          <p:spPr>
            <a:xfrm>
              <a:off x="1263683" y="3477369"/>
              <a:ext cx="747514" cy="57094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effectLst/>
                  <a:ea typeface="Calibri"/>
                  <a:cs typeface="Times New Roman"/>
                </a:rPr>
                <a:t> </a:t>
              </a:r>
              <a:r>
                <a:rPr lang="cs-CZ" sz="2000" b="1" dirty="0">
                  <a:ea typeface="Calibri"/>
                  <a:cs typeface="Times New Roman"/>
                </a:rPr>
                <a:t>3</a:t>
              </a:r>
              <a:endParaRPr lang="cs-CZ" sz="2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84" name="Textové pole 125"/>
            <p:cNvSpPr txBox="1"/>
            <p:nvPr/>
          </p:nvSpPr>
          <p:spPr>
            <a:xfrm>
              <a:off x="2308870" y="3477369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r>
                <a:rPr lang="cs-CZ" sz="2000" b="1" dirty="0" smtClean="0">
                  <a:solidFill>
                    <a:schemeClr val="tx1"/>
                  </a:solidFill>
                  <a:ea typeface="Calibri"/>
                  <a:cs typeface="Times New Roman"/>
                </a:rPr>
                <a:t>1</a:t>
              </a:r>
              <a:r>
                <a:rPr lang="cs-CZ" sz="2000" b="1" dirty="0" smtClean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,5</a:t>
              </a:r>
              <a:endParaRPr lang="cs-CZ" sz="20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85" name="Přímá spojnice 84"/>
            <p:cNvCxnSpPr>
              <a:stCxn id="77" idx="3"/>
              <a:endCxn id="78" idx="1"/>
            </p:cNvCxnSpPr>
            <p:nvPr/>
          </p:nvCxnSpPr>
          <p:spPr>
            <a:xfrm>
              <a:off x="2007146" y="1958239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Přímá spojnice 85"/>
            <p:cNvCxnSpPr>
              <a:stCxn id="83" idx="0"/>
              <a:endCxn id="82" idx="2"/>
            </p:cNvCxnSpPr>
            <p:nvPr/>
          </p:nvCxnSpPr>
          <p:spPr>
            <a:xfrm flipV="1">
              <a:off x="1637440" y="3078362"/>
              <a:ext cx="0" cy="39900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Přímá spojnice 86"/>
            <p:cNvCxnSpPr/>
            <p:nvPr/>
          </p:nvCxnSpPr>
          <p:spPr>
            <a:xfrm>
              <a:off x="3056384" y="3789031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Přímá spojnice 87"/>
            <p:cNvCxnSpPr/>
            <p:nvPr/>
          </p:nvCxnSpPr>
          <p:spPr>
            <a:xfrm>
              <a:off x="2041895" y="3782989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Přímá spojnice 88"/>
            <p:cNvCxnSpPr/>
            <p:nvPr/>
          </p:nvCxnSpPr>
          <p:spPr>
            <a:xfrm>
              <a:off x="3050319" y="1974758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Přímá spojnice 89"/>
            <p:cNvCxnSpPr>
              <a:stCxn id="82" idx="0"/>
              <a:endCxn id="77" idx="2"/>
            </p:cNvCxnSpPr>
            <p:nvPr/>
          </p:nvCxnSpPr>
          <p:spPr>
            <a:xfrm flipH="1" flipV="1">
              <a:off x="1633389" y="2212078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Přímá spojnice 90"/>
            <p:cNvCxnSpPr/>
            <p:nvPr/>
          </p:nvCxnSpPr>
          <p:spPr>
            <a:xfrm flipH="1" flipV="1">
              <a:off x="3770664" y="3078362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Přímá spojnice 91"/>
            <p:cNvCxnSpPr/>
            <p:nvPr/>
          </p:nvCxnSpPr>
          <p:spPr>
            <a:xfrm flipH="1" flipV="1">
              <a:off x="3711314" y="2185175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3" name="Ovál 92"/>
            <p:cNvSpPr/>
            <p:nvPr/>
          </p:nvSpPr>
          <p:spPr>
            <a:xfrm>
              <a:off x="2144429" y="2391381"/>
              <a:ext cx="1024636" cy="933588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778592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rgbClr val="C00000"/>
                </a:solidFill>
              </a:rPr>
              <a:t>4</a:t>
            </a:r>
            <a:r>
              <a:rPr lang="cs-CZ" dirty="0" smtClean="0">
                <a:solidFill>
                  <a:srgbClr val="C00000"/>
                </a:solidFill>
              </a:rPr>
              <a:t>. </a:t>
            </a:r>
            <a:r>
              <a:rPr lang="cs-CZ" dirty="0" smtClean="0">
                <a:solidFill>
                  <a:srgbClr val="C00000"/>
                </a:solidFill>
              </a:rPr>
              <a:t>Slovní úloha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Cena jedné SMS je 0,90 Kč a jedna minuta hovoru stojí 3,60 Kč. V únoru jsi poslal 35 zpráv a provolal 15 minut. </a:t>
            </a:r>
            <a:endParaRPr lang="cs-CZ" dirty="0" smtClean="0"/>
          </a:p>
          <a:p>
            <a:pPr marL="0" lvl="0" indent="0">
              <a:buNone/>
            </a:pPr>
            <a:endParaRPr lang="cs-CZ" dirty="0"/>
          </a:p>
          <a:p>
            <a:pPr marL="731520" lvl="1" indent="-457200">
              <a:buFont typeface="+mj-lt"/>
              <a:buAutoNum type="alphaUcPeriod"/>
            </a:pPr>
            <a:r>
              <a:rPr lang="cs-CZ" dirty="0"/>
              <a:t>Kolik korun zaplatíš za SMS poslané v únoru? </a:t>
            </a:r>
            <a:r>
              <a:rPr lang="cs-CZ" b="1" dirty="0"/>
              <a:t>(3b)</a:t>
            </a:r>
            <a:endParaRPr lang="cs-CZ" dirty="0"/>
          </a:p>
          <a:p>
            <a:pPr marL="731520" lvl="1" indent="-457200">
              <a:buFont typeface="+mj-lt"/>
              <a:buAutoNum type="alphaUcPeriod"/>
            </a:pPr>
            <a:r>
              <a:rPr lang="cs-CZ" dirty="0"/>
              <a:t>Kolik korun zaplatíš za SMS poslané v únoru a kolik za únorová volání? </a:t>
            </a:r>
            <a:r>
              <a:rPr lang="cs-CZ" b="1" dirty="0"/>
              <a:t>(4b)</a:t>
            </a:r>
            <a:endParaRPr lang="cs-CZ" dirty="0"/>
          </a:p>
          <a:p>
            <a:pPr marL="731520" lvl="1" indent="-457200">
              <a:buFont typeface="+mj-lt"/>
              <a:buAutoNum type="alphaUcPeriod"/>
            </a:pPr>
            <a:r>
              <a:rPr lang="cs-CZ" dirty="0"/>
              <a:t>Kolik korun zaplatíš za SMS poslané v únoru a kolik za únorová volání? Tvůj kredit byl 150 Kč. Kolik korun ti ještě zbývá? </a:t>
            </a:r>
            <a:r>
              <a:rPr lang="cs-CZ" b="1" dirty="0"/>
              <a:t>(5b)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9407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3352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C00000"/>
                </a:solidFill>
              </a:rPr>
              <a:t>5</a:t>
            </a:r>
            <a:r>
              <a:rPr lang="cs-CZ" dirty="0" smtClean="0">
                <a:solidFill>
                  <a:srgbClr val="C00000"/>
                </a:solidFill>
              </a:rPr>
              <a:t>. </a:t>
            </a:r>
            <a:r>
              <a:rPr lang="cs-CZ" dirty="0" smtClean="0">
                <a:solidFill>
                  <a:srgbClr val="C00000"/>
                </a:solidFill>
              </a:rPr>
              <a:t>Převeď </a:t>
            </a:r>
            <a:r>
              <a:rPr lang="cs-CZ" dirty="0" smtClean="0">
                <a:solidFill>
                  <a:srgbClr val="C00000"/>
                </a:solidFill>
              </a:rPr>
              <a:t>jednotky  </a:t>
            </a:r>
            <a:r>
              <a:rPr lang="cs-CZ" sz="2700" b="1" i="1" dirty="0" smtClean="0">
                <a:solidFill>
                  <a:schemeClr val="tx1"/>
                </a:solidFill>
              </a:rPr>
              <a:t>(7 bodů)</a:t>
            </a:r>
            <a:endParaRPr lang="cs-CZ" sz="2700" b="1" i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6851104" cy="4968552"/>
          </a:xfrm>
        </p:spPr>
        <p:txBody>
          <a:bodyPr/>
          <a:lstStyle/>
          <a:p>
            <a:r>
              <a:rPr lang="cs-CZ" sz="2800" dirty="0" smtClean="0"/>
              <a:t>7,5 cm = ______________ mm</a:t>
            </a:r>
          </a:p>
          <a:p>
            <a:r>
              <a:rPr lang="cs-CZ" sz="2800" dirty="0"/>
              <a:t>18 km = ______________ </a:t>
            </a:r>
            <a:r>
              <a:rPr lang="cs-CZ" sz="2800" dirty="0" smtClean="0"/>
              <a:t>m</a:t>
            </a:r>
          </a:p>
          <a:p>
            <a:pPr marL="0" indent="0">
              <a:buNone/>
            </a:pPr>
            <a:endParaRPr lang="cs-CZ" sz="2800" dirty="0" smtClean="0"/>
          </a:p>
          <a:p>
            <a:r>
              <a:rPr lang="cs-CZ" sz="2800" dirty="0" smtClean="0"/>
              <a:t> 16,39 cm</a:t>
            </a:r>
            <a:r>
              <a:rPr lang="cs-CZ" sz="2800" baseline="30000" dirty="0" smtClean="0"/>
              <a:t>2</a:t>
            </a:r>
            <a:r>
              <a:rPr lang="cs-CZ" sz="2800" dirty="0" smtClean="0"/>
              <a:t> = ___________ dm</a:t>
            </a:r>
            <a:r>
              <a:rPr lang="cs-CZ" sz="2800" baseline="30000" dirty="0" smtClean="0"/>
              <a:t>2</a:t>
            </a:r>
          </a:p>
          <a:p>
            <a:r>
              <a:rPr lang="cs-CZ" sz="2800" dirty="0" smtClean="0"/>
              <a:t>  0,005 km</a:t>
            </a:r>
            <a:r>
              <a:rPr lang="cs-CZ" sz="2800" baseline="30000" dirty="0" smtClean="0"/>
              <a:t>2 </a:t>
            </a:r>
            <a:r>
              <a:rPr lang="cs-CZ" sz="2800" dirty="0" smtClean="0"/>
              <a:t>= ___________ a</a:t>
            </a:r>
          </a:p>
          <a:p>
            <a:r>
              <a:rPr lang="cs-CZ" sz="2800" dirty="0" smtClean="0"/>
              <a:t>  7,3 a = ______________ ha</a:t>
            </a:r>
          </a:p>
          <a:p>
            <a:pPr marL="0" indent="0">
              <a:buNone/>
            </a:pPr>
            <a:endParaRPr lang="cs-CZ" sz="2800" dirty="0" smtClean="0"/>
          </a:p>
          <a:p>
            <a:r>
              <a:rPr lang="cs-CZ" sz="2800" dirty="0" smtClean="0"/>
              <a:t> 15 g = _______________ kg</a:t>
            </a:r>
          </a:p>
          <a:p>
            <a:r>
              <a:rPr lang="cs-CZ" sz="2800" dirty="0" smtClean="0"/>
              <a:t> 6,32 </a:t>
            </a:r>
            <a:r>
              <a:rPr lang="cs-CZ" sz="2800" dirty="0"/>
              <a:t>g = ______________ mg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9532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dirty="0">
                <a:solidFill>
                  <a:srgbClr val="C00000"/>
                </a:solidFill>
              </a:rPr>
              <a:t>6</a:t>
            </a:r>
            <a:r>
              <a:rPr lang="cs-CZ" dirty="0" smtClean="0">
                <a:solidFill>
                  <a:srgbClr val="C00000"/>
                </a:solidFill>
              </a:rPr>
              <a:t>. </a:t>
            </a:r>
            <a:r>
              <a:rPr lang="cs-CZ" dirty="0" smtClean="0">
                <a:solidFill>
                  <a:srgbClr val="C00000"/>
                </a:solidFill>
              </a:rPr>
              <a:t>Děl </a:t>
            </a:r>
            <a:r>
              <a:rPr lang="cs-CZ" dirty="0" smtClean="0">
                <a:solidFill>
                  <a:srgbClr val="C00000"/>
                </a:solidFill>
              </a:rPr>
              <a:t>na dvě desetinná místa, zapiš zbytek</a:t>
            </a:r>
            <a:endParaRPr lang="cs-CZ" dirty="0" smtClean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2132856"/>
            <a:ext cx="6491288" cy="3955207"/>
          </a:xfrm>
        </p:spPr>
        <p:txBody>
          <a:bodyPr/>
          <a:lstStyle/>
          <a:p>
            <a:pPr marL="457200" indent="-457200" eaLnBrk="1" hangingPunct="1">
              <a:spcAft>
                <a:spcPct val="30000"/>
              </a:spcAft>
              <a:buFont typeface="+mj-lt"/>
              <a:buAutoNum type="alphaUcPeriod"/>
              <a:defRPr/>
            </a:pPr>
            <a:r>
              <a:rPr lang="cs-CZ" dirty="0" smtClean="0"/>
              <a:t>6  : 5 =              	(</a:t>
            </a:r>
            <a:r>
              <a:rPr lang="cs-CZ" b="1" i="1" dirty="0"/>
              <a:t>3</a:t>
            </a:r>
            <a:r>
              <a:rPr lang="cs-CZ" b="1" i="1" dirty="0" smtClean="0"/>
              <a:t> body</a:t>
            </a:r>
            <a:r>
              <a:rPr lang="cs-CZ" dirty="0" smtClean="0"/>
              <a:t>)</a:t>
            </a:r>
            <a:endParaRPr lang="cs-CZ" dirty="0" smtClean="0"/>
          </a:p>
          <a:p>
            <a:endParaRPr lang="cs-CZ" dirty="0"/>
          </a:p>
          <a:p>
            <a:pPr marL="457200" indent="-457200">
              <a:buAutoNum type="alphaUcParenR" startAt="2"/>
            </a:pPr>
            <a:r>
              <a:rPr lang="cs-CZ" dirty="0"/>
              <a:t>4</a:t>
            </a:r>
            <a:r>
              <a:rPr lang="cs-CZ" dirty="0" smtClean="0"/>
              <a:t>  </a:t>
            </a:r>
            <a:r>
              <a:rPr lang="cs-CZ" dirty="0" smtClean="0"/>
              <a:t>: </a:t>
            </a:r>
            <a:r>
              <a:rPr lang="cs-CZ" dirty="0"/>
              <a:t>7</a:t>
            </a:r>
            <a:r>
              <a:rPr lang="cs-CZ" dirty="0" smtClean="0"/>
              <a:t> =              	(</a:t>
            </a:r>
            <a:r>
              <a:rPr lang="cs-CZ" b="1" i="1" dirty="0"/>
              <a:t>4</a:t>
            </a:r>
            <a:r>
              <a:rPr lang="cs-CZ" b="1" i="1" dirty="0" smtClean="0"/>
              <a:t>body</a:t>
            </a:r>
            <a:r>
              <a:rPr lang="cs-CZ" dirty="0" smtClean="0"/>
              <a:t>)</a:t>
            </a:r>
          </a:p>
          <a:p>
            <a:pPr marL="457200" indent="-457200">
              <a:buAutoNum type="alphaUcParenR" startAt="2"/>
            </a:pPr>
            <a:endParaRPr lang="cs-CZ" dirty="0"/>
          </a:p>
          <a:p>
            <a:pPr marL="457200" indent="-457200">
              <a:buAutoNum type="alphaUcParenR" startAt="2"/>
            </a:pPr>
            <a:r>
              <a:rPr lang="cs-CZ" dirty="0" smtClean="0"/>
              <a:t>7 : 18 =		(</a:t>
            </a:r>
            <a:r>
              <a:rPr lang="cs-CZ" b="1" i="1" dirty="0"/>
              <a:t>5</a:t>
            </a:r>
            <a:r>
              <a:rPr lang="cs-CZ" b="1" i="1" dirty="0" smtClean="0"/>
              <a:t> body</a:t>
            </a:r>
            <a:r>
              <a:rPr lang="cs-CZ" dirty="0" smtClean="0"/>
              <a:t>)</a:t>
            </a:r>
          </a:p>
          <a:p>
            <a:pPr marL="457200" indent="-457200">
              <a:buAutoNum type="alphaUcParenR" startAt="2"/>
            </a:pPr>
            <a:endParaRPr lang="cs-CZ" dirty="0"/>
          </a:p>
          <a:p>
            <a:pPr marL="457200" indent="-457200">
              <a:buAutoNum type="alphaUcParenR" startAt="2"/>
            </a:pPr>
            <a:endParaRPr lang="cs-CZ" dirty="0" smtClean="0"/>
          </a:p>
          <a:p>
            <a:pPr marL="457200" indent="-457200">
              <a:buAutoNum type="alphaUcParenR" startAt="2"/>
            </a:pPr>
            <a:endParaRPr lang="cs-CZ" dirty="0"/>
          </a:p>
          <a:p>
            <a:pPr marL="457200" indent="-457200">
              <a:buAutoNum type="alphaUcParenR" startAt="2"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pPr eaLnBrk="1" hangingPunct="1">
              <a:spcAft>
                <a:spcPct val="30000"/>
              </a:spcAft>
              <a:defRPr/>
            </a:pPr>
            <a:endParaRPr lang="cs-CZ" b="1" dirty="0" smtClean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solidFill>
                  <a:srgbClr val="C00000"/>
                </a:solidFill>
              </a:rPr>
              <a:t>7</a:t>
            </a:r>
            <a:r>
              <a:rPr lang="cs-CZ" dirty="0" smtClean="0">
                <a:solidFill>
                  <a:srgbClr val="C00000"/>
                </a:solidFill>
              </a:rPr>
              <a:t>. </a:t>
            </a:r>
            <a:r>
              <a:rPr lang="cs-CZ" dirty="0" smtClean="0">
                <a:solidFill>
                  <a:srgbClr val="C00000"/>
                </a:solidFill>
              </a:rPr>
              <a:t>Aritmetický průměr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cs-CZ" sz="2000" dirty="0" smtClean="0"/>
              <a:t>Babička Pavli má velkou plantáž zahradních jahod. Pavla jí tři dny pomáhala sklízet. První den nasbírala 35kg jahod, druhý den 40kg a třetí den jen 30kg. </a:t>
            </a:r>
            <a:r>
              <a:rPr lang="cs-CZ" sz="2000" dirty="0" smtClean="0"/>
              <a:t>Jaký </a:t>
            </a:r>
            <a:r>
              <a:rPr lang="cs-CZ" sz="2000" dirty="0" smtClean="0"/>
              <a:t>byl její denní </a:t>
            </a:r>
            <a:r>
              <a:rPr lang="cs-CZ" sz="2000" dirty="0" smtClean="0"/>
              <a:t>průměr nasbíraného množství jahod? (</a:t>
            </a:r>
            <a:r>
              <a:rPr lang="cs-CZ" sz="2000" b="1" i="1" dirty="0" smtClean="0"/>
              <a:t>3body</a:t>
            </a:r>
            <a:r>
              <a:rPr lang="cs-CZ" sz="2000" dirty="0" smtClean="0"/>
              <a:t>)</a:t>
            </a:r>
            <a:endParaRPr lang="cs-CZ" sz="2000" dirty="0" smtClean="0"/>
          </a:p>
          <a:p>
            <a:pPr marL="514350" indent="-514350">
              <a:buFont typeface="+mj-lt"/>
              <a:buAutoNum type="alphaLcParenR"/>
              <a:defRPr/>
            </a:pPr>
            <a:endParaRPr lang="cs-CZ" sz="1400" dirty="0">
              <a:solidFill>
                <a:srgbClr val="660066"/>
              </a:solidFill>
            </a:endParaRPr>
          </a:p>
          <a:p>
            <a:pPr marL="514350" indent="-514350">
              <a:buFont typeface="+mj-lt"/>
              <a:buAutoNum type="alphaUcPeriod" startAt="2"/>
              <a:defRPr/>
            </a:pPr>
            <a:r>
              <a:rPr lang="cs-CZ" sz="2000" dirty="0" smtClean="0"/>
              <a:t>Lesník vysázel v pondělí 96 smrků, v úterý 120 a ve středu 61 smrků. Kolik stromečků vysázel poslední den ve čtvrtek, jestliže denně v průměru zasadil 105 smrků? (</a:t>
            </a:r>
            <a:r>
              <a:rPr lang="cs-CZ" sz="2000" b="1" i="1" dirty="0" smtClean="0"/>
              <a:t>4 body</a:t>
            </a:r>
            <a:r>
              <a:rPr lang="cs-CZ" sz="2000" dirty="0" smtClean="0"/>
              <a:t>)</a:t>
            </a:r>
          </a:p>
          <a:p>
            <a:pPr marL="514350" indent="-514350">
              <a:buFont typeface="+mj-lt"/>
              <a:buAutoNum type="alphaUcPeriod" startAt="2"/>
              <a:defRPr/>
            </a:pPr>
            <a:r>
              <a:rPr lang="cs-CZ" sz="2000" dirty="0" smtClean="0"/>
              <a:t>Aritmetický průměr tří přirozených čísel je 10 a rozdíl mezi největším a nejmenším z nich je 7. Najdi všechna řešení. (</a:t>
            </a:r>
            <a:r>
              <a:rPr lang="cs-CZ" sz="2000" b="1" i="1" dirty="0"/>
              <a:t>5</a:t>
            </a:r>
            <a:r>
              <a:rPr lang="cs-CZ" sz="2000" b="1" i="1" dirty="0" smtClean="0"/>
              <a:t>bodů</a:t>
            </a:r>
            <a:r>
              <a:rPr lang="cs-CZ" sz="2000" dirty="0" smtClean="0"/>
              <a:t>)</a:t>
            </a:r>
            <a:endParaRPr lang="cs-CZ" sz="20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800" dirty="0" smtClean="0">
                <a:solidFill>
                  <a:srgbClr val="660066"/>
                </a:solidFill>
              </a:rPr>
              <a:t>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řehlednost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řehled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640</TotalTime>
  <Words>393</Words>
  <Application>Microsoft Office PowerPoint</Application>
  <PresentationFormat>Předvádění na obrazovce (4:3)</PresentationFormat>
  <Paragraphs>134</Paragraphs>
  <Slides>12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Přehlednost</vt:lpstr>
      <vt:lpstr>Opakování  2. písemná práce</vt:lpstr>
      <vt:lpstr>Pokyny</vt:lpstr>
      <vt:lpstr>1. Myšlená čísla</vt:lpstr>
      <vt:lpstr>2. Vypočítej</vt:lpstr>
      <vt:lpstr>3. Vyřeš součinový obdélník Doplň také součtové číslo do modrého kruhu</vt:lpstr>
      <vt:lpstr>4. Slovní úloha</vt:lpstr>
      <vt:lpstr>5. Převeď jednotky  (7 bodů)</vt:lpstr>
      <vt:lpstr>6. Děl na dvě desetinná místa, zapiš zbytek</vt:lpstr>
      <vt:lpstr>7. Aritmetický průměr</vt:lpstr>
      <vt:lpstr>8. Osová souměrnost</vt:lpstr>
      <vt:lpstr>Řešení</vt:lpstr>
      <vt:lpstr>HODNOCENÍ</vt:lpstr>
    </vt:vector>
  </TitlesOfParts>
  <Company>XXXX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Souhrnné opakování desetinná čísla</dc:title>
  <dc:creator>kusickovav</dc:creator>
  <cp:lastModifiedBy>petra</cp:lastModifiedBy>
  <cp:revision>38</cp:revision>
  <dcterms:created xsi:type="dcterms:W3CDTF">2012-11-26T19:48:13Z</dcterms:created>
  <dcterms:modified xsi:type="dcterms:W3CDTF">2017-01-14T14:09:31Z</dcterms:modified>
</cp:coreProperties>
</file>