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4" r:id="rId3"/>
    <p:sldId id="257" r:id="rId4"/>
    <p:sldId id="258" r:id="rId5"/>
    <p:sldId id="260" r:id="rId6"/>
    <p:sldId id="283" r:id="rId7"/>
    <p:sldId id="264" r:id="rId8"/>
    <p:sldId id="281" r:id="rId9"/>
    <p:sldId id="282" r:id="rId10"/>
    <p:sldId id="285" r:id="rId11"/>
    <p:sldId id="269" r:id="rId12"/>
    <p:sldId id="270" r:id="rId13"/>
    <p:sldId id="273" r:id="rId14"/>
    <p:sldId id="278" r:id="rId15"/>
    <p:sldId id="277" r:id="rId16"/>
    <p:sldId id="286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433B-9E46-4FB6-A641-A035F7534EF6}" type="datetimeFigureOut">
              <a:rPr lang="cs-CZ" smtClean="0"/>
              <a:t>14.1.2017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433B-9E46-4FB6-A641-A035F7534EF6}" type="datetimeFigureOut">
              <a:rPr lang="cs-CZ" smtClean="0"/>
              <a:t>14.1.2017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433B-9E46-4FB6-A641-A035F7534EF6}" type="datetimeFigureOut">
              <a:rPr lang="cs-CZ" smtClean="0"/>
              <a:t>14.1.2017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433B-9E46-4FB6-A641-A035F7534EF6}" type="datetimeFigureOut">
              <a:rPr lang="cs-CZ" smtClean="0"/>
              <a:t>14.1.2017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433B-9E46-4FB6-A641-A035F7534EF6}" type="datetimeFigureOut">
              <a:rPr lang="cs-CZ" smtClean="0"/>
              <a:t>14.1.2017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433B-9E46-4FB6-A641-A035F7534EF6}" type="datetimeFigureOut">
              <a:rPr lang="cs-CZ" smtClean="0"/>
              <a:t>14.1.2017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433B-9E46-4FB6-A641-A035F7534EF6}" type="datetimeFigureOut">
              <a:rPr lang="cs-CZ" smtClean="0"/>
              <a:t>14.1.2017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433B-9E46-4FB6-A641-A035F7534EF6}" type="datetimeFigureOut">
              <a:rPr lang="cs-CZ" smtClean="0"/>
              <a:t>14.1.2017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433B-9E46-4FB6-A641-A035F7534EF6}" type="datetimeFigureOut">
              <a:rPr lang="cs-CZ" smtClean="0"/>
              <a:t>14.1.2017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433B-9E46-4FB6-A641-A035F7534EF6}" type="datetimeFigureOut">
              <a:rPr lang="cs-CZ" smtClean="0"/>
              <a:t>14.1.2017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433B-9E46-4FB6-A641-A035F7534EF6}" type="datetimeFigureOut">
              <a:rPr lang="cs-CZ" smtClean="0"/>
              <a:t>14.1.2017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05F433B-9E46-4FB6-A641-A035F7534EF6}" type="datetimeFigureOut">
              <a:rPr lang="cs-CZ" smtClean="0"/>
              <a:t>14.1.2017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Opakování na </a:t>
            </a:r>
            <a:r>
              <a:rPr lang="cs-CZ" dirty="0" smtClean="0"/>
              <a:t>2. písemnou </a:t>
            </a:r>
            <a:r>
              <a:rPr lang="cs-CZ" dirty="0" smtClean="0"/>
              <a:t>práci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8.ročník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893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1.Řešení: Myšlené číslo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A) m</a:t>
            </a:r>
            <a:r>
              <a:rPr lang="cs-CZ" baseline="30000" dirty="0" smtClean="0"/>
              <a:t>2</a:t>
            </a:r>
            <a:r>
              <a:rPr lang="cs-CZ" dirty="0" smtClean="0"/>
              <a:t> = 324       m = +18; -18</a:t>
            </a:r>
          </a:p>
          <a:p>
            <a:r>
              <a:rPr lang="cs-CZ" dirty="0" smtClean="0"/>
              <a:t>B) m</a:t>
            </a:r>
            <a:r>
              <a:rPr lang="cs-CZ" baseline="30000" dirty="0" smtClean="0"/>
              <a:t>2</a:t>
            </a:r>
            <a:r>
              <a:rPr lang="cs-CZ" dirty="0" smtClean="0"/>
              <a:t> + 3</a:t>
            </a:r>
            <a:r>
              <a:rPr lang="cs-CZ" baseline="30000" dirty="0" smtClean="0"/>
              <a:t>2</a:t>
            </a:r>
            <a:r>
              <a:rPr lang="cs-CZ" dirty="0" smtClean="0"/>
              <a:t> = 130  m = +11; - 11</a:t>
            </a:r>
          </a:p>
          <a:p>
            <a:r>
              <a:rPr lang="cs-CZ" dirty="0" smtClean="0"/>
              <a:t>C) 3m – 1 =  2m + 6   m = 7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769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008112"/>
          </a:xfrm>
        </p:spPr>
        <p:txBody>
          <a:bodyPr>
            <a:normAutofit/>
          </a:bodyPr>
          <a:lstStyle/>
          <a:p>
            <a:r>
              <a:rPr lang="cs-CZ" dirty="0"/>
              <a:t>2</a:t>
            </a:r>
            <a:r>
              <a:rPr lang="cs-CZ" dirty="0" smtClean="0"/>
              <a:t>. </a:t>
            </a:r>
            <a:r>
              <a:rPr lang="cs-CZ" dirty="0" smtClean="0"/>
              <a:t>Řešení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755576" y="1402025"/>
                <a:ext cx="2602632" cy="4876800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a) - 16	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b) - 16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c) 16	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d) -16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e) –16</a:t>
                </a:r>
              </a:p>
              <a:p>
                <a:r>
                  <a:rPr lang="cs-CZ" dirty="0" smtClean="0"/>
                  <a:t>f)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endParaRPr lang="cs-CZ" b="0" dirty="0" smtClean="0"/>
              </a:p>
              <a:p>
                <a:r>
                  <a:rPr lang="cs-CZ" dirty="0" smtClean="0"/>
                  <a:t>g)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25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  <m:r>
                          <a:rPr lang="cs-CZ" i="1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endParaRPr lang="cs-CZ" b="0" dirty="0" smtClean="0"/>
              </a:p>
              <a:p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5576" y="1402025"/>
                <a:ext cx="2602632" cy="4876800"/>
              </a:xfrm>
              <a:blipFill rotWithShape="1">
                <a:blip r:embed="rId2"/>
                <a:stretch>
                  <a:fillRect l="-210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obsah 2"/>
          <p:cNvSpPr txBox="1">
            <a:spLocks/>
          </p:cNvSpPr>
          <p:nvPr/>
        </p:nvSpPr>
        <p:spPr>
          <a:xfrm>
            <a:off x="5292080" y="1484784"/>
            <a:ext cx="3024336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cs-CZ" dirty="0" err="1" smtClean="0"/>
              <a:t>aa</a:t>
            </a:r>
            <a:r>
              <a:rPr lang="cs-CZ" dirty="0" smtClean="0"/>
              <a:t>) 80	</a:t>
            </a:r>
          </a:p>
          <a:p>
            <a:pPr>
              <a:lnSpc>
                <a:spcPct val="150000"/>
              </a:lnSpc>
            </a:pPr>
            <a:r>
              <a:rPr lang="cs-CZ" dirty="0" err="1" smtClean="0"/>
              <a:t>bb</a:t>
            </a:r>
            <a:r>
              <a:rPr lang="cs-CZ" dirty="0" smtClean="0"/>
              <a:t>) 900</a:t>
            </a:r>
          </a:p>
          <a:p>
            <a:pPr>
              <a:lnSpc>
                <a:spcPct val="150000"/>
              </a:lnSpc>
            </a:pPr>
            <a:r>
              <a:rPr lang="cs-CZ" dirty="0" err="1" smtClean="0"/>
              <a:t>cc</a:t>
            </a:r>
            <a:r>
              <a:rPr lang="cs-CZ" dirty="0" smtClean="0"/>
              <a:t>) 45	</a:t>
            </a:r>
          </a:p>
          <a:p>
            <a:pPr>
              <a:lnSpc>
                <a:spcPct val="150000"/>
              </a:lnSpc>
            </a:pPr>
            <a:r>
              <a:rPr lang="cs-CZ" dirty="0" err="1" smtClean="0"/>
              <a:t>dd</a:t>
            </a:r>
            <a:r>
              <a:rPr lang="cs-CZ" dirty="0" smtClean="0"/>
              <a:t>) 10</a:t>
            </a:r>
          </a:p>
          <a:p>
            <a:pPr>
              <a:lnSpc>
                <a:spcPct val="150000"/>
              </a:lnSpc>
            </a:pPr>
            <a:r>
              <a:rPr lang="cs-CZ" dirty="0" err="1" smtClean="0"/>
              <a:t>ee</a:t>
            </a:r>
            <a:r>
              <a:rPr lang="cs-CZ" dirty="0" smtClean="0"/>
              <a:t>) 1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ff) -9</a:t>
            </a:r>
          </a:p>
          <a:p>
            <a:pPr>
              <a:lnSpc>
                <a:spcPct val="150000"/>
              </a:lnSpc>
            </a:pPr>
            <a:r>
              <a:rPr lang="cs-CZ" dirty="0" err="1" smtClean="0"/>
              <a:t>gg</a:t>
            </a:r>
            <a:r>
              <a:rPr lang="cs-CZ" dirty="0" smtClean="0"/>
              <a:t>) -9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315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</a:t>
            </a:r>
            <a:r>
              <a:rPr lang="cs-CZ" dirty="0" smtClean="0"/>
              <a:t>. </a:t>
            </a:r>
            <a:r>
              <a:rPr lang="cs-CZ" dirty="0" smtClean="0"/>
              <a:t>Řešení 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3106688" cy="3917032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a) 0,6</a:t>
                </a:r>
                <a14:m>
                  <m:oMath xmlns:m="http://schemas.openxmlformats.org/officeDocument/2006/math">
                    <m:r>
                      <a:rPr lang="cs-CZ" b="0" i="0" smtClean="0">
                        <a:latin typeface="Cambria Math"/>
                      </a:rPr>
                      <m:t> </m:t>
                    </m:r>
                  </m:oMath>
                </a14:m>
                <a:endParaRPr lang="cs-CZ" b="0" i="0" dirty="0" smtClean="0">
                  <a:latin typeface="Cambria Math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b) 5 </a:t>
                </a:r>
                <a:endParaRPr lang="cs-CZ" b="0" dirty="0" smtClean="0"/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c) 5</a:t>
                </a:r>
                <a14:m>
                  <m:oMath xmlns:m="http://schemas.openxmlformats.org/officeDocument/2006/math">
                    <m:r>
                      <a:rPr lang="cs-CZ" b="0" i="0" smtClean="0">
                        <a:latin typeface="Cambria Math"/>
                      </a:rPr>
                      <m:t> </m:t>
                    </m:r>
                  </m:oMath>
                </a14:m>
                <a:endParaRPr lang="cs-CZ" b="0" i="0" dirty="0" smtClean="0">
                  <a:latin typeface="Cambria Math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d)7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e) 26</a:t>
                </a:r>
                <a:endParaRPr lang="cs-CZ" dirty="0"/>
              </a:p>
              <a:p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3106688" cy="3917032"/>
              </a:xfrm>
              <a:blipFill rotWithShape="1">
                <a:blip r:embed="rId2"/>
                <a:stretch>
                  <a:fillRect l="-15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2"/>
              <p:cNvSpPr txBox="1">
                <a:spLocks/>
              </p:cNvSpPr>
              <p:nvPr/>
            </p:nvSpPr>
            <p:spPr>
              <a:xfrm>
                <a:off x="3923928" y="1412776"/>
                <a:ext cx="4320480" cy="48965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8288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88720" indent="-13716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37160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55448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73736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92024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aa)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−1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>
                  <a:lnSpc>
                    <a:spcPct val="150000"/>
                  </a:lnSpc>
                </a:pPr>
                <a:r>
                  <a:rPr lang="cs-CZ" dirty="0" err="1"/>
                  <a:t>b</a:t>
                </a:r>
                <a:r>
                  <a:rPr lang="cs-CZ" dirty="0" err="1" smtClean="0"/>
                  <a:t>b</a:t>
                </a:r>
                <a:r>
                  <a:rPr lang="cs-CZ" dirty="0" smtClean="0"/>
                  <a:t>)</a:t>
                </a:r>
                <a:r>
                  <a:rPr lang="cs-CZ" dirty="0"/>
                  <a:t> </a:t>
                </a:r>
                <a:r>
                  <a:rPr lang="cs-CZ" dirty="0" smtClean="0"/>
                  <a:t>6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>
                  <a:lnSpc>
                    <a:spcPct val="150000"/>
                  </a:lnSpc>
                </a:pPr>
                <a:r>
                  <a:rPr lang="cs-CZ" dirty="0" err="1" smtClean="0"/>
                  <a:t>cc</a:t>
                </a:r>
                <a:r>
                  <a:rPr lang="cs-CZ" dirty="0" smtClean="0"/>
                  <a:t>)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1</m:t>
                    </m:r>
                    <m:r>
                      <a:rPr lang="cs-CZ" b="0" i="1" smtClean="0">
                        <a:latin typeface="Cambria Math"/>
                      </a:rPr>
                      <m:t>2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 </m:t>
                    </m:r>
                  </m:oMath>
                </a14:m>
                <a:endParaRPr lang="cs-CZ" dirty="0" smtClean="0"/>
              </a:p>
              <a:p>
                <a:pPr>
                  <a:lnSpc>
                    <a:spcPct val="150000"/>
                  </a:lnSpc>
                </a:pPr>
                <a:r>
                  <a:rPr lang="cs-CZ" dirty="0" err="1" smtClean="0"/>
                  <a:t>dd</a:t>
                </a:r>
                <a:r>
                  <a:rPr lang="cs-CZ" dirty="0" smtClean="0"/>
                  <a:t>) 51</a:t>
                </a: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4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1412776"/>
                <a:ext cx="4320480" cy="4896544"/>
              </a:xfrm>
              <a:prstGeom prst="rect">
                <a:avLst/>
              </a:prstGeom>
              <a:blipFill rotWithShape="1">
                <a:blip r:embed="rId3"/>
                <a:stretch>
                  <a:fillRect l="-127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515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4. Řešení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/>
                  <a:t>a)7</a:t>
                </a:r>
                <a:r>
                  <a:rPr lang="cs-CZ" baseline="30000" dirty="0" smtClean="0"/>
                  <a:t>15</a:t>
                </a:r>
                <a:r>
                  <a:rPr lang="cs-CZ" dirty="0" smtClean="0"/>
                  <a:t> </a:t>
                </a:r>
              </a:p>
              <a:p>
                <a:r>
                  <a:rPr lang="cs-CZ" dirty="0" smtClean="0"/>
                  <a:t>b) (-3,5)</a:t>
                </a:r>
                <a:r>
                  <a:rPr lang="cs-CZ" baseline="30000" dirty="0" smtClean="0"/>
                  <a:t>14</a:t>
                </a:r>
                <a:r>
                  <a:rPr lang="cs-CZ" dirty="0" smtClean="0"/>
                  <a:t> </a:t>
                </a:r>
              </a:p>
              <a:p>
                <a:r>
                  <a:rPr lang="cs-CZ" dirty="0" smtClean="0"/>
                  <a:t>c) 2</a:t>
                </a:r>
                <a:r>
                  <a:rPr lang="cs-CZ" baseline="30000" dirty="0" smtClean="0"/>
                  <a:t>6</a:t>
                </a:r>
                <a:r>
                  <a:rPr lang="cs-CZ" dirty="0" smtClean="0"/>
                  <a:t> </a:t>
                </a:r>
              </a:p>
              <a:p>
                <a:r>
                  <a:rPr lang="cs-CZ" dirty="0"/>
                  <a:t>d</a:t>
                </a:r>
                <a:r>
                  <a:rPr lang="cs-CZ" dirty="0" smtClean="0"/>
                  <a:t>) 2 . 2</a:t>
                </a:r>
                <a:r>
                  <a:rPr lang="cs-CZ" baseline="30000" dirty="0" smtClean="0"/>
                  <a:t>3</a:t>
                </a:r>
                <a:r>
                  <a:rPr lang="cs-CZ" dirty="0" smtClean="0"/>
                  <a:t> = 2</a:t>
                </a:r>
                <a:r>
                  <a:rPr lang="cs-CZ" baseline="30000" dirty="0" smtClean="0"/>
                  <a:t>4</a:t>
                </a:r>
                <a:endParaRPr lang="cs-CZ" dirty="0" smtClean="0"/>
              </a:p>
              <a:p>
                <a:r>
                  <a:rPr lang="cs-CZ" dirty="0" smtClean="0"/>
                  <a:t>e) 3</a:t>
                </a:r>
              </a:p>
              <a:p>
                <a:r>
                  <a:rPr lang="cs-CZ" dirty="0" smtClean="0"/>
                  <a:t>f) 6</a:t>
                </a:r>
                <a:r>
                  <a:rPr lang="cs-CZ" baseline="30000" dirty="0"/>
                  <a:t>7</a:t>
                </a:r>
                <a:r>
                  <a:rPr lang="cs-CZ" dirty="0" smtClean="0"/>
                  <a:t> </a:t>
                </a:r>
              </a:p>
              <a:p>
                <a:r>
                  <a:rPr lang="cs-CZ" dirty="0" smtClean="0"/>
                  <a:t>g)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cs-CZ" b="0" i="1" smtClean="0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cs-CZ" b="0" dirty="0" smtClean="0"/>
              </a:p>
              <a:p>
                <a:r>
                  <a:rPr lang="cs-CZ" dirty="0"/>
                  <a:t>h</a:t>
                </a:r>
                <a:r>
                  <a:rPr lang="cs-CZ" dirty="0" smtClean="0"/>
                  <a:t>) </a:t>
                </a:r>
                <a:r>
                  <a:rPr lang="cs-CZ" dirty="0" smtClean="0"/>
                  <a:t>(5 . 16)</a:t>
                </a:r>
                <a:r>
                  <a:rPr lang="cs-CZ" baseline="30000" dirty="0" smtClean="0"/>
                  <a:t>3</a:t>
                </a:r>
                <a:r>
                  <a:rPr lang="cs-CZ" dirty="0" smtClean="0"/>
                  <a:t> = 80</a:t>
                </a:r>
                <a:r>
                  <a:rPr lang="cs-CZ" baseline="30000" dirty="0" smtClean="0"/>
                  <a:t>3</a:t>
                </a:r>
                <a:endParaRPr lang="cs-CZ" baseline="30000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87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90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5</a:t>
            </a:r>
            <a:r>
              <a:rPr lang="cs-CZ" dirty="0" smtClean="0"/>
              <a:t>. </a:t>
            </a:r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A) 4</a:t>
            </a:r>
            <a:r>
              <a:rPr lang="cs-CZ" sz="3200" baseline="30000" dirty="0" smtClean="0"/>
              <a:t>10</a:t>
            </a:r>
          </a:p>
          <a:p>
            <a:r>
              <a:rPr lang="cs-CZ" sz="3200" dirty="0" smtClean="0"/>
              <a:t>B) 2</a:t>
            </a:r>
            <a:r>
              <a:rPr lang="cs-CZ" sz="3200" baseline="30000" dirty="0" smtClean="0"/>
              <a:t>9</a:t>
            </a:r>
          </a:p>
          <a:p>
            <a:r>
              <a:rPr lang="cs-CZ" sz="3200" dirty="0" smtClean="0"/>
              <a:t>C) x = 4</a:t>
            </a: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89092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6</a:t>
            </a:r>
            <a:r>
              <a:rPr lang="cs-CZ" dirty="0" smtClean="0"/>
              <a:t>.- 8.  </a:t>
            </a:r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3204" y="1556792"/>
            <a:ext cx="8229600" cy="4876800"/>
          </a:xfrm>
        </p:spPr>
        <p:txBody>
          <a:bodyPr/>
          <a:lstStyle/>
          <a:p>
            <a:r>
              <a:rPr lang="cs-CZ" sz="1800" dirty="0" smtClean="0">
                <a:latin typeface="Calibri" pitchFamily="34" charset="0"/>
                <a:cs typeface="Calibri" pitchFamily="34" charset="0"/>
              </a:rPr>
              <a:t>6A</a:t>
            </a:r>
            <a:r>
              <a:rPr lang="cs-CZ" sz="1800" dirty="0" smtClean="0">
                <a:latin typeface="Calibri" pitchFamily="34" charset="0"/>
                <a:cs typeface="Calibri" pitchFamily="34" charset="0"/>
              </a:rPr>
              <a:t>)</a:t>
            </a:r>
            <a:r>
              <a:rPr lang="cs-CZ" sz="1800" dirty="0" smtClean="0"/>
              <a:t> </a:t>
            </a:r>
            <a:r>
              <a:rPr lang="el-GR" sz="1800" dirty="0" smtClean="0">
                <a:latin typeface="Calibri"/>
              </a:rPr>
              <a:t>Δ</a:t>
            </a:r>
            <a:r>
              <a:rPr lang="cs-CZ" sz="1800" dirty="0" smtClean="0">
                <a:latin typeface="Calibri"/>
              </a:rPr>
              <a:t>  KLM je </a:t>
            </a:r>
            <a:r>
              <a:rPr lang="cs-CZ" sz="1800" dirty="0" smtClean="0">
                <a:latin typeface="Calibri"/>
              </a:rPr>
              <a:t>pravoúhlý  5</a:t>
            </a:r>
            <a:r>
              <a:rPr lang="cs-CZ" sz="1800" baseline="30000" dirty="0" smtClean="0">
                <a:latin typeface="Calibri"/>
              </a:rPr>
              <a:t>2</a:t>
            </a:r>
            <a:r>
              <a:rPr lang="cs-CZ" sz="1800" dirty="0" smtClean="0">
                <a:latin typeface="Calibri"/>
              </a:rPr>
              <a:t> = 3</a:t>
            </a:r>
            <a:r>
              <a:rPr lang="cs-CZ" sz="1800" baseline="30000" dirty="0" smtClean="0">
                <a:latin typeface="Calibri"/>
              </a:rPr>
              <a:t>2</a:t>
            </a:r>
            <a:r>
              <a:rPr lang="cs-CZ" sz="1800" dirty="0" smtClean="0">
                <a:latin typeface="Calibri"/>
              </a:rPr>
              <a:t> + 4</a:t>
            </a:r>
            <a:r>
              <a:rPr lang="cs-CZ" sz="1800" baseline="30000" dirty="0" smtClean="0">
                <a:latin typeface="Calibri"/>
              </a:rPr>
              <a:t>2</a:t>
            </a:r>
            <a:endParaRPr lang="cs-CZ" sz="1800" baseline="30000" dirty="0" smtClean="0">
              <a:latin typeface="Calibri"/>
            </a:endParaRPr>
          </a:p>
          <a:p>
            <a:r>
              <a:rPr lang="cs-CZ" sz="1800" dirty="0" smtClean="0">
                <a:latin typeface="Calibri"/>
              </a:rPr>
              <a:t>6B</a:t>
            </a:r>
            <a:r>
              <a:rPr lang="cs-CZ" sz="1800" dirty="0" smtClean="0">
                <a:latin typeface="Calibri"/>
              </a:rPr>
              <a:t>) </a:t>
            </a:r>
            <a:r>
              <a:rPr lang="el-GR" sz="1800" dirty="0">
                <a:latin typeface="Calibri"/>
              </a:rPr>
              <a:t>Δ</a:t>
            </a:r>
            <a:r>
              <a:rPr lang="cs-CZ" sz="1800" dirty="0">
                <a:latin typeface="Calibri"/>
              </a:rPr>
              <a:t>  </a:t>
            </a:r>
            <a:r>
              <a:rPr lang="cs-CZ" sz="1800" dirty="0" smtClean="0">
                <a:latin typeface="Calibri"/>
              </a:rPr>
              <a:t>OPQ </a:t>
            </a:r>
            <a:r>
              <a:rPr lang="cs-CZ" sz="1800" dirty="0" smtClean="0">
                <a:latin typeface="Calibri"/>
              </a:rPr>
              <a:t>je</a:t>
            </a:r>
            <a:r>
              <a:rPr lang="cs-CZ" sz="1800" dirty="0" smtClean="0">
                <a:latin typeface="Calibri"/>
              </a:rPr>
              <a:t> pravoúhlý  13</a:t>
            </a:r>
            <a:r>
              <a:rPr lang="cs-CZ" sz="1800" baseline="30000" dirty="0" smtClean="0">
                <a:latin typeface="Calibri"/>
              </a:rPr>
              <a:t>2</a:t>
            </a:r>
            <a:r>
              <a:rPr lang="cs-CZ" sz="1800" dirty="0" smtClean="0">
                <a:latin typeface="Calibri"/>
              </a:rPr>
              <a:t> = 12</a:t>
            </a:r>
            <a:r>
              <a:rPr lang="cs-CZ" sz="1800" baseline="30000" dirty="0" smtClean="0">
                <a:latin typeface="Calibri"/>
              </a:rPr>
              <a:t>2</a:t>
            </a:r>
            <a:r>
              <a:rPr lang="cs-CZ" sz="1800" dirty="0" smtClean="0">
                <a:latin typeface="Calibri"/>
              </a:rPr>
              <a:t> + 5</a:t>
            </a:r>
            <a:r>
              <a:rPr lang="cs-CZ" sz="1800" baseline="30000" dirty="0" smtClean="0">
                <a:latin typeface="Calibri"/>
              </a:rPr>
              <a:t>2</a:t>
            </a:r>
          </a:p>
          <a:p>
            <a:r>
              <a:rPr lang="cs-CZ" sz="2000" dirty="0" smtClean="0">
                <a:latin typeface="Calibri"/>
              </a:rPr>
              <a:t>6C) </a:t>
            </a:r>
            <a:r>
              <a:rPr lang="el-GR" sz="2000" dirty="0">
                <a:latin typeface="Calibri"/>
              </a:rPr>
              <a:t>Δ</a:t>
            </a:r>
            <a:r>
              <a:rPr lang="cs-CZ" sz="2000" dirty="0">
                <a:latin typeface="Calibri"/>
              </a:rPr>
              <a:t>  </a:t>
            </a:r>
            <a:r>
              <a:rPr lang="cs-CZ" sz="2000" dirty="0" smtClean="0">
                <a:latin typeface="Calibri"/>
              </a:rPr>
              <a:t>RST je pravoúhlý   41</a:t>
            </a:r>
            <a:r>
              <a:rPr lang="cs-CZ" sz="2000" baseline="30000" dirty="0" smtClean="0">
                <a:latin typeface="Calibri"/>
              </a:rPr>
              <a:t>2</a:t>
            </a:r>
            <a:r>
              <a:rPr lang="cs-CZ" sz="2000" dirty="0" smtClean="0">
                <a:latin typeface="Calibri"/>
              </a:rPr>
              <a:t> = 40</a:t>
            </a:r>
            <a:r>
              <a:rPr lang="cs-CZ" sz="2000" baseline="30000" dirty="0" smtClean="0">
                <a:latin typeface="Calibri"/>
              </a:rPr>
              <a:t>2</a:t>
            </a:r>
            <a:r>
              <a:rPr lang="cs-CZ" sz="2000" dirty="0" smtClean="0">
                <a:latin typeface="Calibri"/>
              </a:rPr>
              <a:t> + 9</a:t>
            </a:r>
            <a:r>
              <a:rPr lang="cs-CZ" sz="2000" baseline="30000" dirty="0" smtClean="0">
                <a:latin typeface="Calibri"/>
              </a:rPr>
              <a:t>2</a:t>
            </a:r>
            <a:endParaRPr lang="cs-CZ" sz="2000" baseline="30000" dirty="0">
              <a:latin typeface="Calibri"/>
            </a:endParaRPr>
          </a:p>
          <a:p>
            <a:endParaRPr lang="cs-CZ" dirty="0" smtClean="0"/>
          </a:p>
          <a:p>
            <a:r>
              <a:rPr lang="cs-CZ" sz="2000" dirty="0" smtClean="0">
                <a:latin typeface="Calibri" pitchFamily="34" charset="0"/>
                <a:cs typeface="Calibri" pitchFamily="34" charset="0"/>
              </a:rPr>
              <a:t>7A</a:t>
            </a:r>
            <a:r>
              <a:rPr lang="cs-CZ" sz="2000" dirty="0">
                <a:latin typeface="Calibri" pitchFamily="34" charset="0"/>
                <a:cs typeface="Calibri" pitchFamily="34" charset="0"/>
              </a:rPr>
              <a:t>) </a:t>
            </a:r>
            <a:r>
              <a:rPr lang="cs-CZ" sz="2000" dirty="0" smtClean="0">
                <a:latin typeface="Calibri" pitchFamily="34" charset="0"/>
                <a:cs typeface="Calibri" pitchFamily="34" charset="0"/>
              </a:rPr>
              <a:t>8m</a:t>
            </a:r>
            <a:endParaRPr lang="cs-CZ" sz="2000" baseline="30000" dirty="0">
              <a:latin typeface="Calibri" pitchFamily="34" charset="0"/>
              <a:cs typeface="Calibri" pitchFamily="34" charset="0"/>
            </a:endParaRPr>
          </a:p>
          <a:p>
            <a:r>
              <a:rPr lang="cs-CZ" sz="2000" dirty="0" smtClean="0">
                <a:latin typeface="Calibri"/>
              </a:rPr>
              <a:t>7B</a:t>
            </a:r>
            <a:r>
              <a:rPr lang="cs-CZ" sz="2000" dirty="0">
                <a:latin typeface="Calibri"/>
              </a:rPr>
              <a:t>) </a:t>
            </a:r>
            <a:r>
              <a:rPr lang="cs-CZ" sz="2000" dirty="0" smtClean="0">
                <a:latin typeface="Calibri"/>
              </a:rPr>
              <a:t>o 17,54m</a:t>
            </a:r>
            <a:endParaRPr lang="cs-CZ" sz="2000" baseline="30000" dirty="0">
              <a:latin typeface="Calibri"/>
            </a:endParaRPr>
          </a:p>
          <a:p>
            <a:r>
              <a:rPr lang="cs-CZ" sz="2000" dirty="0" smtClean="0">
                <a:latin typeface="Calibri"/>
              </a:rPr>
              <a:t>7C</a:t>
            </a:r>
            <a:r>
              <a:rPr lang="cs-CZ" sz="2000" dirty="0">
                <a:latin typeface="Calibri"/>
              </a:rPr>
              <a:t>) </a:t>
            </a:r>
            <a:r>
              <a:rPr lang="cs-CZ" sz="2000" dirty="0" smtClean="0">
                <a:latin typeface="Calibri"/>
              </a:rPr>
              <a:t>13,86cm</a:t>
            </a:r>
          </a:p>
          <a:p>
            <a:endParaRPr lang="cs-CZ" sz="2000" dirty="0">
              <a:latin typeface="Calibri"/>
            </a:endParaRPr>
          </a:p>
          <a:p>
            <a:r>
              <a:rPr lang="cs-CZ" sz="2000" dirty="0" smtClean="0"/>
              <a:t>8A)			8B)			8C)</a:t>
            </a:r>
            <a:endParaRPr lang="cs-CZ" sz="2000" dirty="0"/>
          </a:p>
        </p:txBody>
      </p:sp>
      <p:sp>
        <p:nvSpPr>
          <p:cNvPr id="4" name="Pravoúhlý trojúhelník 3"/>
          <p:cNvSpPr/>
          <p:nvPr/>
        </p:nvSpPr>
        <p:spPr>
          <a:xfrm>
            <a:off x="1691680" y="4797152"/>
            <a:ext cx="432048" cy="612068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1403648" y="4964686"/>
            <a:ext cx="28803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cs-CZ" dirty="0" smtClean="0"/>
              <a:t>2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1810097" y="5440840"/>
            <a:ext cx="28803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s-CZ" dirty="0"/>
              <a:t>1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ovéPole 6"/>
              <p:cNvSpPr txBox="1"/>
              <p:nvPr/>
            </p:nvSpPr>
            <p:spPr>
              <a:xfrm>
                <a:off x="1907704" y="4814257"/>
                <a:ext cx="423664" cy="3152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4" y="4814257"/>
                <a:ext cx="423664" cy="315214"/>
              </a:xfrm>
              <a:prstGeom prst="rect">
                <a:avLst/>
              </a:prstGeom>
              <a:blipFill rotWithShape="1">
                <a:blip r:embed="rId2"/>
                <a:stretch>
                  <a:fillRect r="-4348" b="-98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ovéPole 8"/>
              <p:cNvSpPr txBox="1"/>
              <p:nvPr/>
            </p:nvSpPr>
            <p:spPr>
              <a:xfrm>
                <a:off x="4396172" y="5452811"/>
                <a:ext cx="423664" cy="3096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21</m:t>
                          </m:r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6172" y="5452811"/>
                <a:ext cx="423664" cy="309637"/>
              </a:xfrm>
              <a:prstGeom prst="rect">
                <a:avLst/>
              </a:prstGeom>
              <a:blipFill rotWithShape="1">
                <a:blip r:embed="rId3"/>
                <a:stretch>
                  <a:fillRect r="-17143" b="-98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ovéPole 9"/>
          <p:cNvSpPr txBox="1"/>
          <p:nvPr/>
        </p:nvSpPr>
        <p:spPr>
          <a:xfrm>
            <a:off x="3767700" y="4993986"/>
            <a:ext cx="28803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cs-CZ" dirty="0" smtClean="0"/>
              <a:t>2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620709" y="4785720"/>
            <a:ext cx="28803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s-CZ" dirty="0"/>
              <a:t>5</a:t>
            </a:r>
            <a:endParaRPr lang="cs-CZ" dirty="0"/>
          </a:p>
        </p:txBody>
      </p:sp>
      <p:sp>
        <p:nvSpPr>
          <p:cNvPr id="12" name="Pravoúhlý trojúhelník 11"/>
          <p:cNvSpPr/>
          <p:nvPr/>
        </p:nvSpPr>
        <p:spPr>
          <a:xfrm>
            <a:off x="4131250" y="4793994"/>
            <a:ext cx="1016814" cy="615225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Pravoúhlý trojúhelník 13"/>
          <p:cNvSpPr/>
          <p:nvPr/>
        </p:nvSpPr>
        <p:spPr>
          <a:xfrm>
            <a:off x="6901855" y="5074151"/>
            <a:ext cx="432048" cy="612068"/>
          </a:xfrm>
          <a:prstGeom prst="rt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extovéPole 14"/>
          <p:cNvSpPr txBox="1"/>
          <p:nvPr/>
        </p:nvSpPr>
        <p:spPr>
          <a:xfrm>
            <a:off x="6613823" y="5241685"/>
            <a:ext cx="28803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cs-CZ" dirty="0" smtClean="0"/>
              <a:t>2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7020272" y="5717839"/>
            <a:ext cx="28803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s-CZ" dirty="0"/>
              <a:t>1</a:t>
            </a:r>
            <a:endParaRPr lang="cs-CZ" dirty="0"/>
          </a:p>
        </p:txBody>
      </p:sp>
      <p:sp>
        <p:nvSpPr>
          <p:cNvPr id="18" name="Pravoúhlý trojúhelník 17"/>
          <p:cNvSpPr/>
          <p:nvPr/>
        </p:nvSpPr>
        <p:spPr>
          <a:xfrm rot="19491376">
            <a:off x="7031175" y="4724121"/>
            <a:ext cx="939896" cy="746962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ovéPole 16"/>
              <p:cNvSpPr txBox="1"/>
              <p:nvPr/>
            </p:nvSpPr>
            <p:spPr>
              <a:xfrm>
                <a:off x="6952456" y="5187224"/>
                <a:ext cx="423664" cy="28027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160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sz="1600" b="0" i="1" smtClean="0">
                              <a:latin typeface="Cambria Math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cs-CZ" sz="1600" dirty="0"/>
              </a:p>
            </p:txBody>
          </p:sp>
        </mc:Choice>
        <mc:Fallback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2456" y="5187224"/>
                <a:ext cx="423664" cy="280270"/>
              </a:xfrm>
              <a:prstGeom prst="rect">
                <a:avLst/>
              </a:prstGeom>
              <a:blipFill rotWithShape="1">
                <a:blip r:embed="rId4"/>
                <a:stretch>
                  <a:fillRect b="-652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ovéPole 18"/>
              <p:cNvSpPr txBox="1"/>
              <p:nvPr/>
            </p:nvSpPr>
            <p:spPr>
              <a:xfrm>
                <a:off x="7289291" y="4753082"/>
                <a:ext cx="423664" cy="3096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14</m:t>
                          </m:r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9291" y="4753082"/>
                <a:ext cx="423664" cy="309637"/>
              </a:xfrm>
              <a:prstGeom prst="rect">
                <a:avLst/>
              </a:prstGeom>
              <a:blipFill rotWithShape="1">
                <a:blip r:embed="rId5"/>
                <a:stretch>
                  <a:fillRect r="-17391" b="-10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ovéPole 19"/>
          <p:cNvSpPr txBox="1"/>
          <p:nvPr/>
        </p:nvSpPr>
        <p:spPr>
          <a:xfrm>
            <a:off x="7712955" y="5380185"/>
            <a:ext cx="28803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cs-CZ" dirty="0"/>
              <a:t>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686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40 </a:t>
            </a:r>
            <a:r>
              <a:rPr lang="cs-CZ" dirty="0"/>
              <a:t>– </a:t>
            </a:r>
            <a:r>
              <a:rPr lang="cs-CZ" dirty="0" smtClean="0"/>
              <a:t>35  </a:t>
            </a:r>
            <a:r>
              <a:rPr lang="cs-CZ" dirty="0"/>
              <a:t>výborně</a:t>
            </a:r>
          </a:p>
          <a:p>
            <a:r>
              <a:rPr lang="cs-CZ" dirty="0" smtClean="0"/>
              <a:t>34 </a:t>
            </a:r>
            <a:r>
              <a:rPr lang="cs-CZ" dirty="0"/>
              <a:t>– </a:t>
            </a:r>
            <a:r>
              <a:rPr lang="cs-CZ" dirty="0" smtClean="0"/>
              <a:t>29  </a:t>
            </a:r>
            <a:r>
              <a:rPr lang="cs-CZ" dirty="0"/>
              <a:t>skvělá práce</a:t>
            </a:r>
          </a:p>
          <a:p>
            <a:r>
              <a:rPr lang="cs-CZ" dirty="0" smtClean="0"/>
              <a:t>28 </a:t>
            </a:r>
            <a:r>
              <a:rPr lang="cs-CZ" dirty="0"/>
              <a:t>– </a:t>
            </a:r>
            <a:r>
              <a:rPr lang="cs-CZ" dirty="0" smtClean="0"/>
              <a:t>20 </a:t>
            </a:r>
            <a:r>
              <a:rPr lang="cs-CZ" dirty="0"/>
              <a:t>dobrý výkon</a:t>
            </a:r>
          </a:p>
          <a:p>
            <a:r>
              <a:rPr lang="cs-CZ" dirty="0" smtClean="0"/>
              <a:t>19 </a:t>
            </a:r>
            <a:r>
              <a:rPr lang="cs-CZ" dirty="0"/>
              <a:t>– </a:t>
            </a:r>
            <a:r>
              <a:rPr lang="cs-CZ" dirty="0" smtClean="0"/>
              <a:t>10 </a:t>
            </a:r>
            <a:r>
              <a:rPr lang="cs-CZ" dirty="0"/>
              <a:t>ještě opakuj</a:t>
            </a:r>
          </a:p>
          <a:p>
            <a:r>
              <a:rPr lang="cs-CZ" dirty="0"/>
              <a:t>9</a:t>
            </a:r>
            <a:r>
              <a:rPr lang="cs-CZ" dirty="0" smtClean="0"/>
              <a:t> </a:t>
            </a:r>
            <a:r>
              <a:rPr lang="cs-CZ" dirty="0"/>
              <a:t>– 0 projdi si znova všechny příklady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3534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Myšlené číslo, </a:t>
            </a:r>
            <a:r>
              <a:rPr lang="cs-CZ" sz="2400" dirty="0" smtClean="0">
                <a:solidFill>
                  <a:schemeClr val="tx1"/>
                </a:solidFill>
              </a:rPr>
              <a:t>vyřeš a zapiš rovnici</a:t>
            </a:r>
            <a:endParaRPr lang="cs-CZ" sz="2400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A) Druhá mocnina myšleného čísla je 324.  </a:t>
            </a:r>
            <a:r>
              <a:rPr lang="cs-CZ" sz="1600" b="1" i="1" dirty="0" smtClean="0"/>
              <a:t>(3 body</a:t>
            </a:r>
            <a:r>
              <a:rPr lang="cs-CZ" sz="1600" dirty="0" smtClean="0"/>
              <a:t>)</a:t>
            </a:r>
          </a:p>
          <a:p>
            <a:endParaRPr lang="cs-CZ" dirty="0" smtClean="0"/>
          </a:p>
          <a:p>
            <a:r>
              <a:rPr lang="cs-CZ" dirty="0" smtClean="0"/>
              <a:t>B) Druhá mocnina myšleného čísla zvětšená o druhou mocninu čísla 3 je rovna 130. </a:t>
            </a:r>
            <a:r>
              <a:rPr lang="cs-CZ" sz="1600" b="1" i="1" dirty="0" smtClean="0"/>
              <a:t>(4 body</a:t>
            </a:r>
            <a:r>
              <a:rPr lang="cs-CZ" dirty="0" smtClean="0"/>
              <a:t>)</a:t>
            </a:r>
          </a:p>
          <a:p>
            <a:endParaRPr lang="cs-CZ" dirty="0" smtClean="0"/>
          </a:p>
          <a:p>
            <a:r>
              <a:rPr lang="cs-CZ" dirty="0" smtClean="0"/>
              <a:t>C) Trojnásobek myšleného čísla zmenšený o 1 se rovná dvojnásobku téhož myšleného čísla zvětšeného o 6.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</a:t>
            </a:r>
            <a:r>
              <a:rPr lang="cs-CZ" sz="1600" b="1" i="1" dirty="0" smtClean="0"/>
              <a:t>(5 body)</a:t>
            </a:r>
            <a:endParaRPr lang="cs-CZ" sz="1600" b="1" i="1" dirty="0"/>
          </a:p>
        </p:txBody>
      </p:sp>
    </p:spTree>
    <p:extLst>
      <p:ext uri="{BB962C8B-B14F-4D97-AF65-F5344CB8AC3E}">
        <p14:creationId xmlns:p14="http://schemas.microsoft.com/office/powerpoint/2010/main" val="91487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</a:t>
            </a:r>
            <a:r>
              <a:rPr lang="cs-CZ" dirty="0" smtClean="0"/>
              <a:t>. </a:t>
            </a:r>
            <a:r>
              <a:rPr lang="cs-CZ" dirty="0" smtClean="0"/>
              <a:t>Vypočítej </a:t>
            </a:r>
            <a:r>
              <a:rPr lang="cs-CZ" dirty="0" smtClean="0"/>
              <a:t>zpaměti </a:t>
            </a:r>
            <a:r>
              <a:rPr lang="cs-CZ" sz="1600" b="1" i="1" dirty="0" smtClean="0">
                <a:solidFill>
                  <a:schemeClr val="tx1"/>
                </a:solidFill>
              </a:rPr>
              <a:t>(3 + 3 body)</a:t>
            </a:r>
            <a:endParaRPr lang="cs-CZ" sz="1600" b="1" i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755576" y="1402025"/>
                <a:ext cx="2602632" cy="4876800"/>
              </a:xfrm>
            </p:spPr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a) - 4</a:t>
                </a:r>
                <a:r>
                  <a:rPr lang="cs-CZ" baseline="30000" dirty="0" smtClean="0"/>
                  <a:t>2  </a:t>
                </a:r>
                <a:r>
                  <a:rPr lang="cs-CZ" dirty="0" smtClean="0"/>
                  <a:t>=	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b) -(+4)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=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c) +(-4)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 =	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d) (-4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) =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e) –(-4)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=</a:t>
                </a:r>
              </a:p>
              <a:p>
                <a:r>
                  <a:rPr lang="cs-CZ" dirty="0" smtClean="0"/>
                  <a:t>f)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0" i="1" smtClean="0">
                                    <a:latin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cs-CZ" b="0" i="1" smtClean="0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endParaRPr lang="cs-CZ" b="0" dirty="0" smtClean="0"/>
              </a:p>
              <a:p>
                <a:r>
                  <a:rPr lang="cs-CZ" dirty="0" smtClean="0"/>
                  <a:t>g)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− </m:t>
                            </m:r>
                            <m:f>
                              <m:f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0" i="1" smtClean="0">
                                    <a:latin typeface="Cambria Math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cs-CZ" b="0" i="1" smtClean="0">
                                    <a:latin typeface="Cambria Math"/>
                                  </a:rPr>
                                  <m:t>7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b="0" dirty="0" smtClean="0"/>
                  <a:t>=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5576" y="1402025"/>
                <a:ext cx="2602632" cy="4876800"/>
              </a:xfrm>
              <a:blipFill rotWithShape="1">
                <a:blip r:embed="rId2"/>
                <a:stretch>
                  <a:fillRect l="-210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2"/>
              <p:cNvSpPr txBox="1">
                <a:spLocks/>
              </p:cNvSpPr>
              <p:nvPr/>
            </p:nvSpPr>
            <p:spPr>
              <a:xfrm>
                <a:off x="5292080" y="1484784"/>
                <a:ext cx="3024336" cy="48768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8288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88720" indent="-13716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37160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55448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73736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92024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cs-CZ" dirty="0" err="1" smtClean="0"/>
                  <a:t>aa</a:t>
                </a:r>
                <a:r>
                  <a:rPr lang="cs-CZ" dirty="0" smtClean="0"/>
                  <a:t>) 4</a:t>
                </a:r>
                <a:r>
                  <a:rPr lang="cs-CZ" baseline="30000" dirty="0" smtClean="0"/>
                  <a:t>2 </a:t>
                </a:r>
                <a:r>
                  <a:rPr lang="cs-CZ" dirty="0" smtClean="0"/>
                  <a:t>. 5 =	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err="1" smtClean="0"/>
                  <a:t>bb</a:t>
                </a:r>
                <a:r>
                  <a:rPr lang="cs-CZ" dirty="0" smtClean="0"/>
                  <a:t>) (2 . 15)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=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err="1" smtClean="0"/>
                  <a:t>cc</a:t>
                </a:r>
                <a:r>
                  <a:rPr lang="cs-CZ" dirty="0" smtClean="0"/>
                  <a:t>) (-3)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. 5 =	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err="1" smtClean="0"/>
                  <a:t>dd</a:t>
                </a:r>
                <a:r>
                  <a:rPr lang="cs-CZ" dirty="0" smtClean="0"/>
                  <a:t>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i="1" smtClean="0">
                            <a:latin typeface="Cambria Math"/>
                          </a:rPr>
                          <m:t>4 . </m:t>
                        </m:r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 smtClean="0">
                                <a:latin typeface="Cambria Math"/>
                              </a:rPr>
                              <m:t>5</m:t>
                            </m:r>
                          </m:e>
                          <m:sup>
                            <m:r>
                              <a:rPr lang="cs-CZ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cs-CZ" i="1" smtClean="0">
                        <a:latin typeface="Cambria Math"/>
                      </a:rPr>
                      <m:t>=</m:t>
                    </m:r>
                  </m:oMath>
                </a14:m>
                <a:endParaRPr lang="cs-CZ" dirty="0" smtClean="0"/>
              </a:p>
              <a:p>
                <a:pPr>
                  <a:lnSpc>
                    <a:spcPct val="150000"/>
                  </a:lnSpc>
                </a:pPr>
                <a:r>
                  <a:rPr lang="cs-CZ" dirty="0" err="1" smtClean="0"/>
                  <a:t>ee</a:t>
                </a:r>
                <a:r>
                  <a:rPr lang="cs-CZ" dirty="0" smtClean="0"/>
                  <a:t>) (4 – 5)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=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ff) 4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– 5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=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err="1" smtClean="0"/>
                  <a:t>gg</a:t>
                </a:r>
                <a:r>
                  <a:rPr lang="cs-CZ" dirty="0" smtClean="0"/>
                  <a:t>) (-4)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– (-5)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=</a:t>
                </a:r>
                <a:endParaRPr lang="cs-CZ" dirty="0"/>
              </a:p>
            </p:txBody>
          </p:sp>
        </mc:Choice>
        <mc:Fallback xmlns="">
          <p:sp>
            <p:nvSpPr>
              <p:cNvPr id="4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1484784"/>
                <a:ext cx="3024336" cy="4876800"/>
              </a:xfrm>
              <a:prstGeom prst="rect">
                <a:avLst/>
              </a:prstGeom>
              <a:blipFill rotWithShape="1">
                <a:blip r:embed="rId3"/>
                <a:stretch>
                  <a:fillRect l="-16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628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</a:t>
            </a:r>
            <a:r>
              <a:rPr lang="cs-CZ" dirty="0" smtClean="0"/>
              <a:t>. Vypočítejte </a:t>
            </a:r>
            <a:r>
              <a:rPr lang="cs-CZ" sz="1600" b="1" i="1" dirty="0">
                <a:solidFill>
                  <a:schemeClr val="tx1"/>
                </a:solidFill>
              </a:rPr>
              <a:t>(3 + 3 body)</a:t>
            </a:r>
            <a:r>
              <a:rPr lang="cs-CZ" sz="1600" dirty="0" smtClean="0"/>
              <a:t> </a:t>
            </a:r>
            <a:endParaRPr lang="cs-CZ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3106688" cy="3917032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a)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e>
                    </m:rad>
                    <m:r>
                      <a:rPr lang="cs-CZ" b="0" i="1" smtClean="0">
                        <a:latin typeface="Cambria Math"/>
                      </a:rPr>
                      <m:t> − </m:t>
                    </m:r>
                    <m:rad>
                      <m:radPr>
                        <m:degHide m:val="on"/>
                        <m:ctrlPr>
                          <a:rPr lang="cs-CZ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</a:rPr>
                          <m:t>0,16 </m:t>
                        </m:r>
                      </m:e>
                    </m:rad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0" smtClean="0">
                        <a:latin typeface="Cambria Math"/>
                      </a:rPr>
                      <m:t>  </m:t>
                    </m:r>
                  </m:oMath>
                </a14:m>
                <a:endParaRPr lang="cs-CZ" b="0" i="0" dirty="0" smtClean="0">
                  <a:latin typeface="Cambria Math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b)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 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4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endParaRPr lang="cs-CZ" b="0" dirty="0" smtClean="0"/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c)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12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cs-CZ" i="1">
                        <a:latin typeface="Cambria Math"/>
                      </a:rPr>
                      <m:t>=</m:t>
                    </m:r>
                    <m:r>
                      <a:rPr lang="cs-CZ" b="0" i="0" smtClean="0">
                        <a:latin typeface="Cambria Math"/>
                      </a:rPr>
                      <m:t> </m:t>
                    </m:r>
                  </m:oMath>
                </a14:m>
                <a:endParaRPr lang="cs-CZ" b="0" i="0" dirty="0" smtClean="0">
                  <a:latin typeface="Cambria Math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d)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cs-CZ" b="0" i="1" smtClean="0">
                        <a:latin typeface="Cambria Math"/>
                      </a:rPr>
                      <m:t>+ </m:t>
                    </m:r>
                    <m:rad>
                      <m:radPr>
                        <m:degHide m:val="on"/>
                        <m:ctrlPr>
                          <a:rPr lang="cs-CZ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4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cs-CZ" i="1">
                        <a:latin typeface="Cambria Math"/>
                      </a:rPr>
                      <m:t>=</m:t>
                    </m:r>
                  </m:oMath>
                </a14:m>
                <a:endParaRPr lang="cs-CZ" dirty="0" smtClean="0"/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e)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</a:rPr>
                          <m:t>169 . 4</m:t>
                        </m:r>
                      </m:e>
                    </m:rad>
                    <m:r>
                      <a:rPr lang="cs-CZ" i="1">
                        <a:latin typeface="Cambria Math"/>
                      </a:rPr>
                      <m:t>=</m:t>
                    </m:r>
                  </m:oMath>
                </a14:m>
                <a:endParaRPr lang="cs-CZ" dirty="0"/>
              </a:p>
              <a:p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3106688" cy="3917032"/>
              </a:xfrm>
              <a:blipFill rotWithShape="1">
                <a:blip r:embed="rId2"/>
                <a:stretch>
                  <a:fillRect l="-15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2"/>
              <p:cNvSpPr txBox="1">
                <a:spLocks/>
              </p:cNvSpPr>
              <p:nvPr/>
            </p:nvSpPr>
            <p:spPr>
              <a:xfrm>
                <a:off x="3923928" y="1412776"/>
                <a:ext cx="4320480" cy="48965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8288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88720" indent="-13716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37160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55448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73736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92024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aa)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+ 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0" i="1" smtClean="0">
                                    <a:latin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cs-CZ" b="0" i="1" smtClean="0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s-CZ" i="1" smtClean="0">
                        <a:latin typeface="Cambria Math"/>
                      </a:rPr>
                      <m:t>=</m:t>
                    </m:r>
                  </m:oMath>
                </a14:m>
                <a:endParaRPr lang="cs-CZ" dirty="0" smtClean="0"/>
              </a:p>
              <a:p>
                <a:pPr>
                  <a:lnSpc>
                    <a:spcPct val="150000"/>
                  </a:lnSpc>
                </a:pPr>
                <a:r>
                  <a:rPr lang="cs-CZ" dirty="0" err="1"/>
                  <a:t>b</a:t>
                </a:r>
                <a:r>
                  <a:rPr lang="cs-CZ" dirty="0" err="1" smtClean="0"/>
                  <a:t>b</a:t>
                </a:r>
                <a:r>
                  <a:rPr lang="cs-CZ" dirty="0" smtClean="0"/>
                  <a:t>)</a:t>
                </a:r>
                <a:r>
                  <a:rPr lang="cs-CZ" dirty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−</m:t>
                    </m:r>
                    <m:r>
                      <a:rPr lang="cs-CZ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−5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−2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i="1">
                        <a:latin typeface="Cambria Math"/>
                      </a:rPr>
                      <m:t>=</m:t>
                    </m:r>
                  </m:oMath>
                </a14:m>
                <a:endParaRPr lang="cs-CZ" dirty="0" smtClean="0"/>
              </a:p>
              <a:p>
                <a:pPr>
                  <a:lnSpc>
                    <a:spcPct val="150000"/>
                  </a:lnSpc>
                </a:pPr>
                <a:r>
                  <a:rPr lang="cs-CZ" dirty="0" err="1" smtClean="0"/>
                  <a:t>cc</a:t>
                </a:r>
                <a:r>
                  <a:rPr lang="cs-CZ" dirty="0" smtClean="0"/>
                  <a:t>)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3+ </m:t>
                            </m:r>
                            <m:f>
                              <m:f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cs-CZ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+ 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cs-CZ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=</m:t>
                    </m:r>
                  </m:oMath>
                </a14:m>
                <a:endParaRPr lang="cs-CZ" dirty="0" smtClean="0"/>
              </a:p>
              <a:p>
                <a:pPr>
                  <a:lnSpc>
                    <a:spcPct val="150000"/>
                  </a:lnSpc>
                </a:pPr>
                <a:r>
                  <a:rPr lang="cs-CZ" dirty="0" err="1" smtClean="0"/>
                  <a:t>dd</a:t>
                </a:r>
                <a:r>
                  <a:rPr lang="cs-CZ" dirty="0" smtClean="0"/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cs-CZ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cs-CZ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cs-CZ" b="0" i="1" smtClean="0">
                                            <a:latin typeface="Cambria Math"/>
                                          </a:rPr>
                                          <m:t>13</m:t>
                                        </m:r>
                                      </m:e>
                                      <m:sup>
                                        <m:r>
                                          <a:rPr lang="cs-CZ" b="0" i="1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 − </m:t>
                                    </m:r>
                                    <m:sSup>
                                      <m:sSupPr>
                                        <m:ctrlPr>
                                          <a:rPr lang="cs-CZ" b="0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cs-CZ" b="0" i="1" smtClean="0">
                                            <a:latin typeface="Cambria Math"/>
                                          </a:rPr>
                                          <m:t>11</m:t>
                                        </m:r>
                                      </m:e>
                                      <m:sup>
                                        <m:r>
                                          <a:rPr lang="cs-CZ" b="0" i="1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cs-CZ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cs-CZ" b="0" i="1" smtClean="0">
                                            <a:latin typeface="Cambria Math"/>
                                          </a:rPr>
                                          <m:t>64</m:t>
                                        </m:r>
                                      </m:e>
                                    </m:rad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 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12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− </m:t>
                    </m:r>
                    <m:rad>
                      <m:radPr>
                        <m:degHide m:val="on"/>
                        <m:ctrlPr>
                          <a:rPr lang="cs-CZ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</a:rPr>
                          <m:t>81</m:t>
                        </m:r>
                      </m:e>
                    </m:rad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4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1412776"/>
                <a:ext cx="4320480" cy="4896544"/>
              </a:xfrm>
              <a:prstGeom prst="rect">
                <a:avLst/>
              </a:prstGeom>
              <a:blipFill rotWithShape="1">
                <a:blip r:embed="rId3"/>
                <a:stretch>
                  <a:fillRect l="-127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745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4</a:t>
            </a:r>
            <a:r>
              <a:rPr lang="cs-CZ" dirty="0" smtClean="0"/>
              <a:t>. </a:t>
            </a:r>
            <a:r>
              <a:rPr lang="cs-CZ" dirty="0" smtClean="0"/>
              <a:t>Zapiš jako jednu mocninu, mocniny </a:t>
            </a:r>
            <a:r>
              <a:rPr lang="cs-CZ" dirty="0" smtClean="0"/>
              <a:t>nepočítej </a:t>
            </a:r>
            <a:r>
              <a:rPr lang="cs-CZ" sz="1800" b="1" i="1" dirty="0" smtClean="0">
                <a:solidFill>
                  <a:schemeClr val="tx1"/>
                </a:solidFill>
              </a:rPr>
              <a:t>(3 body)</a:t>
            </a:r>
            <a:endParaRPr lang="cs-CZ" sz="1800" b="1" i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/>
                  <a:t>a)7</a:t>
                </a:r>
                <a:r>
                  <a:rPr lang="cs-CZ" baseline="30000" dirty="0" smtClean="0"/>
                  <a:t>9</a:t>
                </a:r>
                <a:r>
                  <a:rPr lang="cs-CZ" dirty="0" smtClean="0"/>
                  <a:t> . 7</a:t>
                </a:r>
                <a:r>
                  <a:rPr lang="cs-CZ" baseline="30000" dirty="0" smtClean="0"/>
                  <a:t>6 </a:t>
                </a:r>
                <a:r>
                  <a:rPr lang="cs-CZ" dirty="0" smtClean="0"/>
                  <a:t>=</a:t>
                </a:r>
              </a:p>
              <a:p>
                <a:r>
                  <a:rPr lang="cs-CZ" dirty="0" smtClean="0"/>
                  <a:t>b) (-3,5)</a:t>
                </a:r>
                <a:r>
                  <a:rPr lang="cs-CZ" baseline="30000" dirty="0" smtClean="0"/>
                  <a:t>5</a:t>
                </a:r>
                <a:r>
                  <a:rPr lang="cs-CZ" dirty="0" smtClean="0"/>
                  <a:t> . </a:t>
                </a:r>
                <a:r>
                  <a:rPr lang="cs-CZ" dirty="0"/>
                  <a:t>(-</a:t>
                </a:r>
                <a:r>
                  <a:rPr lang="cs-CZ" dirty="0" smtClean="0"/>
                  <a:t>3,5)</a:t>
                </a:r>
                <a:r>
                  <a:rPr lang="cs-CZ" baseline="30000" dirty="0" smtClean="0"/>
                  <a:t>3</a:t>
                </a:r>
                <a:r>
                  <a:rPr lang="cs-CZ" dirty="0" smtClean="0"/>
                  <a:t> . </a:t>
                </a:r>
                <a:r>
                  <a:rPr lang="cs-CZ" dirty="0"/>
                  <a:t>(-</a:t>
                </a:r>
                <a:r>
                  <a:rPr lang="cs-CZ" dirty="0" smtClean="0"/>
                  <a:t>3,5)</a:t>
                </a:r>
                <a:r>
                  <a:rPr lang="cs-CZ" baseline="30000" dirty="0" smtClean="0"/>
                  <a:t>6</a:t>
                </a:r>
                <a:r>
                  <a:rPr lang="cs-CZ" dirty="0" smtClean="0"/>
                  <a:t> =</a:t>
                </a:r>
              </a:p>
              <a:p>
                <a:r>
                  <a:rPr lang="cs-CZ" dirty="0" smtClean="0"/>
                  <a:t>c) 2</a:t>
                </a:r>
                <a:r>
                  <a:rPr lang="cs-CZ" baseline="30000" dirty="0" smtClean="0"/>
                  <a:t>3</a:t>
                </a:r>
                <a:r>
                  <a:rPr lang="cs-CZ" dirty="0" smtClean="0"/>
                  <a:t> . 2</a:t>
                </a:r>
                <a:r>
                  <a:rPr lang="cs-CZ" baseline="30000" dirty="0" smtClean="0"/>
                  <a:t>3</a:t>
                </a:r>
                <a:r>
                  <a:rPr lang="cs-CZ" dirty="0" smtClean="0"/>
                  <a:t> = </a:t>
                </a:r>
              </a:p>
              <a:p>
                <a:r>
                  <a:rPr lang="cs-CZ" dirty="0"/>
                  <a:t>d</a:t>
                </a:r>
                <a:r>
                  <a:rPr lang="cs-CZ" dirty="0" smtClean="0"/>
                  <a:t>) 2</a:t>
                </a:r>
                <a:r>
                  <a:rPr lang="cs-CZ" baseline="30000" dirty="0" smtClean="0"/>
                  <a:t>3</a:t>
                </a:r>
                <a:r>
                  <a:rPr lang="cs-CZ" dirty="0" smtClean="0"/>
                  <a:t> + 2</a:t>
                </a:r>
                <a:r>
                  <a:rPr lang="cs-CZ" baseline="30000" dirty="0" smtClean="0"/>
                  <a:t>3</a:t>
                </a:r>
                <a:r>
                  <a:rPr lang="cs-CZ" dirty="0" smtClean="0"/>
                  <a:t> =</a:t>
                </a:r>
              </a:p>
              <a:p>
                <a:r>
                  <a:rPr lang="cs-CZ" dirty="0" smtClean="0"/>
                  <a:t>e) 3 . (7</a:t>
                </a:r>
                <a:r>
                  <a:rPr lang="cs-CZ" baseline="30000" dirty="0" smtClean="0"/>
                  <a:t>3</a:t>
                </a:r>
                <a:r>
                  <a:rPr lang="cs-CZ" dirty="0" smtClean="0"/>
                  <a:t> : 7</a:t>
                </a:r>
                <a:r>
                  <a:rPr lang="cs-CZ" baseline="30000" dirty="0" smtClean="0"/>
                  <a:t>3</a:t>
                </a:r>
                <a:r>
                  <a:rPr lang="cs-CZ" dirty="0" smtClean="0"/>
                  <a:t>) =</a:t>
                </a:r>
              </a:p>
              <a:p>
                <a:r>
                  <a:rPr lang="cs-CZ" dirty="0" smtClean="0"/>
                  <a:t>f) 6</a:t>
                </a:r>
                <a:r>
                  <a:rPr lang="cs-CZ" baseline="30000" dirty="0" smtClean="0"/>
                  <a:t>8</a:t>
                </a:r>
                <a:r>
                  <a:rPr lang="cs-CZ" dirty="0" smtClean="0"/>
                  <a:t> : 6 =</a:t>
                </a:r>
              </a:p>
              <a:p>
                <a:r>
                  <a:rPr lang="cs-CZ" dirty="0" smtClean="0"/>
                  <a:t>g)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cs-CZ" b="0" i="1" smtClean="0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6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: 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i="1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cs-CZ" i="1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endParaRPr lang="cs-CZ" b="0" dirty="0" smtClean="0"/>
              </a:p>
              <a:p>
                <a:r>
                  <a:rPr lang="cs-CZ" dirty="0"/>
                  <a:t>h</a:t>
                </a:r>
                <a:r>
                  <a:rPr lang="cs-CZ" dirty="0" smtClean="0"/>
                  <a:t>) </a:t>
                </a:r>
                <a:r>
                  <a:rPr lang="cs-CZ" dirty="0" smtClean="0"/>
                  <a:t>5</a:t>
                </a:r>
                <a:r>
                  <a:rPr lang="cs-CZ" baseline="30000" dirty="0" smtClean="0"/>
                  <a:t>3</a:t>
                </a:r>
                <a:r>
                  <a:rPr lang="cs-CZ" dirty="0" smtClean="0"/>
                  <a:t> . 16</a:t>
                </a:r>
                <a:r>
                  <a:rPr lang="cs-CZ" baseline="30000" dirty="0" smtClean="0"/>
                  <a:t>3</a:t>
                </a:r>
                <a:r>
                  <a:rPr lang="cs-CZ" dirty="0" smtClean="0"/>
                  <a:t> =</a:t>
                </a: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87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970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481178"/>
          </a:xfrm>
        </p:spPr>
        <p:txBody>
          <a:bodyPr>
            <a:normAutofit fontScale="90000"/>
          </a:bodyPr>
          <a:lstStyle/>
          <a:p>
            <a:r>
              <a:rPr lang="cs-CZ" dirty="0"/>
              <a:t>5</a:t>
            </a:r>
            <a:r>
              <a:rPr lang="cs-CZ" dirty="0" smtClean="0"/>
              <a:t>. Vyřeš součinové obdélníky. </a:t>
            </a:r>
            <a:br>
              <a:rPr lang="cs-CZ" dirty="0" smtClean="0"/>
            </a:br>
            <a:r>
              <a:rPr lang="cs-CZ" sz="3100" dirty="0" smtClean="0">
                <a:solidFill>
                  <a:schemeClr val="tx1"/>
                </a:solidFill>
              </a:rPr>
              <a:t>Součtové číslo uvedˇ ve tvaru</a:t>
            </a:r>
            <a:r>
              <a:rPr lang="cs-CZ" sz="3100" dirty="0" smtClean="0"/>
              <a:t> </a:t>
            </a:r>
            <a:r>
              <a:rPr lang="cs-CZ" sz="3100" b="1" dirty="0" err="1" smtClean="0">
                <a:solidFill>
                  <a:srgbClr val="C00000"/>
                </a:solidFill>
              </a:rPr>
              <a:t>a</a:t>
            </a:r>
            <a:r>
              <a:rPr lang="cs-CZ" sz="3100" b="1" baseline="30000" dirty="0" err="1" smtClean="0">
                <a:solidFill>
                  <a:srgbClr val="C00000"/>
                </a:solidFill>
              </a:rPr>
              <a:t>n</a:t>
            </a:r>
            <a:r>
              <a:rPr lang="cs-CZ" sz="3100" b="1" baseline="30000" dirty="0" smtClean="0">
                <a:solidFill>
                  <a:srgbClr val="C00000"/>
                </a:solidFill>
              </a:rPr>
              <a:t>  </a:t>
            </a:r>
            <a:br>
              <a:rPr lang="cs-CZ" sz="3100" b="1" baseline="30000" dirty="0" smtClean="0">
                <a:solidFill>
                  <a:srgbClr val="C00000"/>
                </a:solidFill>
              </a:rPr>
            </a:br>
            <a:r>
              <a:rPr lang="cs-CZ" sz="3100" dirty="0" smtClean="0">
                <a:solidFill>
                  <a:schemeClr val="tx1"/>
                </a:solidFill>
              </a:rPr>
              <a:t>U příkladu </a:t>
            </a:r>
            <a:r>
              <a:rPr lang="cs-CZ" sz="3100" dirty="0" smtClean="0">
                <a:solidFill>
                  <a:srgbClr val="FF0000"/>
                </a:solidFill>
              </a:rPr>
              <a:t>C</a:t>
            </a:r>
            <a:r>
              <a:rPr lang="cs-CZ" sz="3100" dirty="0" smtClean="0">
                <a:solidFill>
                  <a:schemeClr val="tx1"/>
                </a:solidFill>
              </a:rPr>
              <a:t>  urči  x tak, aby součtové číslo bylo 2</a:t>
            </a:r>
            <a:r>
              <a:rPr lang="cs-CZ" sz="3100" baseline="30000" dirty="0" smtClean="0">
                <a:solidFill>
                  <a:schemeClr val="tx1"/>
                </a:solidFill>
              </a:rPr>
              <a:t>9</a:t>
            </a:r>
            <a:endParaRPr lang="cs-CZ" sz="3100" b="1" baseline="30000" dirty="0">
              <a:solidFill>
                <a:srgbClr val="C00000"/>
              </a:solidFill>
            </a:endParaRPr>
          </a:p>
        </p:txBody>
      </p:sp>
      <p:grpSp>
        <p:nvGrpSpPr>
          <p:cNvPr id="3" name="Skupina 2"/>
          <p:cNvGrpSpPr/>
          <p:nvPr/>
        </p:nvGrpSpPr>
        <p:grpSpPr>
          <a:xfrm>
            <a:off x="3396979" y="3239320"/>
            <a:ext cx="2439452" cy="1854027"/>
            <a:chOff x="1259632" y="1704400"/>
            <a:chExt cx="2908345" cy="2343917"/>
          </a:xfrm>
        </p:grpSpPr>
        <p:sp>
          <p:nvSpPr>
            <p:cNvPr id="4" name="Textové pole 120"/>
            <p:cNvSpPr txBox="1"/>
            <p:nvPr/>
          </p:nvSpPr>
          <p:spPr>
            <a:xfrm>
              <a:off x="1259632" y="1704400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2000" b="1" dirty="0" smtClean="0">
                  <a:ea typeface="Calibri"/>
                  <a:cs typeface="Times New Roman"/>
                </a:rPr>
                <a:t>2</a:t>
              </a:r>
              <a:r>
                <a:rPr lang="cs-CZ" sz="2000" b="1" baseline="30000" dirty="0" smtClean="0">
                  <a:ea typeface="Calibri"/>
                  <a:cs typeface="Times New Roman"/>
                </a:rPr>
                <a:t>2</a:t>
              </a:r>
              <a:endParaRPr lang="cs-CZ" sz="2000" baseline="30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5" name="Textové pole 121"/>
            <p:cNvSpPr txBox="1"/>
            <p:nvPr/>
          </p:nvSpPr>
          <p:spPr>
            <a:xfrm>
              <a:off x="2288319" y="1704400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cs-CZ" sz="24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6" name="Textové pole 122"/>
            <p:cNvSpPr txBox="1"/>
            <p:nvPr/>
          </p:nvSpPr>
          <p:spPr>
            <a:xfrm>
              <a:off x="3420463" y="2570684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endParaRPr lang="cs-CZ" sz="1100">
                <a:solidFill>
                  <a:schemeClr val="bg1">
                    <a:lumMod val="75000"/>
                  </a:schemeClr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7" name="Textové pole 123"/>
            <p:cNvSpPr txBox="1"/>
            <p:nvPr/>
          </p:nvSpPr>
          <p:spPr>
            <a:xfrm>
              <a:off x="3337557" y="1704400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2000" b="1" dirty="0" smtClean="0">
                  <a:ea typeface="Calibri"/>
                  <a:cs typeface="Times New Roman"/>
                </a:rPr>
                <a:t>2</a:t>
              </a:r>
              <a:r>
                <a:rPr lang="cs-CZ" sz="2000" b="1" baseline="30000" dirty="0" smtClean="0">
                  <a:ea typeface="Calibri"/>
                  <a:cs typeface="Times New Roman"/>
                </a:rPr>
                <a:t>5</a:t>
              </a:r>
              <a:endParaRPr lang="cs-CZ" sz="2000" baseline="30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8" name="Textové pole 124"/>
            <p:cNvSpPr txBox="1"/>
            <p:nvPr/>
          </p:nvSpPr>
          <p:spPr>
            <a:xfrm>
              <a:off x="3337557" y="3509004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2000" b="1" dirty="0" smtClean="0">
                  <a:ea typeface="Calibri"/>
                  <a:cs typeface="Times New Roman"/>
                </a:rPr>
                <a:t>2</a:t>
              </a:r>
              <a:r>
                <a:rPr lang="cs-CZ" sz="2000" b="1" baseline="30000" dirty="0" smtClean="0">
                  <a:ea typeface="Calibri"/>
                  <a:cs typeface="Times New Roman"/>
                </a:rPr>
                <a:t>2</a:t>
              </a:r>
              <a:endParaRPr lang="cs-CZ" sz="2000" baseline="30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9" name="Textové pole 125"/>
            <p:cNvSpPr txBox="1"/>
            <p:nvPr/>
          </p:nvSpPr>
          <p:spPr>
            <a:xfrm>
              <a:off x="1263683" y="2570684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endParaRPr lang="cs-CZ" sz="1100">
                <a:solidFill>
                  <a:schemeClr val="bg1">
                    <a:lumMod val="75000"/>
                  </a:schemeClr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10" name="Textové pole 125"/>
            <p:cNvSpPr txBox="1"/>
            <p:nvPr/>
          </p:nvSpPr>
          <p:spPr>
            <a:xfrm>
              <a:off x="1263683" y="3477369"/>
              <a:ext cx="747514" cy="57094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effectLst/>
                  <a:ea typeface="Calibri"/>
                  <a:cs typeface="Times New Roman"/>
                </a:rPr>
                <a:t> </a:t>
              </a:r>
              <a:r>
                <a:rPr lang="cs-CZ" sz="2000" b="1" dirty="0" smtClean="0">
                  <a:ea typeface="Calibri"/>
                  <a:cs typeface="Times New Roman"/>
                </a:rPr>
                <a:t>2</a:t>
              </a:r>
              <a:r>
                <a:rPr lang="cs-CZ" sz="2000" b="1" baseline="30000" dirty="0">
                  <a:ea typeface="Calibri"/>
                  <a:cs typeface="Times New Roman"/>
                </a:rPr>
                <a:t>5</a:t>
              </a:r>
              <a:endParaRPr lang="cs-CZ" sz="2000" baseline="30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1" name="Textové pole 125"/>
            <p:cNvSpPr txBox="1"/>
            <p:nvPr/>
          </p:nvSpPr>
          <p:spPr>
            <a:xfrm>
              <a:off x="2308870" y="3477369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endParaRPr lang="cs-CZ" sz="1100">
                <a:solidFill>
                  <a:schemeClr val="bg1">
                    <a:lumMod val="75000"/>
                  </a:schemeClr>
                </a:solidFill>
                <a:effectLst/>
                <a:ea typeface="Calibri"/>
                <a:cs typeface="Times New Roman"/>
              </a:endParaRPr>
            </a:p>
          </p:txBody>
        </p:sp>
        <p:cxnSp>
          <p:nvCxnSpPr>
            <p:cNvPr id="12" name="Přímá spojnice 11"/>
            <p:cNvCxnSpPr>
              <a:stCxn id="4" idx="3"/>
              <a:endCxn id="5" idx="1"/>
            </p:cNvCxnSpPr>
            <p:nvPr/>
          </p:nvCxnSpPr>
          <p:spPr>
            <a:xfrm>
              <a:off x="2007146" y="1958239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Přímá spojnice 12"/>
            <p:cNvCxnSpPr>
              <a:stCxn id="10" idx="0"/>
              <a:endCxn id="9" idx="2"/>
            </p:cNvCxnSpPr>
            <p:nvPr/>
          </p:nvCxnSpPr>
          <p:spPr>
            <a:xfrm flipV="1">
              <a:off x="1637440" y="3078362"/>
              <a:ext cx="0" cy="39900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Přímá spojnice 13"/>
            <p:cNvCxnSpPr/>
            <p:nvPr/>
          </p:nvCxnSpPr>
          <p:spPr>
            <a:xfrm>
              <a:off x="3056384" y="3789031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Přímá spojnice 14"/>
            <p:cNvCxnSpPr/>
            <p:nvPr/>
          </p:nvCxnSpPr>
          <p:spPr>
            <a:xfrm>
              <a:off x="2041895" y="3782989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Přímá spojnice 15"/>
            <p:cNvCxnSpPr/>
            <p:nvPr/>
          </p:nvCxnSpPr>
          <p:spPr>
            <a:xfrm>
              <a:off x="3050319" y="1974758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Přímá spojnice 16"/>
            <p:cNvCxnSpPr>
              <a:stCxn id="9" idx="0"/>
              <a:endCxn id="4" idx="2"/>
            </p:cNvCxnSpPr>
            <p:nvPr/>
          </p:nvCxnSpPr>
          <p:spPr>
            <a:xfrm flipH="1" flipV="1">
              <a:off x="1633389" y="2212078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Přímá spojnice 17"/>
            <p:cNvCxnSpPr/>
            <p:nvPr/>
          </p:nvCxnSpPr>
          <p:spPr>
            <a:xfrm flipH="1" flipV="1">
              <a:off x="3770664" y="3078362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Přímá spojnice 18"/>
            <p:cNvCxnSpPr/>
            <p:nvPr/>
          </p:nvCxnSpPr>
          <p:spPr>
            <a:xfrm flipH="1" flipV="1">
              <a:off x="3711314" y="2185175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Ovál 19"/>
            <p:cNvSpPr/>
            <p:nvPr/>
          </p:nvSpPr>
          <p:spPr>
            <a:xfrm>
              <a:off x="2144429" y="2391381"/>
              <a:ext cx="1024636" cy="933588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1" name="Skupina 20"/>
          <p:cNvGrpSpPr/>
          <p:nvPr/>
        </p:nvGrpSpPr>
        <p:grpSpPr>
          <a:xfrm>
            <a:off x="6281306" y="3261923"/>
            <a:ext cx="2439452" cy="1854027"/>
            <a:chOff x="1259632" y="1704400"/>
            <a:chExt cx="2908345" cy="2343917"/>
          </a:xfrm>
        </p:grpSpPr>
        <p:sp>
          <p:nvSpPr>
            <p:cNvPr id="22" name="Textové pole 120"/>
            <p:cNvSpPr txBox="1"/>
            <p:nvPr/>
          </p:nvSpPr>
          <p:spPr>
            <a:xfrm>
              <a:off x="1259632" y="1704400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2000" dirty="0" smtClean="0">
                  <a:effectLst/>
                  <a:ea typeface="Calibri"/>
                  <a:cs typeface="Times New Roman"/>
                </a:rPr>
                <a:t>2</a:t>
              </a:r>
              <a:r>
                <a:rPr lang="cs-CZ" sz="2000" baseline="30000" dirty="0" smtClean="0">
                  <a:effectLst/>
                  <a:ea typeface="Calibri"/>
                  <a:cs typeface="Times New Roman"/>
                </a:rPr>
                <a:t>x</a:t>
              </a:r>
              <a:endParaRPr lang="cs-CZ" sz="2000" baseline="30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3" name="Textové pole 121"/>
            <p:cNvSpPr txBox="1"/>
            <p:nvPr/>
          </p:nvSpPr>
          <p:spPr>
            <a:xfrm>
              <a:off x="2288319" y="1704400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cs-CZ" sz="24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24" name="Textové pole 122"/>
            <p:cNvSpPr txBox="1"/>
            <p:nvPr/>
          </p:nvSpPr>
          <p:spPr>
            <a:xfrm>
              <a:off x="3420463" y="2570684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endParaRPr lang="cs-CZ" sz="2000" baseline="300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25" name="Textové pole 123"/>
            <p:cNvSpPr txBox="1"/>
            <p:nvPr/>
          </p:nvSpPr>
          <p:spPr>
            <a:xfrm>
              <a:off x="3337557" y="1704400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2000" b="1" dirty="0" smtClean="0">
                  <a:ea typeface="Calibri"/>
                  <a:cs typeface="Times New Roman"/>
                </a:rPr>
                <a:t>2</a:t>
              </a:r>
              <a:r>
                <a:rPr lang="cs-CZ" sz="2000" b="1" baseline="30000" dirty="0" smtClean="0">
                  <a:ea typeface="Calibri"/>
                  <a:cs typeface="Times New Roman"/>
                </a:rPr>
                <a:t>3</a:t>
              </a:r>
              <a:endParaRPr lang="cs-CZ" sz="2000" baseline="30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6" name="Textové pole 124"/>
            <p:cNvSpPr txBox="1"/>
            <p:nvPr/>
          </p:nvSpPr>
          <p:spPr>
            <a:xfrm>
              <a:off x="3337557" y="3509004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cs-CZ" sz="2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7" name="Textové pole 125"/>
            <p:cNvSpPr txBox="1"/>
            <p:nvPr/>
          </p:nvSpPr>
          <p:spPr>
            <a:xfrm>
              <a:off x="1263683" y="2570684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endParaRPr lang="cs-CZ" sz="20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28" name="Textové pole 125"/>
            <p:cNvSpPr txBox="1"/>
            <p:nvPr/>
          </p:nvSpPr>
          <p:spPr>
            <a:xfrm>
              <a:off x="1263683" y="3477369"/>
              <a:ext cx="747514" cy="57094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effectLst/>
                  <a:ea typeface="Calibri"/>
                  <a:cs typeface="Times New Roman"/>
                </a:rPr>
                <a:t> </a:t>
              </a:r>
              <a:r>
                <a:rPr lang="cs-CZ" sz="2000" b="1" dirty="0" smtClean="0">
                  <a:effectLst/>
                  <a:ea typeface="Calibri"/>
                  <a:cs typeface="Times New Roman"/>
                </a:rPr>
                <a:t>2</a:t>
              </a:r>
              <a:r>
                <a:rPr lang="cs-CZ" sz="2000" b="1" baseline="30000" dirty="0" smtClean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3</a:t>
              </a:r>
              <a:endParaRPr lang="cs-CZ" sz="2000" baseline="300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29" name="Textové pole 125"/>
            <p:cNvSpPr txBox="1"/>
            <p:nvPr/>
          </p:nvSpPr>
          <p:spPr>
            <a:xfrm>
              <a:off x="2308870" y="3477369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endParaRPr lang="cs-CZ" sz="2000" b="1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cxnSp>
          <p:nvCxnSpPr>
            <p:cNvPr id="30" name="Přímá spojnice 29"/>
            <p:cNvCxnSpPr>
              <a:stCxn id="22" idx="3"/>
              <a:endCxn id="23" idx="1"/>
            </p:cNvCxnSpPr>
            <p:nvPr/>
          </p:nvCxnSpPr>
          <p:spPr>
            <a:xfrm>
              <a:off x="2007146" y="1958239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Přímá spojnice 30"/>
            <p:cNvCxnSpPr>
              <a:stCxn id="28" idx="0"/>
              <a:endCxn id="27" idx="2"/>
            </p:cNvCxnSpPr>
            <p:nvPr/>
          </p:nvCxnSpPr>
          <p:spPr>
            <a:xfrm flipV="1">
              <a:off x="1637440" y="3078362"/>
              <a:ext cx="0" cy="39900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Přímá spojnice 31"/>
            <p:cNvCxnSpPr/>
            <p:nvPr/>
          </p:nvCxnSpPr>
          <p:spPr>
            <a:xfrm>
              <a:off x="3056384" y="3789031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Přímá spojnice 32"/>
            <p:cNvCxnSpPr/>
            <p:nvPr/>
          </p:nvCxnSpPr>
          <p:spPr>
            <a:xfrm>
              <a:off x="2041895" y="3782989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Přímá spojnice 33"/>
            <p:cNvCxnSpPr/>
            <p:nvPr/>
          </p:nvCxnSpPr>
          <p:spPr>
            <a:xfrm>
              <a:off x="3050319" y="1974758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Přímá spojnice 34"/>
            <p:cNvCxnSpPr>
              <a:stCxn id="27" idx="0"/>
              <a:endCxn id="22" idx="2"/>
            </p:cNvCxnSpPr>
            <p:nvPr/>
          </p:nvCxnSpPr>
          <p:spPr>
            <a:xfrm flipH="1" flipV="1">
              <a:off x="1633389" y="2212078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Přímá spojnice 35"/>
            <p:cNvCxnSpPr/>
            <p:nvPr/>
          </p:nvCxnSpPr>
          <p:spPr>
            <a:xfrm flipH="1" flipV="1">
              <a:off x="3770664" y="3078362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Přímá spojnice 36"/>
            <p:cNvCxnSpPr/>
            <p:nvPr/>
          </p:nvCxnSpPr>
          <p:spPr>
            <a:xfrm flipH="1" flipV="1">
              <a:off x="3711314" y="2185175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Ovál 37"/>
            <p:cNvSpPr/>
            <p:nvPr/>
          </p:nvSpPr>
          <p:spPr>
            <a:xfrm>
              <a:off x="2144429" y="2391381"/>
              <a:ext cx="1024636" cy="933588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9" name="Skupina 38"/>
          <p:cNvGrpSpPr/>
          <p:nvPr/>
        </p:nvGrpSpPr>
        <p:grpSpPr>
          <a:xfrm>
            <a:off x="426222" y="3280323"/>
            <a:ext cx="2439452" cy="1854027"/>
            <a:chOff x="1259632" y="1704400"/>
            <a:chExt cx="2908345" cy="2343917"/>
          </a:xfrm>
        </p:grpSpPr>
        <p:sp>
          <p:nvSpPr>
            <p:cNvPr id="40" name="Textové pole 120"/>
            <p:cNvSpPr txBox="1"/>
            <p:nvPr/>
          </p:nvSpPr>
          <p:spPr>
            <a:xfrm>
              <a:off x="1259632" y="1704400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2000" dirty="0" smtClean="0">
                  <a:ea typeface="Calibri"/>
                  <a:cs typeface="Times New Roman"/>
                </a:rPr>
                <a:t>4</a:t>
              </a:r>
              <a:r>
                <a:rPr lang="cs-CZ" sz="2000" baseline="30000" dirty="0">
                  <a:ea typeface="Calibri"/>
                  <a:cs typeface="Times New Roman"/>
                </a:rPr>
                <a:t>5</a:t>
              </a:r>
              <a:endParaRPr lang="cs-CZ" sz="2000" baseline="30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41" name="Textové pole 121"/>
            <p:cNvSpPr txBox="1"/>
            <p:nvPr/>
          </p:nvSpPr>
          <p:spPr>
            <a:xfrm>
              <a:off x="2288319" y="1704400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cs-CZ" sz="24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42" name="Textové pole 122"/>
            <p:cNvSpPr txBox="1"/>
            <p:nvPr/>
          </p:nvSpPr>
          <p:spPr>
            <a:xfrm>
              <a:off x="3420463" y="2570684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endParaRPr lang="cs-CZ" sz="20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43" name="Textové pole 123"/>
            <p:cNvSpPr txBox="1"/>
            <p:nvPr/>
          </p:nvSpPr>
          <p:spPr>
            <a:xfrm>
              <a:off x="3337557" y="1704400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2000" dirty="0" smtClean="0">
                  <a:effectLst/>
                  <a:ea typeface="Calibri"/>
                  <a:cs typeface="Times New Roman"/>
                </a:rPr>
                <a:t>4</a:t>
              </a:r>
              <a:r>
                <a:rPr lang="cs-CZ" sz="2000" baseline="30000" dirty="0" smtClean="0">
                  <a:ea typeface="Calibri"/>
                  <a:cs typeface="Times New Roman"/>
                </a:rPr>
                <a:t>4</a:t>
              </a:r>
              <a:endParaRPr lang="cs-CZ" sz="2000" baseline="30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44" name="Textové pole 124"/>
            <p:cNvSpPr txBox="1"/>
            <p:nvPr/>
          </p:nvSpPr>
          <p:spPr>
            <a:xfrm>
              <a:off x="3337557" y="3509004"/>
              <a:ext cx="747514" cy="50767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2000" b="1" dirty="0" smtClean="0">
                  <a:ea typeface="Calibri"/>
                  <a:cs typeface="Times New Roman"/>
                </a:rPr>
                <a:t>4</a:t>
              </a:r>
              <a:r>
                <a:rPr lang="cs-CZ" sz="2000" b="1" baseline="30000" dirty="0" smtClean="0">
                  <a:ea typeface="Calibri"/>
                  <a:cs typeface="Times New Roman"/>
                </a:rPr>
                <a:t>5</a:t>
              </a:r>
              <a:endParaRPr lang="cs-CZ" sz="2000" baseline="30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45" name="Textové pole 125"/>
            <p:cNvSpPr txBox="1"/>
            <p:nvPr/>
          </p:nvSpPr>
          <p:spPr>
            <a:xfrm>
              <a:off x="1263683" y="2570684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endParaRPr lang="cs-CZ" sz="20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46" name="Textové pole 125"/>
            <p:cNvSpPr txBox="1"/>
            <p:nvPr/>
          </p:nvSpPr>
          <p:spPr>
            <a:xfrm>
              <a:off x="1263683" y="3477369"/>
              <a:ext cx="747514" cy="57094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effectLst/>
                  <a:ea typeface="Calibri"/>
                  <a:cs typeface="Times New Roman"/>
                </a:rPr>
                <a:t> </a:t>
              </a:r>
              <a:r>
                <a:rPr lang="cs-CZ" sz="2000" b="1" dirty="0" smtClean="0">
                  <a:ea typeface="Calibri"/>
                  <a:cs typeface="Times New Roman"/>
                </a:rPr>
                <a:t>4</a:t>
              </a:r>
              <a:r>
                <a:rPr lang="cs-CZ" sz="2000" b="1" baseline="30000" dirty="0" smtClean="0">
                  <a:ea typeface="Calibri"/>
                  <a:cs typeface="Times New Roman"/>
                </a:rPr>
                <a:t>4</a:t>
              </a:r>
              <a:endParaRPr lang="cs-CZ" sz="2000" baseline="30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47" name="Textové pole 125"/>
            <p:cNvSpPr txBox="1"/>
            <p:nvPr/>
          </p:nvSpPr>
          <p:spPr>
            <a:xfrm>
              <a:off x="2308870" y="3477369"/>
              <a:ext cx="747514" cy="507678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>
                  <a:solidFill>
                    <a:schemeClr val="bg1">
                      <a:lumMod val="75000"/>
                    </a:schemeClr>
                  </a:solidFill>
                  <a:effectLst/>
                  <a:ea typeface="Calibri"/>
                  <a:cs typeface="Times New Roman"/>
                </a:rPr>
                <a:t> </a:t>
              </a:r>
              <a:endParaRPr lang="cs-CZ" sz="20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cxnSp>
          <p:nvCxnSpPr>
            <p:cNvPr id="48" name="Přímá spojnice 47"/>
            <p:cNvCxnSpPr>
              <a:stCxn id="40" idx="3"/>
              <a:endCxn id="41" idx="1"/>
            </p:cNvCxnSpPr>
            <p:nvPr/>
          </p:nvCxnSpPr>
          <p:spPr>
            <a:xfrm>
              <a:off x="2007146" y="1958239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Přímá spojnice 48"/>
            <p:cNvCxnSpPr>
              <a:stCxn id="46" idx="0"/>
              <a:endCxn id="45" idx="2"/>
            </p:cNvCxnSpPr>
            <p:nvPr/>
          </p:nvCxnSpPr>
          <p:spPr>
            <a:xfrm flipV="1">
              <a:off x="1637440" y="3078362"/>
              <a:ext cx="0" cy="39900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Přímá spojnice 49"/>
            <p:cNvCxnSpPr/>
            <p:nvPr/>
          </p:nvCxnSpPr>
          <p:spPr>
            <a:xfrm>
              <a:off x="3056384" y="3789031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Přímá spojnice 50"/>
            <p:cNvCxnSpPr/>
            <p:nvPr/>
          </p:nvCxnSpPr>
          <p:spPr>
            <a:xfrm>
              <a:off x="2041895" y="3782989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Přímá spojnice 51"/>
            <p:cNvCxnSpPr/>
            <p:nvPr/>
          </p:nvCxnSpPr>
          <p:spPr>
            <a:xfrm>
              <a:off x="3050319" y="1974758"/>
              <a:ext cx="28117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Přímá spojnice 52"/>
            <p:cNvCxnSpPr>
              <a:stCxn id="45" idx="0"/>
              <a:endCxn id="40" idx="2"/>
            </p:cNvCxnSpPr>
            <p:nvPr/>
          </p:nvCxnSpPr>
          <p:spPr>
            <a:xfrm flipH="1" flipV="1">
              <a:off x="1633389" y="2212078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Přímá spojnice 53"/>
            <p:cNvCxnSpPr/>
            <p:nvPr/>
          </p:nvCxnSpPr>
          <p:spPr>
            <a:xfrm flipH="1" flipV="1">
              <a:off x="3770664" y="3078362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Přímá spojnice 54"/>
            <p:cNvCxnSpPr/>
            <p:nvPr/>
          </p:nvCxnSpPr>
          <p:spPr>
            <a:xfrm flipH="1" flipV="1">
              <a:off x="3711314" y="2185175"/>
              <a:ext cx="4051" cy="3586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Ovál 55"/>
            <p:cNvSpPr/>
            <p:nvPr/>
          </p:nvSpPr>
          <p:spPr>
            <a:xfrm>
              <a:off x="2144429" y="2391381"/>
              <a:ext cx="1024636" cy="933588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57" name="Zástupný symbol pro obsah 2"/>
          <p:cNvSpPr txBox="1">
            <a:spLocks/>
          </p:cNvSpPr>
          <p:nvPr/>
        </p:nvSpPr>
        <p:spPr>
          <a:xfrm>
            <a:off x="406833" y="2329141"/>
            <a:ext cx="1992873" cy="604664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dirty="0" smtClean="0">
                <a:solidFill>
                  <a:srgbClr val="FF0000"/>
                </a:solidFill>
              </a:rPr>
              <a:t>A.  </a:t>
            </a:r>
            <a:r>
              <a:rPr lang="cs-CZ" sz="2600" b="1" i="1" dirty="0" smtClean="0"/>
              <a:t>3 body</a:t>
            </a:r>
            <a:endParaRPr lang="cs-CZ" sz="2600" b="1" i="1" dirty="0"/>
          </a:p>
        </p:txBody>
      </p:sp>
      <p:sp>
        <p:nvSpPr>
          <p:cNvPr id="58" name="Zástupný symbol pro obsah 2"/>
          <p:cNvSpPr txBox="1">
            <a:spLocks/>
          </p:cNvSpPr>
          <p:nvPr/>
        </p:nvSpPr>
        <p:spPr bwMode="auto">
          <a:xfrm>
            <a:off x="6540570" y="2329141"/>
            <a:ext cx="1765679" cy="616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cs-CZ" dirty="0">
                <a:solidFill>
                  <a:srgbClr val="FF0000"/>
                </a:solidFill>
              </a:rPr>
              <a:t>C</a:t>
            </a:r>
            <a:r>
              <a:rPr lang="cs-CZ" dirty="0" smtClean="0">
                <a:solidFill>
                  <a:srgbClr val="FF0000"/>
                </a:solidFill>
              </a:rPr>
              <a:t>. </a:t>
            </a:r>
            <a:r>
              <a:rPr lang="cs-CZ" sz="2000" b="1" i="1" dirty="0" smtClean="0"/>
              <a:t>5bodů</a:t>
            </a:r>
            <a:endParaRPr lang="cs-CZ" sz="2000" b="1" i="1" dirty="0"/>
          </a:p>
        </p:txBody>
      </p:sp>
      <p:sp>
        <p:nvSpPr>
          <p:cNvPr id="59" name="Zástupný symbol pro obsah 2"/>
          <p:cNvSpPr txBox="1">
            <a:spLocks/>
          </p:cNvSpPr>
          <p:nvPr/>
        </p:nvSpPr>
        <p:spPr bwMode="auto">
          <a:xfrm>
            <a:off x="3510820" y="2329141"/>
            <a:ext cx="1623987" cy="604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B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  <a:r>
              <a:rPr lang="cs-CZ" b="1" i="1" dirty="0"/>
              <a:t> </a:t>
            </a:r>
            <a:r>
              <a:rPr lang="cs-CZ" sz="2000" b="1" i="1" dirty="0" smtClean="0"/>
              <a:t>4 </a:t>
            </a:r>
            <a:r>
              <a:rPr lang="cs-CZ" sz="2000" b="1" i="1" dirty="0" smtClean="0"/>
              <a:t>bodů</a:t>
            </a:r>
            <a:endParaRPr lang="cs-CZ" sz="2000" b="1" i="1" dirty="0"/>
          </a:p>
          <a:p>
            <a:pPr marL="0" indent="0">
              <a:buFont typeface="Wingdings" pitchFamily="2" charset="2"/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20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11424"/>
          </a:xfrm>
        </p:spPr>
        <p:txBody>
          <a:bodyPr>
            <a:normAutofit fontScale="90000"/>
          </a:bodyPr>
          <a:lstStyle/>
          <a:p>
            <a:r>
              <a:rPr lang="cs-CZ" dirty="0"/>
              <a:t>6</a:t>
            </a:r>
            <a:r>
              <a:rPr lang="cs-CZ" dirty="0" smtClean="0"/>
              <a:t>. </a:t>
            </a:r>
            <a:r>
              <a:rPr lang="cs-CZ" dirty="0" smtClean="0"/>
              <a:t>Rozhodni výpočtem, zda je trojúhelník s danými délkami stran </a:t>
            </a:r>
            <a:r>
              <a:rPr lang="cs-CZ" dirty="0" smtClean="0"/>
              <a:t>pravoúhlý </a:t>
            </a:r>
            <a:r>
              <a:rPr lang="cs-CZ" sz="1800" b="1" i="1" dirty="0" smtClean="0">
                <a:solidFill>
                  <a:srgbClr val="FF0000"/>
                </a:solidFill>
              </a:rPr>
              <a:t>(vyber si jednu úlohu)</a:t>
            </a:r>
            <a:endParaRPr lang="cs-CZ" sz="1800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cs-CZ" sz="3200" dirty="0"/>
              <a:t>A</a:t>
            </a:r>
            <a:r>
              <a:rPr lang="cs-CZ" sz="3200" dirty="0" smtClean="0"/>
              <a:t>) </a:t>
            </a:r>
            <a:r>
              <a:rPr lang="el-GR" sz="3200" dirty="0" smtClean="0">
                <a:latin typeface="Calibri"/>
              </a:rPr>
              <a:t>Δ</a:t>
            </a:r>
            <a:r>
              <a:rPr lang="cs-CZ" sz="3200" dirty="0" smtClean="0">
                <a:latin typeface="Calibri"/>
              </a:rPr>
              <a:t>  KLM = </a:t>
            </a:r>
            <a:r>
              <a:rPr lang="cs-CZ" sz="3200" dirty="0" smtClean="0">
                <a:latin typeface="Calibri"/>
              </a:rPr>
              <a:t>3cm</a:t>
            </a:r>
            <a:r>
              <a:rPr lang="cs-CZ" sz="3200" dirty="0" smtClean="0">
                <a:latin typeface="Calibri"/>
              </a:rPr>
              <a:t>, </a:t>
            </a:r>
            <a:r>
              <a:rPr lang="cs-CZ" sz="3200" dirty="0" smtClean="0">
                <a:latin typeface="Calibri"/>
              </a:rPr>
              <a:t>4cm, 5cm    </a:t>
            </a:r>
            <a:r>
              <a:rPr lang="cs-CZ" sz="1600" b="1" i="1" dirty="0" smtClean="0">
                <a:latin typeface="Calibri"/>
              </a:rPr>
              <a:t>(3 body)</a:t>
            </a:r>
            <a:endParaRPr lang="cs-CZ" sz="1600" b="1" i="1" dirty="0" smtClean="0">
              <a:latin typeface="Calibri"/>
            </a:endParaRPr>
          </a:p>
          <a:p>
            <a:pPr>
              <a:lnSpc>
                <a:spcPct val="200000"/>
              </a:lnSpc>
            </a:pPr>
            <a:r>
              <a:rPr lang="cs-CZ" sz="3200" dirty="0">
                <a:latin typeface="Calibri"/>
              </a:rPr>
              <a:t>B</a:t>
            </a:r>
            <a:r>
              <a:rPr lang="cs-CZ" sz="3200" dirty="0" smtClean="0">
                <a:latin typeface="Calibri"/>
              </a:rPr>
              <a:t>) </a:t>
            </a:r>
            <a:r>
              <a:rPr lang="el-GR" sz="3200" dirty="0">
                <a:latin typeface="Calibri"/>
              </a:rPr>
              <a:t>Δ</a:t>
            </a:r>
            <a:r>
              <a:rPr lang="cs-CZ" sz="3200" dirty="0">
                <a:latin typeface="Calibri"/>
              </a:rPr>
              <a:t>  </a:t>
            </a:r>
            <a:r>
              <a:rPr lang="cs-CZ" sz="3200" dirty="0" smtClean="0">
                <a:latin typeface="Calibri"/>
              </a:rPr>
              <a:t>OPQ </a:t>
            </a:r>
            <a:r>
              <a:rPr lang="cs-CZ" sz="3200" dirty="0">
                <a:latin typeface="Calibri"/>
              </a:rPr>
              <a:t>= </a:t>
            </a:r>
            <a:r>
              <a:rPr lang="cs-CZ" sz="3200" dirty="0">
                <a:latin typeface="Calibri"/>
              </a:rPr>
              <a:t>5</a:t>
            </a:r>
            <a:r>
              <a:rPr lang="cs-CZ" sz="3200" dirty="0" smtClean="0">
                <a:latin typeface="Calibri"/>
              </a:rPr>
              <a:t>dm</a:t>
            </a:r>
            <a:r>
              <a:rPr lang="cs-CZ" sz="3200" dirty="0" smtClean="0">
                <a:latin typeface="Calibri"/>
              </a:rPr>
              <a:t>, </a:t>
            </a:r>
            <a:r>
              <a:rPr lang="cs-CZ" sz="3200" dirty="0" smtClean="0">
                <a:latin typeface="Calibri"/>
              </a:rPr>
              <a:t>12dm</a:t>
            </a:r>
            <a:r>
              <a:rPr lang="cs-CZ" sz="3200" dirty="0">
                <a:latin typeface="Calibri"/>
              </a:rPr>
              <a:t>, </a:t>
            </a:r>
            <a:r>
              <a:rPr lang="cs-CZ" sz="3200" dirty="0" smtClean="0">
                <a:latin typeface="Calibri"/>
              </a:rPr>
              <a:t>13dm  </a:t>
            </a:r>
            <a:r>
              <a:rPr lang="cs-CZ" sz="1600" b="1" i="1" dirty="0" smtClean="0">
                <a:latin typeface="Calibri"/>
              </a:rPr>
              <a:t>(4 body)</a:t>
            </a:r>
          </a:p>
          <a:p>
            <a:pPr>
              <a:lnSpc>
                <a:spcPct val="200000"/>
              </a:lnSpc>
            </a:pPr>
            <a:r>
              <a:rPr lang="cs-CZ" sz="3200" dirty="0">
                <a:latin typeface="Calibri"/>
              </a:rPr>
              <a:t>C</a:t>
            </a:r>
            <a:r>
              <a:rPr lang="cs-CZ" sz="3200" dirty="0" smtClean="0">
                <a:latin typeface="Calibri"/>
              </a:rPr>
              <a:t>) </a:t>
            </a:r>
            <a:r>
              <a:rPr lang="el-GR" sz="3200" dirty="0">
                <a:latin typeface="Calibri"/>
              </a:rPr>
              <a:t>Δ</a:t>
            </a:r>
            <a:r>
              <a:rPr lang="cs-CZ" sz="3200" dirty="0">
                <a:latin typeface="Calibri"/>
              </a:rPr>
              <a:t>  </a:t>
            </a:r>
            <a:r>
              <a:rPr lang="cs-CZ" sz="3200" dirty="0" smtClean="0">
                <a:latin typeface="Calibri"/>
              </a:rPr>
              <a:t>RST = 41 cm, 40cm, 9 cm </a:t>
            </a:r>
            <a:r>
              <a:rPr lang="cs-CZ" sz="1600" b="1" i="1" dirty="0" smtClean="0">
                <a:latin typeface="Calibri"/>
              </a:rPr>
              <a:t>(5 bodů)</a:t>
            </a:r>
            <a:endParaRPr lang="cs-CZ" sz="1600" b="1" i="1" dirty="0">
              <a:latin typeface="Calibri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498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7</a:t>
            </a:r>
            <a:r>
              <a:rPr lang="cs-CZ" dirty="0" smtClean="0"/>
              <a:t>. Vyřeš jednu úlohu (vyber si)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0" lvl="1"/>
            <a:r>
              <a:rPr lang="cs-CZ" dirty="0" smtClean="0"/>
              <a:t>A) </a:t>
            </a:r>
            <a:r>
              <a:rPr lang="cs-CZ" dirty="0"/>
              <a:t>Žebřík dlouhý 10 metrů je opřený o zeď ve výšce 6 metrů. Jak daleko od zdi je tento žebřík opřený? </a:t>
            </a:r>
            <a:r>
              <a:rPr lang="cs-CZ" b="1" i="1" dirty="0" smtClean="0"/>
              <a:t>(</a:t>
            </a:r>
            <a:r>
              <a:rPr lang="cs-CZ" b="1" i="1" dirty="0"/>
              <a:t>3</a:t>
            </a:r>
            <a:r>
              <a:rPr lang="cs-CZ" b="1" i="1" dirty="0" smtClean="0"/>
              <a:t>body)</a:t>
            </a:r>
          </a:p>
          <a:p>
            <a:pPr marL="0" lvl="1" indent="0">
              <a:buNone/>
            </a:pPr>
            <a:endParaRPr lang="cs-CZ" i="1" dirty="0"/>
          </a:p>
          <a:p>
            <a:pPr marL="182880" lvl="1"/>
            <a:r>
              <a:rPr lang="cs-CZ" dirty="0" smtClean="0"/>
              <a:t>B) </a:t>
            </a:r>
            <a:r>
              <a:rPr lang="cs-CZ" dirty="0"/>
              <a:t>Okolo obdélníkového lesa </a:t>
            </a:r>
            <a:r>
              <a:rPr lang="cs-CZ" dirty="0" smtClean="0"/>
              <a:t>80 </a:t>
            </a:r>
            <a:r>
              <a:rPr lang="cs-CZ" dirty="0"/>
              <a:t>m dlouhého a 20 m širokého je vozová cesta. O kolik metrů si zkrátí chodec chůzi pěšinou po úhlopříčce tohoto lesa?   </a:t>
            </a:r>
            <a:r>
              <a:rPr lang="cs-CZ" b="1" i="1" dirty="0" smtClean="0"/>
              <a:t>(</a:t>
            </a:r>
            <a:r>
              <a:rPr lang="cs-CZ" b="1" i="1" dirty="0"/>
              <a:t>4</a:t>
            </a:r>
            <a:r>
              <a:rPr lang="cs-CZ" b="1" i="1" dirty="0" smtClean="0"/>
              <a:t>bodů)</a:t>
            </a:r>
            <a:r>
              <a:rPr lang="cs-CZ" dirty="0" smtClean="0"/>
              <a:t>            </a:t>
            </a:r>
          </a:p>
          <a:p>
            <a:pPr marL="0" lvl="1" indent="0">
              <a:buNone/>
            </a:pPr>
            <a:endParaRPr lang="cs-CZ" dirty="0"/>
          </a:p>
          <a:p>
            <a:r>
              <a:rPr lang="cs-CZ" dirty="0" smtClean="0"/>
              <a:t>C) </a:t>
            </a:r>
            <a:r>
              <a:rPr lang="cs-CZ" sz="2000" dirty="0" smtClean="0"/>
              <a:t>Vypočítej délku tělesové úhlopříčky krychle o délce hrany 8cm.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</a:t>
            </a:r>
            <a:r>
              <a:rPr lang="cs-CZ" sz="2000" b="1" i="1" dirty="0" smtClean="0"/>
              <a:t>(5 bodů)</a:t>
            </a:r>
            <a:endParaRPr lang="cs-CZ" b="1" i="1" dirty="0"/>
          </a:p>
        </p:txBody>
      </p:sp>
    </p:spTree>
    <p:extLst>
      <p:ext uri="{BB962C8B-B14F-4D97-AF65-F5344CB8AC3E}">
        <p14:creationId xmlns:p14="http://schemas.microsoft.com/office/powerpoint/2010/main" val="420549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8</a:t>
            </a:r>
            <a:r>
              <a:rPr lang="cs-CZ" dirty="0" smtClean="0"/>
              <a:t>. </a:t>
            </a:r>
            <a:r>
              <a:rPr lang="cs-CZ" dirty="0" smtClean="0"/>
              <a:t>Délka </a:t>
            </a:r>
            <a:r>
              <a:rPr lang="cs-CZ" dirty="0" smtClean="0"/>
              <a:t>úsečky </a:t>
            </a:r>
            <a:r>
              <a:rPr lang="cs-CZ" sz="3100" dirty="0" smtClean="0">
                <a:solidFill>
                  <a:srgbClr val="C00000"/>
                </a:solidFill>
              </a:rPr>
              <a:t>zvol si jednu úlohu</a:t>
            </a:r>
            <a:r>
              <a:rPr lang="cs-CZ" sz="3100" dirty="0" smtClean="0"/>
              <a:t>!</a:t>
            </a:r>
            <a:endParaRPr lang="cs-CZ" sz="31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cs-CZ" dirty="0" smtClean="0"/>
              </a:p>
              <a:p>
                <a:pPr marL="457200" indent="-457200">
                  <a:buFont typeface="+mj-lt"/>
                  <a:buAutoNum type="alphaUcPeriod"/>
                </a:pPr>
                <a:r>
                  <a:rPr lang="cs-CZ" dirty="0" smtClean="0"/>
                  <a:t>Sestroj úsečku délky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e>
                    </m:rad>
                  </m:oMath>
                </a14:m>
                <a:r>
                  <a:rPr lang="cs-CZ" dirty="0" smtClean="0"/>
                  <a:t>.  </a:t>
                </a:r>
                <a:r>
                  <a:rPr lang="cs-CZ" dirty="0" smtClean="0"/>
                  <a:t>		</a:t>
                </a:r>
                <a:r>
                  <a:rPr lang="cs-CZ" dirty="0" smtClean="0"/>
                  <a:t> </a:t>
                </a:r>
                <a:r>
                  <a:rPr lang="cs-CZ" sz="1800" b="1" i="1" dirty="0" smtClean="0"/>
                  <a:t>(3body</a:t>
                </a:r>
                <a:r>
                  <a:rPr lang="cs-CZ" sz="1800" b="1" i="1" dirty="0" smtClean="0"/>
                  <a:t>)</a:t>
                </a:r>
              </a:p>
              <a:p>
                <a:pPr marL="0" indent="0">
                  <a:buNone/>
                </a:pPr>
                <a:endParaRPr lang="cs-CZ" sz="1800" b="1" i="1" dirty="0" smtClean="0"/>
              </a:p>
              <a:p>
                <a:pPr marL="457200" indent="-457200">
                  <a:buFont typeface="+mj-lt"/>
                  <a:buAutoNum type="alphaUcPeriod" startAt="2"/>
                </a:pPr>
                <a:r>
                  <a:rPr lang="cs-CZ" dirty="0" smtClean="0"/>
                  <a:t>Sestroj </a:t>
                </a:r>
                <a:r>
                  <a:rPr lang="cs-CZ" dirty="0"/>
                  <a:t>úsečku délky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</a:rPr>
                          <m:t>21</m:t>
                        </m:r>
                      </m:e>
                    </m:rad>
                  </m:oMath>
                </a14:m>
                <a:r>
                  <a:rPr lang="cs-CZ" dirty="0"/>
                  <a:t> </a:t>
                </a:r>
                <a:r>
                  <a:rPr lang="cs-CZ" dirty="0" smtClean="0"/>
                  <a:t> </a:t>
                </a:r>
                <a:r>
                  <a:rPr lang="cs-CZ" dirty="0" smtClean="0"/>
                  <a:t>		</a:t>
                </a:r>
                <a:r>
                  <a:rPr lang="cs-CZ" dirty="0" smtClean="0"/>
                  <a:t>  </a:t>
                </a:r>
                <a:r>
                  <a:rPr lang="cs-CZ" sz="1800" b="1" i="1" dirty="0" smtClean="0"/>
                  <a:t>(</a:t>
                </a:r>
                <a:r>
                  <a:rPr lang="cs-CZ" sz="1800" b="1" i="1" dirty="0"/>
                  <a:t>4</a:t>
                </a:r>
                <a:r>
                  <a:rPr lang="cs-CZ" sz="1800" b="1" i="1" dirty="0" smtClean="0"/>
                  <a:t>body</a:t>
                </a:r>
                <a:r>
                  <a:rPr lang="cs-CZ" sz="1800" b="1" i="1" dirty="0" smtClean="0"/>
                  <a:t>)</a:t>
                </a:r>
              </a:p>
              <a:p>
                <a:pPr marL="0" indent="0">
                  <a:buNone/>
                </a:pPr>
                <a:endParaRPr lang="cs-CZ" sz="1800" b="1" i="1" dirty="0" smtClean="0"/>
              </a:p>
              <a:p>
                <a:pPr marL="457200" indent="-457200">
                  <a:buFont typeface="+mj-lt"/>
                  <a:buAutoNum type="alphaUcPeriod" startAt="3"/>
                </a:pPr>
                <a:r>
                  <a:rPr lang="cs-CZ" dirty="0" smtClean="0"/>
                  <a:t>Sestroj úsečku délky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</a:rPr>
                          <m:t>14</m:t>
                        </m:r>
                      </m:e>
                    </m:rad>
                  </m:oMath>
                </a14:m>
                <a:r>
                  <a:rPr lang="cs-CZ" dirty="0" smtClean="0"/>
                  <a:t>. </a:t>
                </a:r>
                <a:r>
                  <a:rPr lang="cs-CZ" dirty="0" smtClean="0"/>
                  <a:t>	</a:t>
                </a:r>
                <a:r>
                  <a:rPr lang="cs-CZ" dirty="0" smtClean="0"/>
                  <a:t>	  </a:t>
                </a:r>
                <a:r>
                  <a:rPr lang="cs-CZ" sz="1800" b="1" i="1" dirty="0" smtClean="0"/>
                  <a:t>(5 </a:t>
                </a:r>
                <a:r>
                  <a:rPr lang="cs-CZ" sz="1800" b="1" i="1" dirty="0" smtClean="0"/>
                  <a:t>body)</a:t>
                </a:r>
              </a:p>
              <a:p>
                <a:pPr marL="457200" indent="-457200">
                  <a:buFont typeface="+mj-lt"/>
                  <a:buAutoNum type="alphaUcPeriod" startAt="3"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118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řehlednost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řehlednos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379</TotalTime>
  <Words>778</Words>
  <Application>Microsoft Office PowerPoint</Application>
  <PresentationFormat>Předvádění na obrazovce (4:3)</PresentationFormat>
  <Paragraphs>154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Přehlednost</vt:lpstr>
      <vt:lpstr>Opakování na 2. písemnou práci</vt:lpstr>
      <vt:lpstr>1. Myšlené číslo, vyřeš a zapiš rovnici</vt:lpstr>
      <vt:lpstr>2. Vypočítej zpaměti (3 + 3 body)</vt:lpstr>
      <vt:lpstr>3. Vypočítejte (3 + 3 body) </vt:lpstr>
      <vt:lpstr>4. Zapiš jako jednu mocninu, mocniny nepočítej (3 body)</vt:lpstr>
      <vt:lpstr>5. Vyřeš součinové obdélníky.  Součtové číslo uvedˇ ve tvaru an   U příkladu C  urči  x tak, aby součtové číslo bylo 29</vt:lpstr>
      <vt:lpstr>6. Rozhodni výpočtem, zda je trojúhelník s danými délkami stran pravoúhlý (vyber si jednu úlohu)</vt:lpstr>
      <vt:lpstr>7. Vyřeš jednu úlohu (vyber si)</vt:lpstr>
      <vt:lpstr>8. Délka úsečky zvol si jednu úlohu!</vt:lpstr>
      <vt:lpstr>1.Řešení: Myšlené číslo</vt:lpstr>
      <vt:lpstr>2. Řešení</vt:lpstr>
      <vt:lpstr>3. Řešení </vt:lpstr>
      <vt:lpstr>4. Řešení</vt:lpstr>
      <vt:lpstr>5. Řešení</vt:lpstr>
      <vt:lpstr>6.- 8.  Řešení</vt:lpstr>
      <vt:lpstr>Hodnocení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na písemnou práci</dc:title>
  <dc:creator>petra</dc:creator>
  <cp:lastModifiedBy>petra</cp:lastModifiedBy>
  <cp:revision>29</cp:revision>
  <dcterms:created xsi:type="dcterms:W3CDTF">2015-01-17T16:36:21Z</dcterms:created>
  <dcterms:modified xsi:type="dcterms:W3CDTF">2017-01-14T21:35:11Z</dcterms:modified>
</cp:coreProperties>
</file>