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70" r:id="rId3"/>
    <p:sldId id="271" r:id="rId4"/>
    <p:sldId id="274" r:id="rId5"/>
    <p:sldId id="257" r:id="rId6"/>
    <p:sldId id="275" r:id="rId7"/>
    <p:sldId id="262" r:id="rId8"/>
    <p:sldId id="261" r:id="rId9"/>
    <p:sldId id="264" r:id="rId10"/>
    <p:sldId id="266" r:id="rId11"/>
    <p:sldId id="265" r:id="rId12"/>
    <p:sldId id="276" r:id="rId13"/>
    <p:sldId id="278" r:id="rId14"/>
    <p:sldId id="267" r:id="rId15"/>
    <p:sldId id="279" r:id="rId16"/>
    <p:sldId id="277" r:id="rId17"/>
    <p:sldId id="263" r:id="rId18"/>
    <p:sldId id="272" r:id="rId19"/>
    <p:sldId id="273" r:id="rId20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Bez stylu, mřížka tabulky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12" autoAdjust="0"/>
    <p:restoredTop sz="94660"/>
  </p:normalViewPr>
  <p:slideViewPr>
    <p:cSldViewPr>
      <p:cViewPr varScale="1">
        <p:scale>
          <a:sx n="73" d="100"/>
          <a:sy n="73" d="100"/>
        </p:scale>
        <p:origin x="-1068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FBCA50-BBE0-484E-96AF-8C13DA58784A}" type="datetimeFigureOut">
              <a:rPr lang="cs-CZ" smtClean="0"/>
              <a:t>22.4.2017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770D0-220B-4105-8115-BBFA8C246F48}" type="slidenum">
              <a:rPr lang="cs-CZ" smtClean="0"/>
              <a:t>‹#›</a:t>
            </a:fld>
            <a:endParaRPr lang="cs-CZ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FBCA50-BBE0-484E-96AF-8C13DA58784A}" type="datetimeFigureOut">
              <a:rPr lang="cs-CZ" smtClean="0"/>
              <a:t>22.4.2017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770D0-220B-4105-8115-BBFA8C246F48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FBCA50-BBE0-484E-96AF-8C13DA58784A}" type="datetimeFigureOut">
              <a:rPr lang="cs-CZ" smtClean="0"/>
              <a:t>22.4.2017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770D0-220B-4105-8115-BBFA8C246F48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FBCA50-BBE0-484E-96AF-8C13DA58784A}" type="datetimeFigureOut">
              <a:rPr lang="cs-CZ" smtClean="0"/>
              <a:t>22.4.2017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770D0-220B-4105-8115-BBFA8C246F48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FBCA50-BBE0-484E-96AF-8C13DA58784A}" type="datetimeFigureOut">
              <a:rPr lang="cs-CZ" smtClean="0"/>
              <a:t>22.4.2017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770D0-220B-4105-8115-BBFA8C246F48}" type="slidenum">
              <a:rPr lang="cs-CZ" smtClean="0"/>
              <a:t>‹#›</a:t>
            </a:fld>
            <a:endParaRPr lang="cs-CZ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FBCA50-BBE0-484E-96AF-8C13DA58784A}" type="datetimeFigureOut">
              <a:rPr lang="cs-CZ" smtClean="0"/>
              <a:t>22.4.2017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770D0-220B-4105-8115-BBFA8C246F48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FBCA50-BBE0-484E-96AF-8C13DA58784A}" type="datetimeFigureOut">
              <a:rPr lang="cs-CZ" smtClean="0"/>
              <a:t>22.4.2017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770D0-220B-4105-8115-BBFA8C246F48}" type="slidenum">
              <a:rPr lang="cs-CZ" smtClean="0"/>
              <a:t>‹#›</a:t>
            </a:fld>
            <a:endParaRPr lang="cs-CZ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FBCA50-BBE0-484E-96AF-8C13DA58784A}" type="datetimeFigureOut">
              <a:rPr lang="cs-CZ" smtClean="0"/>
              <a:t>22.4.2017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770D0-220B-4105-8115-BBFA8C246F48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FBCA50-BBE0-484E-96AF-8C13DA58784A}" type="datetimeFigureOut">
              <a:rPr lang="cs-CZ" smtClean="0"/>
              <a:t>22.4.2017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770D0-220B-4105-8115-BBFA8C246F48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FBCA50-BBE0-484E-96AF-8C13DA58784A}" type="datetimeFigureOut">
              <a:rPr lang="cs-CZ" smtClean="0"/>
              <a:t>22.4.2017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770D0-220B-4105-8115-BBFA8C246F48}" type="slidenum">
              <a:rPr lang="cs-CZ" smtClean="0"/>
              <a:t>‹#›</a:t>
            </a:fld>
            <a:endParaRPr lang="cs-CZ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FBCA50-BBE0-484E-96AF-8C13DA58784A}" type="datetimeFigureOut">
              <a:rPr lang="cs-CZ" smtClean="0"/>
              <a:t>22.4.2017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770D0-220B-4105-8115-BBFA8C246F48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94FBCA50-BBE0-484E-96AF-8C13DA58784A}" type="datetimeFigureOut">
              <a:rPr lang="cs-CZ" smtClean="0"/>
              <a:t>22.4.2017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1F6770D0-220B-4105-8115-BBFA8C246F48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755576" y="1196752"/>
            <a:ext cx="7848600" cy="2088232"/>
          </a:xfrm>
        </p:spPr>
        <p:txBody>
          <a:bodyPr/>
          <a:lstStyle/>
          <a:p>
            <a:pPr algn="r"/>
            <a:r>
              <a:rPr lang="cs-CZ" dirty="0" smtClean="0">
                <a:solidFill>
                  <a:srgbClr val="FF0000"/>
                </a:solidFill>
              </a:rPr>
              <a:t>Opakování na 3.písmenou práci </a:t>
            </a:r>
            <a:r>
              <a:rPr lang="cs-CZ" sz="2400" dirty="0" smtClean="0"/>
              <a:t>6.ročník</a:t>
            </a:r>
            <a:endParaRPr lang="cs-CZ" sz="2400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979712" y="3573016"/>
            <a:ext cx="6400800" cy="1752600"/>
          </a:xfrm>
        </p:spPr>
        <p:txBody>
          <a:bodyPr/>
          <a:lstStyle/>
          <a:p>
            <a:pPr algn="r"/>
            <a:r>
              <a:rPr lang="cs-CZ" dirty="0" smtClean="0"/>
              <a:t>Dělitelnost</a:t>
            </a:r>
          </a:p>
          <a:p>
            <a:pPr algn="r"/>
            <a:r>
              <a:rPr lang="cs-CZ" dirty="0" smtClean="0"/>
              <a:t>Úhel a Trojúhelník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611331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807368"/>
          </a:xfrm>
        </p:spPr>
        <p:txBody>
          <a:bodyPr/>
          <a:lstStyle/>
          <a:p>
            <a:r>
              <a:rPr lang="cs-CZ" dirty="0">
                <a:solidFill>
                  <a:srgbClr val="C00000"/>
                </a:solidFill>
              </a:rPr>
              <a:t>7</a:t>
            </a:r>
            <a:r>
              <a:rPr lang="cs-CZ" dirty="0" smtClean="0">
                <a:solidFill>
                  <a:srgbClr val="C00000"/>
                </a:solidFill>
              </a:rPr>
              <a:t>B. </a:t>
            </a:r>
            <a:r>
              <a:rPr lang="cs-CZ" dirty="0" smtClean="0">
                <a:solidFill>
                  <a:srgbClr val="C00000"/>
                </a:solidFill>
              </a:rPr>
              <a:t>Velikost úhlu</a:t>
            </a:r>
            <a:endParaRPr lang="cs-CZ" dirty="0">
              <a:solidFill>
                <a:srgbClr val="C0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23528" y="1484784"/>
            <a:ext cx="8229600" cy="864096"/>
          </a:xfrm>
        </p:spPr>
        <p:txBody>
          <a:bodyPr/>
          <a:lstStyle/>
          <a:p>
            <a:pPr marL="457200" indent="-457200">
              <a:buFont typeface="+mj-lt"/>
              <a:buAutoNum type="alphaUcPeriod" startAt="2"/>
            </a:pPr>
            <a:r>
              <a:rPr lang="cs-CZ" dirty="0" smtClean="0"/>
              <a:t>Změř </a:t>
            </a:r>
            <a:r>
              <a:rPr lang="cs-CZ" dirty="0" smtClean="0"/>
              <a:t>velikost vnitřních úhlů pětiúhelníku</a:t>
            </a:r>
            <a:r>
              <a:rPr lang="cs-CZ" sz="2000" dirty="0" smtClean="0"/>
              <a:t> </a:t>
            </a:r>
            <a:r>
              <a:rPr lang="cs-CZ" sz="2000" dirty="0" smtClean="0">
                <a:cs typeface="Times New Roman"/>
              </a:rPr>
              <a:t>s </a:t>
            </a:r>
            <a:r>
              <a:rPr lang="cs-CZ" sz="2000" dirty="0" smtClean="0">
                <a:cs typeface="Times New Roman"/>
              </a:rPr>
              <a:t>přesností na 1</a:t>
            </a:r>
            <a:r>
              <a:rPr lang="cs-CZ" sz="2000" dirty="0" smtClean="0">
                <a:cs typeface="Times New Roman"/>
              </a:rPr>
              <a:t>°.    </a:t>
            </a:r>
            <a:r>
              <a:rPr lang="cs-CZ" sz="2000" b="1" dirty="0">
                <a:cs typeface="Times New Roman"/>
              </a:rPr>
              <a:t>(</a:t>
            </a:r>
            <a:r>
              <a:rPr lang="cs-CZ" sz="2000" b="1" dirty="0" smtClean="0">
                <a:cs typeface="Times New Roman"/>
              </a:rPr>
              <a:t>4b)</a:t>
            </a:r>
            <a:endParaRPr lang="cs-CZ" sz="2000" b="1" dirty="0" smtClean="0"/>
          </a:p>
          <a:p>
            <a:endParaRPr lang="cs-CZ" dirty="0"/>
          </a:p>
        </p:txBody>
      </p:sp>
      <p:grpSp>
        <p:nvGrpSpPr>
          <p:cNvPr id="9" name="Skupina 8"/>
          <p:cNvGrpSpPr/>
          <p:nvPr/>
        </p:nvGrpSpPr>
        <p:grpSpPr>
          <a:xfrm>
            <a:off x="1547664" y="1962149"/>
            <a:ext cx="4536504" cy="4571835"/>
            <a:chOff x="1547664" y="1962149"/>
            <a:chExt cx="4536504" cy="4571835"/>
          </a:xfrm>
        </p:grpSpPr>
        <p:pic>
          <p:nvPicPr>
            <p:cNvPr id="1026" name="Picture 2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547664" y="1962149"/>
              <a:ext cx="4453086" cy="457183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8" name="Obdélník 7"/>
            <p:cNvSpPr/>
            <p:nvPr/>
          </p:nvSpPr>
          <p:spPr>
            <a:xfrm>
              <a:off x="4788024" y="4725144"/>
              <a:ext cx="1296144" cy="18088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10" name="Obdélník 9"/>
            <p:cNvSpPr/>
            <p:nvPr/>
          </p:nvSpPr>
          <p:spPr>
            <a:xfrm>
              <a:off x="4815773" y="3278777"/>
              <a:ext cx="648072" cy="386098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11" name="Obdélník 10"/>
            <p:cNvSpPr/>
            <p:nvPr/>
          </p:nvSpPr>
          <p:spPr>
            <a:xfrm>
              <a:off x="4139952" y="2708920"/>
              <a:ext cx="648072" cy="386098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12" name="Obdélník 11"/>
            <p:cNvSpPr/>
            <p:nvPr/>
          </p:nvSpPr>
          <p:spPr>
            <a:xfrm>
              <a:off x="2699792" y="2901969"/>
              <a:ext cx="648072" cy="386098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13" name="Obdélník 12"/>
            <p:cNvSpPr/>
            <p:nvPr/>
          </p:nvSpPr>
          <p:spPr>
            <a:xfrm>
              <a:off x="2375756" y="4947239"/>
              <a:ext cx="648072" cy="386098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14" name="Obdélník 13"/>
            <p:cNvSpPr/>
            <p:nvPr/>
          </p:nvSpPr>
          <p:spPr>
            <a:xfrm>
              <a:off x="3023828" y="5333337"/>
              <a:ext cx="648072" cy="386098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</p:spTree>
    <p:extLst>
      <p:ext uri="{BB962C8B-B14F-4D97-AF65-F5344CB8AC3E}">
        <p14:creationId xmlns:p14="http://schemas.microsoft.com/office/powerpoint/2010/main" val="37203479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7743" y="1412776"/>
            <a:ext cx="6335713" cy="5051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/>
          <a:lstStyle/>
          <a:p>
            <a:r>
              <a:rPr lang="cs-CZ" dirty="0">
                <a:solidFill>
                  <a:srgbClr val="C00000"/>
                </a:solidFill>
              </a:rPr>
              <a:t>7</a:t>
            </a:r>
            <a:r>
              <a:rPr lang="cs-CZ" dirty="0" smtClean="0">
                <a:solidFill>
                  <a:srgbClr val="C00000"/>
                </a:solidFill>
              </a:rPr>
              <a:t>C.</a:t>
            </a:r>
            <a:r>
              <a:rPr lang="cs-CZ" dirty="0" smtClean="0">
                <a:solidFill>
                  <a:srgbClr val="C00000"/>
                </a:solidFill>
              </a:rPr>
              <a:t> </a:t>
            </a:r>
            <a:r>
              <a:rPr lang="cs-CZ" dirty="0" smtClean="0">
                <a:solidFill>
                  <a:srgbClr val="C00000"/>
                </a:solidFill>
              </a:rPr>
              <a:t>Měření úhlu.</a:t>
            </a:r>
            <a:endParaRPr lang="cs-CZ" dirty="0">
              <a:solidFill>
                <a:srgbClr val="C0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95536" y="980728"/>
            <a:ext cx="8229600" cy="964704"/>
          </a:xfrm>
        </p:spPr>
        <p:txBody>
          <a:bodyPr>
            <a:normAutofit/>
          </a:bodyPr>
          <a:lstStyle/>
          <a:p>
            <a:r>
              <a:rPr lang="cs-CZ" dirty="0" smtClean="0"/>
              <a:t>Změř </a:t>
            </a:r>
            <a:r>
              <a:rPr lang="cs-CZ" dirty="0" smtClean="0"/>
              <a:t>všechny vnitřní úhly </a:t>
            </a:r>
            <a:r>
              <a:rPr lang="cs-CZ" dirty="0" smtClean="0"/>
              <a:t>čtyřúhelníku </a:t>
            </a:r>
            <a:r>
              <a:rPr lang="cs-CZ" dirty="0" smtClean="0"/>
              <a:t>ABCD s přesností na 1°.     (</a:t>
            </a:r>
            <a:r>
              <a:rPr lang="cs-CZ" b="1" dirty="0"/>
              <a:t>5</a:t>
            </a:r>
            <a:r>
              <a:rPr lang="cs-CZ" b="1" dirty="0" smtClean="0"/>
              <a:t>b</a:t>
            </a:r>
            <a:r>
              <a:rPr lang="cs-CZ" dirty="0" smtClean="0"/>
              <a:t>)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6859496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solidFill>
                  <a:srgbClr val="C00000"/>
                </a:solidFill>
              </a:rPr>
              <a:t>8</a:t>
            </a:r>
            <a:r>
              <a:rPr lang="cs-CZ" dirty="0" smtClean="0">
                <a:solidFill>
                  <a:srgbClr val="C00000"/>
                </a:solidFill>
              </a:rPr>
              <a:t>.Typy trojúhelníků  </a:t>
            </a:r>
            <a:r>
              <a:rPr lang="cs-CZ" dirty="0" smtClean="0"/>
              <a:t>(2b)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82230" y="1807582"/>
            <a:ext cx="5194920" cy="3340968"/>
          </a:xfrm>
        </p:spPr>
        <p:txBody>
          <a:bodyPr/>
          <a:lstStyle/>
          <a:p>
            <a:pPr marL="0" indent="0">
              <a:buNone/>
            </a:pPr>
            <a:r>
              <a:rPr lang="cs-CZ" dirty="0"/>
              <a:t>Na obrázku je ciferník s dvanácti vyznačenými body (v celých hodinách). Jaký trojúhelník vznikne spojením bodů 4, 8 a 12</a:t>
            </a:r>
          </a:p>
          <a:p>
            <a:pPr marL="0" indent="0">
              <a:buNone/>
            </a:pPr>
            <a:r>
              <a:rPr lang="cs-CZ" dirty="0"/>
              <a:t>a) rovnoramenný tupoúhlý</a:t>
            </a:r>
          </a:p>
          <a:p>
            <a:pPr marL="0" indent="0">
              <a:buNone/>
            </a:pPr>
            <a:r>
              <a:rPr lang="cs-CZ" dirty="0"/>
              <a:t>b) rovnostranný pravoúhlý</a:t>
            </a:r>
          </a:p>
          <a:p>
            <a:pPr marL="0" indent="0">
              <a:buNone/>
            </a:pPr>
            <a:r>
              <a:rPr lang="cs-CZ" dirty="0"/>
              <a:t>c) rovnostranný ostroúhlý</a:t>
            </a:r>
          </a:p>
          <a:p>
            <a:pPr marL="0" indent="0">
              <a:buNone/>
            </a:pPr>
            <a:r>
              <a:rPr lang="cs-CZ" dirty="0"/>
              <a:t>d) obecný </a:t>
            </a:r>
          </a:p>
          <a:p>
            <a:endParaRPr lang="cs-CZ" dirty="0"/>
          </a:p>
        </p:txBody>
      </p:sp>
      <p:pic>
        <p:nvPicPr>
          <p:cNvPr id="4" name="Obrázek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6136" y="1772816"/>
            <a:ext cx="2632695" cy="252028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77695046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6785" y="2132856"/>
            <a:ext cx="3099589" cy="288032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solidFill>
                  <a:srgbClr val="C00000"/>
                </a:solidFill>
              </a:rPr>
              <a:t>9</a:t>
            </a:r>
            <a:r>
              <a:rPr lang="cs-CZ" dirty="0" smtClean="0">
                <a:solidFill>
                  <a:srgbClr val="C00000"/>
                </a:solidFill>
              </a:rPr>
              <a:t>. Typy trojúhelníku</a:t>
            </a:r>
            <a:endParaRPr lang="cs-CZ" dirty="0">
              <a:solidFill>
                <a:srgbClr val="C0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6203032" cy="4876800"/>
          </a:xfrm>
        </p:spPr>
        <p:txBody>
          <a:bodyPr/>
          <a:lstStyle/>
          <a:p>
            <a:pPr marL="0" indent="0">
              <a:buNone/>
            </a:pPr>
            <a:r>
              <a:rPr lang="cs-CZ" dirty="0" smtClean="0"/>
              <a:t>Na ciferníku sestav min. 3 tyto trojúhelníky. Zapiš jeho vrcholy pomocí čísel na ciferníku. </a:t>
            </a:r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endParaRPr lang="cs-CZ" dirty="0"/>
          </a:p>
          <a:p>
            <a:pPr marL="457200" indent="-457200">
              <a:lnSpc>
                <a:spcPct val="150000"/>
              </a:lnSpc>
              <a:buAutoNum type="alphaUcPeriod"/>
            </a:pPr>
            <a:r>
              <a:rPr lang="cs-CZ" dirty="0" smtClean="0"/>
              <a:t>ostroúhlé trojúhelníky (3b)</a:t>
            </a:r>
          </a:p>
          <a:p>
            <a:pPr marL="457200" indent="-457200">
              <a:lnSpc>
                <a:spcPct val="150000"/>
              </a:lnSpc>
              <a:buAutoNum type="alphaUcPeriod"/>
            </a:pPr>
            <a:r>
              <a:rPr lang="cs-CZ" dirty="0" smtClean="0"/>
              <a:t>pravoúhlé trojúhelníky (4b)</a:t>
            </a:r>
          </a:p>
          <a:p>
            <a:pPr marL="457200" indent="-457200">
              <a:lnSpc>
                <a:spcPct val="150000"/>
              </a:lnSpc>
              <a:buAutoNum type="alphaUcPeriod"/>
            </a:pPr>
            <a:r>
              <a:rPr lang="cs-CZ" dirty="0"/>
              <a:t>t</a:t>
            </a:r>
            <a:r>
              <a:rPr lang="cs-CZ" dirty="0" smtClean="0"/>
              <a:t>upoúhlé rovnoramenné trojúhelníky (5b)</a:t>
            </a:r>
          </a:p>
          <a:p>
            <a:pPr marL="457200" indent="-457200">
              <a:lnSpc>
                <a:spcPct val="150000"/>
              </a:lnSpc>
              <a:buAutoNum type="alphaUcPeriod"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4184412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/>
          </a:bodyPr>
          <a:lstStyle/>
          <a:p>
            <a:r>
              <a:rPr lang="cs-CZ" dirty="0" smtClean="0">
                <a:solidFill>
                  <a:srgbClr val="C00000"/>
                </a:solidFill>
              </a:rPr>
              <a:t>10</a:t>
            </a:r>
            <a:r>
              <a:rPr lang="cs-CZ" dirty="0" smtClean="0">
                <a:solidFill>
                  <a:srgbClr val="C00000"/>
                </a:solidFill>
              </a:rPr>
              <a:t>. </a:t>
            </a:r>
            <a:r>
              <a:rPr lang="cs-CZ" dirty="0" smtClean="0">
                <a:solidFill>
                  <a:srgbClr val="C00000"/>
                </a:solidFill>
              </a:rPr>
              <a:t>Rovnoramenný trojúhelník</a:t>
            </a:r>
            <a:endParaRPr lang="cs-CZ" dirty="0">
              <a:solidFill>
                <a:srgbClr val="C0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95536" y="1052736"/>
            <a:ext cx="8229600" cy="453650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dirty="0" smtClean="0"/>
              <a:t>Vypočítej velikosti </a:t>
            </a:r>
            <a:r>
              <a:rPr lang="cs-CZ" dirty="0" smtClean="0"/>
              <a:t>úhlů na obrázku rovnoramenných trojúhelníků.</a:t>
            </a:r>
          </a:p>
          <a:p>
            <a:pPr marL="0" indent="0">
              <a:buNone/>
            </a:pPr>
            <a:r>
              <a:rPr lang="cs-CZ" dirty="0" smtClean="0"/>
              <a:t>A.   (3b)	    	       B. (4b)            	    C.  (5b)</a:t>
            </a:r>
            <a:endParaRPr lang="cs-CZ" dirty="0"/>
          </a:p>
        </p:txBody>
      </p:sp>
      <p:grpSp>
        <p:nvGrpSpPr>
          <p:cNvPr id="37" name="Skupina 36"/>
          <p:cNvGrpSpPr/>
          <p:nvPr/>
        </p:nvGrpSpPr>
        <p:grpSpPr>
          <a:xfrm>
            <a:off x="-56393" y="2268433"/>
            <a:ext cx="2808312" cy="2205782"/>
            <a:chOff x="0" y="0"/>
            <a:chExt cx="2190750" cy="1762125"/>
          </a:xfrm>
        </p:grpSpPr>
        <p:grpSp>
          <p:nvGrpSpPr>
            <p:cNvPr id="38" name="Skupina 37"/>
            <p:cNvGrpSpPr/>
            <p:nvPr/>
          </p:nvGrpSpPr>
          <p:grpSpPr>
            <a:xfrm>
              <a:off x="161925" y="133350"/>
              <a:ext cx="1876425" cy="1600199"/>
              <a:chOff x="0" y="-200025"/>
              <a:chExt cx="1876425" cy="1381125"/>
            </a:xfrm>
          </p:grpSpPr>
          <p:sp>
            <p:nvSpPr>
              <p:cNvPr id="45" name="Rovnoramenný trojúhelník 44"/>
              <p:cNvSpPr/>
              <p:nvPr/>
            </p:nvSpPr>
            <p:spPr>
              <a:xfrm>
                <a:off x="76200" y="1"/>
                <a:ext cx="1676400" cy="893366"/>
              </a:xfrm>
              <a:prstGeom prst="triangle">
                <a:avLst>
                  <a:gd name="adj" fmla="val 50470"/>
                </a:avLst>
              </a:prstGeom>
              <a:ln w="9525"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cs-CZ"/>
              </a:p>
            </p:txBody>
          </p:sp>
          <p:sp>
            <p:nvSpPr>
              <p:cNvPr id="46" name="Textové pole 42"/>
              <p:cNvSpPr txBox="1"/>
              <p:nvPr/>
            </p:nvSpPr>
            <p:spPr>
              <a:xfrm>
                <a:off x="0" y="981075"/>
                <a:ext cx="219075" cy="200025"/>
              </a:xfrm>
              <a:prstGeom prst="rect">
                <a:avLst/>
              </a:prstGeom>
              <a:noFill/>
              <a:ln w="6350">
                <a:noFill/>
              </a:ln>
              <a:effectLst/>
            </p:spPr>
            <p:style>
              <a:lnRef idx="0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ot="0" spcFirstLastPara="0" vert="horz" wrap="square" lIns="0" tIns="0" rIns="0" bIns="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>
                  <a:lnSpc>
                    <a:spcPct val="115000"/>
                  </a:lnSpc>
                  <a:spcAft>
                    <a:spcPts val="1000"/>
                  </a:spcAft>
                </a:pPr>
                <a:r>
                  <a:rPr lang="cs-CZ" sz="1100" b="1">
                    <a:effectLst/>
                    <a:ea typeface="Calibri"/>
                    <a:cs typeface="Times New Roman"/>
                  </a:rPr>
                  <a:t>E</a:t>
                </a:r>
                <a:endParaRPr lang="cs-CZ" sz="1100">
                  <a:effectLst/>
                  <a:ea typeface="Calibri"/>
                  <a:cs typeface="Times New Roman"/>
                </a:endParaRPr>
              </a:p>
            </p:txBody>
          </p:sp>
          <p:sp>
            <p:nvSpPr>
              <p:cNvPr id="47" name="Textové pole 43"/>
              <p:cNvSpPr txBox="1"/>
              <p:nvPr/>
            </p:nvSpPr>
            <p:spPr>
              <a:xfrm>
                <a:off x="1657350" y="981075"/>
                <a:ext cx="219075" cy="200025"/>
              </a:xfrm>
              <a:prstGeom prst="rect">
                <a:avLst/>
              </a:prstGeom>
              <a:noFill/>
              <a:ln w="6350">
                <a:noFill/>
              </a:ln>
              <a:effectLst/>
            </p:spPr>
            <p:style>
              <a:lnRef idx="0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ot="0" spcFirstLastPara="0" vert="horz" wrap="square" lIns="0" tIns="0" rIns="0" bIns="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>
                  <a:lnSpc>
                    <a:spcPct val="115000"/>
                  </a:lnSpc>
                  <a:spcAft>
                    <a:spcPts val="1000"/>
                  </a:spcAft>
                </a:pPr>
                <a:r>
                  <a:rPr lang="cs-CZ" sz="1100" b="1">
                    <a:effectLst/>
                    <a:ea typeface="Calibri"/>
                    <a:cs typeface="Times New Roman"/>
                  </a:rPr>
                  <a:t>F</a:t>
                </a:r>
                <a:endParaRPr lang="cs-CZ" sz="1100">
                  <a:effectLst/>
                  <a:ea typeface="Calibri"/>
                  <a:cs typeface="Times New Roman"/>
                </a:endParaRPr>
              </a:p>
            </p:txBody>
          </p:sp>
          <p:sp>
            <p:nvSpPr>
              <p:cNvPr id="48" name="Textové pole 44"/>
              <p:cNvSpPr txBox="1"/>
              <p:nvPr/>
            </p:nvSpPr>
            <p:spPr>
              <a:xfrm>
                <a:off x="828675" y="-200025"/>
                <a:ext cx="219075" cy="200025"/>
              </a:xfrm>
              <a:prstGeom prst="rect">
                <a:avLst/>
              </a:prstGeom>
              <a:noFill/>
              <a:ln w="6350">
                <a:noFill/>
              </a:ln>
              <a:effectLst/>
            </p:spPr>
            <p:style>
              <a:lnRef idx="0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ot="0" spcFirstLastPara="0" vert="horz" wrap="square" lIns="0" tIns="0" rIns="0" bIns="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>
                  <a:lnSpc>
                    <a:spcPct val="115000"/>
                  </a:lnSpc>
                  <a:spcAft>
                    <a:spcPts val="1000"/>
                  </a:spcAft>
                </a:pPr>
                <a:r>
                  <a:rPr lang="cs-CZ" sz="1100" b="1">
                    <a:effectLst/>
                    <a:ea typeface="Calibri"/>
                    <a:cs typeface="Times New Roman"/>
                  </a:rPr>
                  <a:t>G</a:t>
                </a:r>
                <a:endParaRPr lang="cs-CZ" sz="1100">
                  <a:effectLst/>
                  <a:ea typeface="Calibri"/>
                  <a:cs typeface="Times New Roman"/>
                </a:endParaRPr>
              </a:p>
            </p:txBody>
          </p:sp>
        </p:grpSp>
        <p:sp>
          <p:nvSpPr>
            <p:cNvPr id="39" name="Textové pole 59"/>
            <p:cNvSpPr txBox="1"/>
            <p:nvPr/>
          </p:nvSpPr>
          <p:spPr>
            <a:xfrm>
              <a:off x="990600" y="476250"/>
              <a:ext cx="219075" cy="200025"/>
            </a:xfrm>
            <a:prstGeom prst="rect">
              <a:avLst/>
            </a:prstGeom>
            <a:noFill/>
            <a:ln w="6350">
              <a:noFill/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0" tIns="0" rIns="0" bIns="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15000"/>
                </a:lnSpc>
                <a:spcAft>
                  <a:spcPts val="1000"/>
                </a:spcAft>
              </a:pPr>
              <a:r>
                <a:rPr lang="cs-CZ" sz="1100" b="1" dirty="0" smtClean="0">
                  <a:ea typeface="Calibri"/>
                  <a:cs typeface="Times New Roman"/>
                </a:rPr>
                <a:t>76</a:t>
              </a:r>
              <a:r>
                <a:rPr lang="cs-CZ" sz="1100" b="1" dirty="0" smtClean="0">
                  <a:effectLst/>
                  <a:ea typeface="Calibri"/>
                  <a:cs typeface="Times New Roman"/>
                </a:rPr>
                <a:t>°</a:t>
              </a:r>
              <a:endParaRPr lang="cs-CZ" sz="1100" dirty="0">
                <a:effectLst/>
                <a:ea typeface="Calibri"/>
                <a:cs typeface="Times New Roman"/>
              </a:endParaRPr>
            </a:p>
          </p:txBody>
        </p:sp>
        <p:sp>
          <p:nvSpPr>
            <p:cNvPr id="40" name="Oblouk 39"/>
            <p:cNvSpPr/>
            <p:nvPr/>
          </p:nvSpPr>
          <p:spPr>
            <a:xfrm rot="10800000">
              <a:off x="819150" y="0"/>
              <a:ext cx="561975" cy="676275"/>
            </a:xfrm>
            <a:prstGeom prst="arc">
              <a:avLst>
                <a:gd name="adj1" fmla="val 13977306"/>
                <a:gd name="adj2" fmla="val 18394855"/>
              </a:avLst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cs-CZ"/>
            </a:p>
          </p:txBody>
        </p:sp>
        <p:sp>
          <p:nvSpPr>
            <p:cNvPr id="41" name="Oblouk 40"/>
            <p:cNvSpPr/>
            <p:nvPr/>
          </p:nvSpPr>
          <p:spPr>
            <a:xfrm rot="1874418">
              <a:off x="0" y="1085850"/>
              <a:ext cx="561975" cy="676275"/>
            </a:xfrm>
            <a:prstGeom prst="arc">
              <a:avLst>
                <a:gd name="adj1" fmla="val 16200000"/>
                <a:gd name="adj2" fmla="val 19636355"/>
              </a:avLst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cs-CZ"/>
            </a:p>
          </p:txBody>
        </p:sp>
        <p:sp>
          <p:nvSpPr>
            <p:cNvPr id="42" name="Textové pole 62"/>
            <p:cNvSpPr txBox="1"/>
            <p:nvPr/>
          </p:nvSpPr>
          <p:spPr>
            <a:xfrm>
              <a:off x="333375" y="1200150"/>
              <a:ext cx="219075" cy="200025"/>
            </a:xfrm>
            <a:prstGeom prst="rect">
              <a:avLst/>
            </a:prstGeom>
            <a:noFill/>
            <a:ln w="6350">
              <a:noFill/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0" tIns="0" rIns="0" bIns="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15000"/>
                </a:lnSpc>
                <a:spcAft>
                  <a:spcPts val="1000"/>
                </a:spcAft>
              </a:pPr>
              <a:r>
                <a:rPr lang="cs-CZ" sz="1100">
                  <a:effectLst/>
                  <a:latin typeface="Cambria Math"/>
                  <a:ea typeface="Calibri"/>
                  <a:cs typeface="Times New Roman"/>
                </a:rPr>
                <a:t>ε</a:t>
              </a:r>
              <a:endParaRPr lang="cs-CZ" sz="1100">
                <a:effectLst/>
                <a:ea typeface="Calibri"/>
                <a:cs typeface="Times New Roman"/>
              </a:endParaRPr>
            </a:p>
          </p:txBody>
        </p:sp>
        <p:sp>
          <p:nvSpPr>
            <p:cNvPr id="43" name="Oblouk 42"/>
            <p:cNvSpPr/>
            <p:nvPr/>
          </p:nvSpPr>
          <p:spPr>
            <a:xfrm rot="16035353">
              <a:off x="1571625" y="971550"/>
              <a:ext cx="561975" cy="676275"/>
            </a:xfrm>
            <a:prstGeom prst="arc">
              <a:avLst>
                <a:gd name="adj1" fmla="val 15382544"/>
                <a:gd name="adj2" fmla="val 19336359"/>
              </a:avLst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cs-CZ"/>
            </a:p>
          </p:txBody>
        </p:sp>
        <p:sp>
          <p:nvSpPr>
            <p:cNvPr id="44" name="Textové pole 64"/>
            <p:cNvSpPr txBox="1"/>
            <p:nvPr/>
          </p:nvSpPr>
          <p:spPr>
            <a:xfrm>
              <a:off x="1571625" y="1190625"/>
              <a:ext cx="219075" cy="200025"/>
            </a:xfrm>
            <a:prstGeom prst="rect">
              <a:avLst/>
            </a:prstGeom>
            <a:noFill/>
            <a:ln w="6350">
              <a:noFill/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0" tIns="0" rIns="0" bIns="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15000"/>
                </a:lnSpc>
                <a:spcAft>
                  <a:spcPts val="1000"/>
                </a:spcAft>
              </a:pPr>
              <a:r>
                <a:rPr lang="cs-CZ" sz="1100">
                  <a:effectLst/>
                  <a:latin typeface="Cambria Math"/>
                  <a:ea typeface="Calibri"/>
                  <a:cs typeface="Times New Roman"/>
                </a:rPr>
                <a:t>ϕ</a:t>
              </a:r>
              <a:endParaRPr lang="cs-CZ" sz="1100">
                <a:effectLst/>
                <a:ea typeface="Calibri"/>
                <a:cs typeface="Times New Roman"/>
              </a:endParaRPr>
            </a:p>
          </p:txBody>
        </p:sp>
      </p:grpSp>
      <p:grpSp>
        <p:nvGrpSpPr>
          <p:cNvPr id="15" name="Skupina 14"/>
          <p:cNvGrpSpPr/>
          <p:nvPr/>
        </p:nvGrpSpPr>
        <p:grpSpPr>
          <a:xfrm>
            <a:off x="3059832" y="2547938"/>
            <a:ext cx="2607543" cy="1762125"/>
            <a:chOff x="3059832" y="2547938"/>
            <a:chExt cx="2607543" cy="1762125"/>
          </a:xfrm>
        </p:grpSpPr>
        <p:grpSp>
          <p:nvGrpSpPr>
            <p:cNvPr id="49" name="Skupina 48"/>
            <p:cNvGrpSpPr/>
            <p:nvPr/>
          </p:nvGrpSpPr>
          <p:grpSpPr>
            <a:xfrm>
              <a:off x="3476625" y="2547938"/>
              <a:ext cx="2190750" cy="1762125"/>
              <a:chOff x="0" y="0"/>
              <a:chExt cx="2190750" cy="1762125"/>
            </a:xfrm>
          </p:grpSpPr>
          <p:grpSp>
            <p:nvGrpSpPr>
              <p:cNvPr id="50" name="Skupina 49"/>
              <p:cNvGrpSpPr/>
              <p:nvPr/>
            </p:nvGrpSpPr>
            <p:grpSpPr>
              <a:xfrm>
                <a:off x="161925" y="133350"/>
                <a:ext cx="1876425" cy="1600199"/>
                <a:chOff x="0" y="-200025"/>
                <a:chExt cx="1876425" cy="1381125"/>
              </a:xfrm>
            </p:grpSpPr>
            <p:sp>
              <p:nvSpPr>
                <p:cNvPr id="57" name="Rovnoramenný trojúhelník 56"/>
                <p:cNvSpPr/>
                <p:nvPr/>
              </p:nvSpPr>
              <p:spPr>
                <a:xfrm>
                  <a:off x="76200" y="1"/>
                  <a:ext cx="1676400" cy="893366"/>
                </a:xfrm>
                <a:prstGeom prst="triangle">
                  <a:avLst>
                    <a:gd name="adj" fmla="val 50470"/>
                  </a:avLst>
                </a:prstGeom>
                <a:ln w="9525"/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cs-CZ"/>
                </a:p>
              </p:txBody>
            </p:sp>
            <p:sp>
              <p:nvSpPr>
                <p:cNvPr id="58" name="Textové pole 42"/>
                <p:cNvSpPr txBox="1"/>
                <p:nvPr/>
              </p:nvSpPr>
              <p:spPr>
                <a:xfrm>
                  <a:off x="0" y="981075"/>
                  <a:ext cx="219075" cy="200025"/>
                </a:xfrm>
                <a:prstGeom prst="rect">
                  <a:avLst/>
                </a:prstGeom>
                <a:noFill/>
                <a:ln w="6350">
                  <a:noFill/>
                </a:ln>
                <a:effectLst/>
              </p:spPr>
              <p:style>
                <a:lnRef idx="0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dk1"/>
                </a:fontRef>
              </p:style>
              <p:txBody>
                <a:bodyPr rot="0" spcFirstLastPara="0" vert="horz" wrap="square" lIns="0" tIns="0" rIns="0" bIns="0" numCol="1" spcCol="0" rtlCol="0" fromWordArt="0" anchor="t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>
                    <a:lnSpc>
                      <a:spcPct val="115000"/>
                    </a:lnSpc>
                    <a:spcAft>
                      <a:spcPts val="1000"/>
                    </a:spcAft>
                  </a:pPr>
                  <a:r>
                    <a:rPr lang="cs-CZ" sz="1100" dirty="0" smtClean="0">
                      <a:effectLst/>
                      <a:ea typeface="Calibri"/>
                      <a:cs typeface="Times New Roman"/>
                    </a:rPr>
                    <a:t>A</a:t>
                  </a:r>
                  <a:endParaRPr lang="cs-CZ" sz="1100" dirty="0">
                    <a:effectLst/>
                    <a:ea typeface="Calibri"/>
                    <a:cs typeface="Times New Roman"/>
                  </a:endParaRPr>
                </a:p>
              </p:txBody>
            </p:sp>
            <p:sp>
              <p:nvSpPr>
                <p:cNvPr id="59" name="Textové pole 43"/>
                <p:cNvSpPr txBox="1"/>
                <p:nvPr/>
              </p:nvSpPr>
              <p:spPr>
                <a:xfrm>
                  <a:off x="1657350" y="981075"/>
                  <a:ext cx="219075" cy="200025"/>
                </a:xfrm>
                <a:prstGeom prst="rect">
                  <a:avLst/>
                </a:prstGeom>
                <a:noFill/>
                <a:ln w="6350">
                  <a:noFill/>
                </a:ln>
                <a:effectLst/>
              </p:spPr>
              <p:style>
                <a:lnRef idx="0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dk1"/>
                </a:fontRef>
              </p:style>
              <p:txBody>
                <a:bodyPr rot="0" spcFirstLastPara="0" vert="horz" wrap="square" lIns="0" tIns="0" rIns="0" bIns="0" numCol="1" spcCol="0" rtlCol="0" fromWordArt="0" anchor="t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>
                    <a:lnSpc>
                      <a:spcPct val="115000"/>
                    </a:lnSpc>
                    <a:spcAft>
                      <a:spcPts val="1000"/>
                    </a:spcAft>
                  </a:pPr>
                  <a:r>
                    <a:rPr lang="cs-CZ" sz="1100" dirty="0" smtClean="0">
                      <a:effectLst/>
                      <a:ea typeface="Calibri"/>
                      <a:cs typeface="Times New Roman"/>
                    </a:rPr>
                    <a:t>B</a:t>
                  </a:r>
                  <a:endParaRPr lang="cs-CZ" sz="1100" dirty="0">
                    <a:effectLst/>
                    <a:ea typeface="Calibri"/>
                    <a:cs typeface="Times New Roman"/>
                  </a:endParaRPr>
                </a:p>
              </p:txBody>
            </p:sp>
            <p:sp>
              <p:nvSpPr>
                <p:cNvPr id="60" name="Textové pole 44"/>
                <p:cNvSpPr txBox="1"/>
                <p:nvPr/>
              </p:nvSpPr>
              <p:spPr>
                <a:xfrm>
                  <a:off x="828675" y="-200025"/>
                  <a:ext cx="219075" cy="200025"/>
                </a:xfrm>
                <a:prstGeom prst="rect">
                  <a:avLst/>
                </a:prstGeom>
                <a:noFill/>
                <a:ln w="6350">
                  <a:noFill/>
                </a:ln>
                <a:effectLst/>
              </p:spPr>
              <p:style>
                <a:lnRef idx="0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dk1"/>
                </a:fontRef>
              </p:style>
              <p:txBody>
                <a:bodyPr rot="0" spcFirstLastPara="0" vert="horz" wrap="square" lIns="0" tIns="0" rIns="0" bIns="0" numCol="1" spcCol="0" rtlCol="0" fromWordArt="0" anchor="t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>
                    <a:lnSpc>
                      <a:spcPct val="115000"/>
                    </a:lnSpc>
                    <a:spcAft>
                      <a:spcPts val="1000"/>
                    </a:spcAft>
                  </a:pPr>
                  <a:r>
                    <a:rPr lang="cs-CZ" sz="1100" b="1" dirty="0">
                      <a:ea typeface="Calibri"/>
                      <a:cs typeface="Times New Roman"/>
                    </a:rPr>
                    <a:t>C</a:t>
                  </a:r>
                  <a:endParaRPr lang="cs-CZ" sz="1100" dirty="0">
                    <a:effectLst/>
                    <a:ea typeface="Calibri"/>
                    <a:cs typeface="Times New Roman"/>
                  </a:endParaRPr>
                </a:p>
              </p:txBody>
            </p:sp>
          </p:grpSp>
          <p:sp>
            <p:nvSpPr>
              <p:cNvPr id="51" name="Textové pole 59"/>
              <p:cNvSpPr txBox="1"/>
              <p:nvPr/>
            </p:nvSpPr>
            <p:spPr>
              <a:xfrm>
                <a:off x="990600" y="476250"/>
                <a:ext cx="219075" cy="200025"/>
              </a:xfrm>
              <a:prstGeom prst="rect">
                <a:avLst/>
              </a:prstGeom>
              <a:noFill/>
              <a:ln w="6350">
                <a:noFill/>
              </a:ln>
              <a:effectLst/>
            </p:spPr>
            <p:style>
              <a:lnRef idx="0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ot="0" spcFirstLastPara="0" vert="horz" wrap="square" lIns="0" tIns="0" rIns="0" bIns="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>
                  <a:lnSpc>
                    <a:spcPct val="115000"/>
                  </a:lnSpc>
                  <a:spcAft>
                    <a:spcPts val="1000"/>
                  </a:spcAft>
                </a:pPr>
                <a:r>
                  <a:rPr lang="cs-CZ" sz="1100" b="1" dirty="0" smtClean="0">
                    <a:latin typeface="Cambria Math"/>
                    <a:ea typeface="Calibri"/>
                    <a:cs typeface="Times New Roman"/>
                  </a:rPr>
                  <a:t>γ</a:t>
                </a:r>
                <a:endParaRPr lang="cs-CZ" sz="1100" dirty="0">
                  <a:effectLst/>
                  <a:ea typeface="Calibri"/>
                  <a:cs typeface="Times New Roman"/>
                </a:endParaRPr>
              </a:p>
            </p:txBody>
          </p:sp>
          <p:sp>
            <p:nvSpPr>
              <p:cNvPr id="52" name="Oblouk 51"/>
              <p:cNvSpPr/>
              <p:nvPr/>
            </p:nvSpPr>
            <p:spPr>
              <a:xfrm rot="10800000">
                <a:off x="819150" y="0"/>
                <a:ext cx="561975" cy="676275"/>
              </a:xfrm>
              <a:prstGeom prst="arc">
                <a:avLst>
                  <a:gd name="adj1" fmla="val 13977306"/>
                  <a:gd name="adj2" fmla="val 18394855"/>
                </a:avLst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cs-CZ"/>
              </a:p>
            </p:txBody>
          </p:sp>
          <p:sp>
            <p:nvSpPr>
              <p:cNvPr id="53" name="Oblouk 52"/>
              <p:cNvSpPr/>
              <p:nvPr/>
            </p:nvSpPr>
            <p:spPr>
              <a:xfrm rot="1874418">
                <a:off x="0" y="1085850"/>
                <a:ext cx="561975" cy="676275"/>
              </a:xfrm>
              <a:prstGeom prst="arc">
                <a:avLst>
                  <a:gd name="adj1" fmla="val 16200000"/>
                  <a:gd name="adj2" fmla="val 19636355"/>
                </a:avLst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cs-CZ"/>
              </a:p>
            </p:txBody>
          </p:sp>
          <p:sp>
            <p:nvSpPr>
              <p:cNvPr id="54" name="Textové pole 62"/>
              <p:cNvSpPr txBox="1"/>
              <p:nvPr/>
            </p:nvSpPr>
            <p:spPr>
              <a:xfrm>
                <a:off x="333375" y="1200150"/>
                <a:ext cx="219075" cy="200025"/>
              </a:xfrm>
              <a:prstGeom prst="rect">
                <a:avLst/>
              </a:prstGeom>
              <a:noFill/>
              <a:ln w="6350">
                <a:noFill/>
              </a:ln>
              <a:effectLst/>
            </p:spPr>
            <p:style>
              <a:lnRef idx="0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ot="0" spcFirstLastPara="0" vert="horz" wrap="square" lIns="0" tIns="0" rIns="0" bIns="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>
                  <a:lnSpc>
                    <a:spcPct val="115000"/>
                  </a:lnSpc>
                  <a:spcAft>
                    <a:spcPts val="1000"/>
                  </a:spcAft>
                </a:pPr>
                <a:r>
                  <a:rPr lang="cs-CZ" sz="1100" dirty="0">
                    <a:latin typeface="Cambria Math"/>
                    <a:ea typeface="Calibri"/>
                    <a:cs typeface="Times New Roman"/>
                  </a:rPr>
                  <a:t>α</a:t>
                </a:r>
                <a:endParaRPr lang="cs-CZ" sz="1100" dirty="0">
                  <a:effectLst/>
                  <a:ea typeface="Calibri"/>
                  <a:cs typeface="Times New Roman"/>
                </a:endParaRPr>
              </a:p>
            </p:txBody>
          </p:sp>
          <p:sp>
            <p:nvSpPr>
              <p:cNvPr id="55" name="Oblouk 54"/>
              <p:cNvSpPr/>
              <p:nvPr/>
            </p:nvSpPr>
            <p:spPr>
              <a:xfrm rot="16035353">
                <a:off x="1571625" y="971550"/>
                <a:ext cx="561975" cy="676275"/>
              </a:xfrm>
              <a:prstGeom prst="arc">
                <a:avLst>
                  <a:gd name="adj1" fmla="val 15382544"/>
                  <a:gd name="adj2" fmla="val 19336359"/>
                </a:avLst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cs-CZ"/>
              </a:p>
            </p:txBody>
          </p:sp>
          <p:sp>
            <p:nvSpPr>
              <p:cNvPr id="56" name="Textové pole 64"/>
              <p:cNvSpPr txBox="1"/>
              <p:nvPr/>
            </p:nvSpPr>
            <p:spPr>
              <a:xfrm>
                <a:off x="1571625" y="1190625"/>
                <a:ext cx="219075" cy="200025"/>
              </a:xfrm>
              <a:prstGeom prst="rect">
                <a:avLst/>
              </a:prstGeom>
              <a:noFill/>
              <a:ln w="6350">
                <a:noFill/>
              </a:ln>
              <a:effectLst/>
            </p:spPr>
            <p:style>
              <a:lnRef idx="0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ot="0" spcFirstLastPara="0" vert="horz" wrap="square" lIns="0" tIns="0" rIns="0" bIns="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>
                  <a:lnSpc>
                    <a:spcPct val="115000"/>
                  </a:lnSpc>
                  <a:spcAft>
                    <a:spcPts val="1000"/>
                  </a:spcAft>
                </a:pPr>
                <a:r>
                  <a:rPr lang="cs-CZ" sz="1100" dirty="0">
                    <a:latin typeface="Cambria Math"/>
                    <a:ea typeface="Calibri"/>
                    <a:cs typeface="Times New Roman"/>
                  </a:rPr>
                  <a:t>β</a:t>
                </a:r>
                <a:endParaRPr lang="cs-CZ" sz="1100" dirty="0">
                  <a:effectLst/>
                  <a:ea typeface="Calibri"/>
                  <a:cs typeface="Times New Roman"/>
                </a:endParaRPr>
              </a:p>
            </p:txBody>
          </p:sp>
        </p:grpSp>
        <p:cxnSp>
          <p:nvCxnSpPr>
            <p:cNvPr id="8" name="Přímá spojnice 7"/>
            <p:cNvCxnSpPr/>
            <p:nvPr/>
          </p:nvCxnSpPr>
          <p:spPr>
            <a:xfrm flipH="1">
              <a:off x="3059832" y="3948113"/>
              <a:ext cx="797794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61" name="Oblouk 60"/>
            <p:cNvSpPr/>
            <p:nvPr/>
          </p:nvSpPr>
          <p:spPr>
            <a:xfrm rot="16035353">
              <a:off x="3541571" y="3491877"/>
              <a:ext cx="632109" cy="676275"/>
            </a:xfrm>
            <a:prstGeom prst="arc">
              <a:avLst>
                <a:gd name="adj1" fmla="val 15382544"/>
                <a:gd name="adj2" fmla="val 1470885"/>
              </a:avLst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cs-CZ"/>
            </a:p>
          </p:txBody>
        </p:sp>
        <p:sp>
          <p:nvSpPr>
            <p:cNvPr id="62" name="Textové pole 59"/>
            <p:cNvSpPr txBox="1"/>
            <p:nvPr/>
          </p:nvSpPr>
          <p:spPr>
            <a:xfrm>
              <a:off x="3590925" y="3633070"/>
              <a:ext cx="328612" cy="205505"/>
            </a:xfrm>
            <a:prstGeom prst="rect">
              <a:avLst/>
            </a:prstGeom>
            <a:noFill/>
            <a:ln w="6350">
              <a:noFill/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0" tIns="0" rIns="0" bIns="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15000"/>
                </a:lnSpc>
                <a:spcAft>
                  <a:spcPts val="1000"/>
                </a:spcAft>
              </a:pPr>
              <a:r>
                <a:rPr lang="cs-CZ" sz="1100" b="1" dirty="0" smtClean="0">
                  <a:latin typeface="Cambria Math"/>
                  <a:ea typeface="Calibri"/>
                  <a:cs typeface="Times New Roman"/>
                </a:rPr>
                <a:t>133°</a:t>
              </a:r>
            </a:p>
            <a:p>
              <a:pPr algn="ctr">
                <a:lnSpc>
                  <a:spcPct val="115000"/>
                </a:lnSpc>
                <a:spcAft>
                  <a:spcPts val="1000"/>
                </a:spcAft>
              </a:pPr>
              <a:endParaRPr lang="cs-CZ" sz="1100" dirty="0">
                <a:effectLst/>
                <a:ea typeface="Calibri"/>
                <a:cs typeface="Times New Roman"/>
              </a:endParaRPr>
            </a:p>
          </p:txBody>
        </p:sp>
      </p:grpSp>
      <p:grpSp>
        <p:nvGrpSpPr>
          <p:cNvPr id="64" name="Skupina 63"/>
          <p:cNvGrpSpPr/>
          <p:nvPr/>
        </p:nvGrpSpPr>
        <p:grpSpPr>
          <a:xfrm>
            <a:off x="6285554" y="2676319"/>
            <a:ext cx="2190750" cy="1762125"/>
            <a:chOff x="0" y="0"/>
            <a:chExt cx="2190750" cy="1762125"/>
          </a:xfrm>
        </p:grpSpPr>
        <p:grpSp>
          <p:nvGrpSpPr>
            <p:cNvPr id="68" name="Skupina 67"/>
            <p:cNvGrpSpPr/>
            <p:nvPr/>
          </p:nvGrpSpPr>
          <p:grpSpPr>
            <a:xfrm>
              <a:off x="161925" y="133350"/>
              <a:ext cx="1876425" cy="1600199"/>
              <a:chOff x="0" y="-200025"/>
              <a:chExt cx="1876425" cy="1381125"/>
            </a:xfrm>
          </p:grpSpPr>
          <p:sp>
            <p:nvSpPr>
              <p:cNvPr id="75" name="Rovnoramenný trojúhelník 74"/>
              <p:cNvSpPr/>
              <p:nvPr/>
            </p:nvSpPr>
            <p:spPr>
              <a:xfrm>
                <a:off x="76200" y="1"/>
                <a:ext cx="1676400" cy="893366"/>
              </a:xfrm>
              <a:prstGeom prst="triangle">
                <a:avLst>
                  <a:gd name="adj" fmla="val 50470"/>
                </a:avLst>
              </a:prstGeom>
              <a:ln w="9525"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cs-CZ"/>
              </a:p>
            </p:txBody>
          </p:sp>
          <p:sp>
            <p:nvSpPr>
              <p:cNvPr id="76" name="Textové pole 42"/>
              <p:cNvSpPr txBox="1"/>
              <p:nvPr/>
            </p:nvSpPr>
            <p:spPr>
              <a:xfrm>
                <a:off x="0" y="981075"/>
                <a:ext cx="219075" cy="200025"/>
              </a:xfrm>
              <a:prstGeom prst="rect">
                <a:avLst/>
              </a:prstGeom>
              <a:noFill/>
              <a:ln w="6350">
                <a:noFill/>
              </a:ln>
              <a:effectLst/>
            </p:spPr>
            <p:style>
              <a:lnRef idx="0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ot="0" spcFirstLastPara="0" vert="horz" wrap="square" lIns="0" tIns="0" rIns="0" bIns="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>
                  <a:lnSpc>
                    <a:spcPct val="115000"/>
                  </a:lnSpc>
                  <a:spcAft>
                    <a:spcPts val="1000"/>
                  </a:spcAft>
                </a:pPr>
                <a:r>
                  <a:rPr lang="cs-CZ" sz="1100" dirty="0" smtClean="0">
                    <a:effectLst/>
                    <a:ea typeface="Calibri"/>
                    <a:cs typeface="Times New Roman"/>
                  </a:rPr>
                  <a:t>C</a:t>
                </a:r>
                <a:endParaRPr lang="cs-CZ" sz="1100" dirty="0">
                  <a:effectLst/>
                  <a:ea typeface="Calibri"/>
                  <a:cs typeface="Times New Roman"/>
                </a:endParaRPr>
              </a:p>
            </p:txBody>
          </p:sp>
          <p:sp>
            <p:nvSpPr>
              <p:cNvPr id="77" name="Textové pole 43"/>
              <p:cNvSpPr txBox="1"/>
              <p:nvPr/>
            </p:nvSpPr>
            <p:spPr>
              <a:xfrm>
                <a:off x="1657350" y="981075"/>
                <a:ext cx="219075" cy="200025"/>
              </a:xfrm>
              <a:prstGeom prst="rect">
                <a:avLst/>
              </a:prstGeom>
              <a:noFill/>
              <a:ln w="6350">
                <a:noFill/>
              </a:ln>
              <a:effectLst/>
            </p:spPr>
            <p:style>
              <a:lnRef idx="0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ot="0" spcFirstLastPara="0" vert="horz" wrap="square" lIns="0" tIns="0" rIns="0" bIns="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>
                  <a:lnSpc>
                    <a:spcPct val="115000"/>
                  </a:lnSpc>
                  <a:spcAft>
                    <a:spcPts val="1000"/>
                  </a:spcAft>
                </a:pPr>
                <a:r>
                  <a:rPr lang="cs-CZ" sz="1100" dirty="0" smtClean="0">
                    <a:effectLst/>
                    <a:ea typeface="Calibri"/>
                    <a:cs typeface="Times New Roman"/>
                  </a:rPr>
                  <a:t>D</a:t>
                </a:r>
                <a:endParaRPr lang="cs-CZ" sz="1100" dirty="0">
                  <a:effectLst/>
                  <a:ea typeface="Calibri"/>
                  <a:cs typeface="Times New Roman"/>
                </a:endParaRPr>
              </a:p>
            </p:txBody>
          </p:sp>
          <p:sp>
            <p:nvSpPr>
              <p:cNvPr id="78" name="Textové pole 44"/>
              <p:cNvSpPr txBox="1"/>
              <p:nvPr/>
            </p:nvSpPr>
            <p:spPr>
              <a:xfrm>
                <a:off x="828675" y="-200025"/>
                <a:ext cx="219075" cy="200025"/>
              </a:xfrm>
              <a:prstGeom prst="rect">
                <a:avLst/>
              </a:prstGeom>
              <a:noFill/>
              <a:ln w="6350">
                <a:noFill/>
              </a:ln>
              <a:effectLst/>
            </p:spPr>
            <p:style>
              <a:lnRef idx="0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ot="0" spcFirstLastPara="0" vert="horz" wrap="square" lIns="0" tIns="0" rIns="0" bIns="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>
                  <a:lnSpc>
                    <a:spcPct val="115000"/>
                  </a:lnSpc>
                  <a:spcAft>
                    <a:spcPts val="1000"/>
                  </a:spcAft>
                </a:pPr>
                <a:r>
                  <a:rPr lang="cs-CZ" sz="1100" dirty="0" smtClean="0">
                    <a:effectLst/>
                    <a:ea typeface="Calibri"/>
                    <a:cs typeface="Times New Roman"/>
                  </a:rPr>
                  <a:t>E</a:t>
                </a:r>
                <a:endParaRPr lang="cs-CZ" sz="1100" dirty="0">
                  <a:effectLst/>
                  <a:ea typeface="Calibri"/>
                  <a:cs typeface="Times New Roman"/>
                </a:endParaRPr>
              </a:p>
            </p:txBody>
          </p:sp>
        </p:grpSp>
        <p:sp>
          <p:nvSpPr>
            <p:cNvPr id="69" name="Textové pole 59"/>
            <p:cNvSpPr txBox="1"/>
            <p:nvPr/>
          </p:nvSpPr>
          <p:spPr>
            <a:xfrm>
              <a:off x="974666" y="400503"/>
              <a:ext cx="219075" cy="200025"/>
            </a:xfrm>
            <a:prstGeom prst="rect">
              <a:avLst/>
            </a:prstGeom>
            <a:noFill/>
            <a:ln w="6350">
              <a:noFill/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0" tIns="0" rIns="0" bIns="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15000"/>
                </a:lnSpc>
                <a:spcAft>
                  <a:spcPts val="1000"/>
                </a:spcAft>
              </a:pPr>
              <a:r>
                <a:rPr lang="el-GR" sz="1400" dirty="0" smtClean="0">
                  <a:effectLst/>
                  <a:latin typeface="Cambria Math"/>
                  <a:ea typeface="Cambria Math"/>
                  <a:cs typeface="Times New Roman"/>
                </a:rPr>
                <a:t>ε</a:t>
              </a:r>
              <a:endParaRPr lang="cs-CZ" sz="1400" baseline="30000" dirty="0">
                <a:effectLst/>
                <a:ea typeface="Calibri"/>
                <a:cs typeface="Times New Roman"/>
              </a:endParaRPr>
            </a:p>
          </p:txBody>
        </p:sp>
        <p:sp>
          <p:nvSpPr>
            <p:cNvPr id="70" name="Oblouk 69"/>
            <p:cNvSpPr/>
            <p:nvPr/>
          </p:nvSpPr>
          <p:spPr>
            <a:xfrm rot="10800000">
              <a:off x="819150" y="0"/>
              <a:ext cx="561975" cy="676275"/>
            </a:xfrm>
            <a:prstGeom prst="arc">
              <a:avLst>
                <a:gd name="adj1" fmla="val 13977306"/>
                <a:gd name="adj2" fmla="val 18394855"/>
              </a:avLst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cs-CZ"/>
            </a:p>
          </p:txBody>
        </p:sp>
        <p:sp>
          <p:nvSpPr>
            <p:cNvPr id="71" name="Oblouk 70"/>
            <p:cNvSpPr/>
            <p:nvPr/>
          </p:nvSpPr>
          <p:spPr>
            <a:xfrm rot="1874418">
              <a:off x="0" y="1085850"/>
              <a:ext cx="561975" cy="676275"/>
            </a:xfrm>
            <a:prstGeom prst="arc">
              <a:avLst>
                <a:gd name="adj1" fmla="val 16200000"/>
                <a:gd name="adj2" fmla="val 19636355"/>
              </a:avLst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cs-CZ"/>
            </a:p>
          </p:txBody>
        </p:sp>
        <p:sp>
          <p:nvSpPr>
            <p:cNvPr id="72" name="Textové pole 62"/>
            <p:cNvSpPr txBox="1"/>
            <p:nvPr/>
          </p:nvSpPr>
          <p:spPr>
            <a:xfrm>
              <a:off x="333375" y="1200150"/>
              <a:ext cx="219075" cy="200025"/>
            </a:xfrm>
            <a:prstGeom prst="rect">
              <a:avLst/>
            </a:prstGeom>
            <a:noFill/>
            <a:ln w="6350">
              <a:noFill/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0" tIns="0" rIns="0" bIns="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15000"/>
                </a:lnSpc>
                <a:spcAft>
                  <a:spcPts val="1000"/>
                </a:spcAft>
              </a:pPr>
              <a:r>
                <a:rPr lang="el-GR" sz="1100" dirty="0" smtClean="0">
                  <a:effectLst/>
                  <a:latin typeface="Cambria Math"/>
                  <a:ea typeface="Cambria Math"/>
                  <a:cs typeface="Times New Roman"/>
                </a:rPr>
                <a:t>γ</a:t>
              </a:r>
              <a:endParaRPr lang="cs-CZ" sz="1100" dirty="0">
                <a:effectLst/>
                <a:ea typeface="Calibri"/>
                <a:cs typeface="Times New Roman"/>
              </a:endParaRPr>
            </a:p>
          </p:txBody>
        </p:sp>
        <p:sp>
          <p:nvSpPr>
            <p:cNvPr id="73" name="Oblouk 72"/>
            <p:cNvSpPr/>
            <p:nvPr/>
          </p:nvSpPr>
          <p:spPr>
            <a:xfrm rot="16035353">
              <a:off x="1571625" y="971550"/>
              <a:ext cx="561975" cy="676275"/>
            </a:xfrm>
            <a:prstGeom prst="arc">
              <a:avLst>
                <a:gd name="adj1" fmla="val 15382544"/>
                <a:gd name="adj2" fmla="val 19336359"/>
              </a:avLst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cs-CZ"/>
            </a:p>
          </p:txBody>
        </p:sp>
        <p:sp>
          <p:nvSpPr>
            <p:cNvPr id="74" name="Textové pole 64"/>
            <p:cNvSpPr txBox="1"/>
            <p:nvPr/>
          </p:nvSpPr>
          <p:spPr>
            <a:xfrm>
              <a:off x="1571625" y="1190625"/>
              <a:ext cx="219075" cy="200025"/>
            </a:xfrm>
            <a:prstGeom prst="rect">
              <a:avLst/>
            </a:prstGeom>
            <a:noFill/>
            <a:ln w="6350">
              <a:noFill/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0" tIns="0" rIns="0" bIns="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15000"/>
                </a:lnSpc>
                <a:spcAft>
                  <a:spcPts val="1000"/>
                </a:spcAft>
              </a:pPr>
              <a:r>
                <a:rPr lang="cs-CZ" sz="1100" dirty="0">
                  <a:latin typeface="Cambria Math"/>
                  <a:ea typeface="Calibri"/>
                  <a:cs typeface="Times New Roman"/>
                </a:rPr>
                <a:t>δ</a:t>
              </a:r>
              <a:endParaRPr lang="cs-CZ" sz="1100" dirty="0">
                <a:effectLst/>
                <a:ea typeface="Calibri"/>
                <a:cs typeface="Times New Roman"/>
              </a:endParaRPr>
            </a:p>
          </p:txBody>
        </p:sp>
      </p:grpSp>
      <p:cxnSp>
        <p:nvCxnSpPr>
          <p:cNvPr id="65" name="Přímá spojnice 64"/>
          <p:cNvCxnSpPr>
            <a:stCxn id="75" idx="0"/>
          </p:cNvCxnSpPr>
          <p:nvPr/>
        </p:nvCxnSpPr>
        <p:spPr>
          <a:xfrm flipH="1" flipV="1">
            <a:off x="6838004" y="2435357"/>
            <a:ext cx="531754" cy="606066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6" name="Oblouk 65"/>
          <p:cNvSpPr/>
          <p:nvPr/>
        </p:nvSpPr>
        <p:spPr>
          <a:xfrm rot="13198159">
            <a:off x="6960099" y="2715191"/>
            <a:ext cx="632109" cy="676275"/>
          </a:xfrm>
          <a:prstGeom prst="arc">
            <a:avLst>
              <a:gd name="adj1" fmla="val 15382544"/>
              <a:gd name="adj2" fmla="val 1470885"/>
            </a:avLst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cs-CZ"/>
          </a:p>
        </p:txBody>
      </p:sp>
      <p:sp>
        <p:nvSpPr>
          <p:cNvPr id="67" name="Textové pole 59"/>
          <p:cNvSpPr txBox="1"/>
          <p:nvPr/>
        </p:nvSpPr>
        <p:spPr>
          <a:xfrm>
            <a:off x="6947542" y="2938669"/>
            <a:ext cx="328612" cy="205505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cs-CZ" sz="1100" b="1" dirty="0" smtClean="0">
                <a:latin typeface="Cambria Math"/>
                <a:ea typeface="Calibri"/>
                <a:cs typeface="Times New Roman"/>
              </a:rPr>
              <a:t>125°</a:t>
            </a: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endParaRPr lang="cs-CZ" sz="1100" dirty="0">
              <a:effectLst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423934312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80444" y="609600"/>
            <a:ext cx="8540027" cy="990600"/>
          </a:xfrm>
        </p:spPr>
        <p:txBody>
          <a:bodyPr>
            <a:normAutofit fontScale="90000"/>
          </a:bodyPr>
          <a:lstStyle/>
          <a:p>
            <a:r>
              <a:rPr lang="cs-CZ" dirty="0" smtClean="0">
                <a:solidFill>
                  <a:srgbClr val="C00000"/>
                </a:solidFill>
              </a:rPr>
              <a:t>11. Výpočty v rovnoramenném a rovnostranném trojúhelníku</a:t>
            </a:r>
            <a:endParaRPr lang="cs-CZ" dirty="0">
              <a:solidFill>
                <a:srgbClr val="C00000"/>
              </a:solidFill>
            </a:endParaRPr>
          </a:p>
        </p:txBody>
      </p:sp>
      <p:sp>
        <p:nvSpPr>
          <p:cNvPr id="11" name="Zástupný symbol pro obsah 2"/>
          <p:cNvSpPr>
            <a:spLocks noGrp="1"/>
          </p:cNvSpPr>
          <p:nvPr>
            <p:ph idx="1"/>
          </p:nvPr>
        </p:nvSpPr>
        <p:spPr>
          <a:xfrm>
            <a:off x="107504" y="1600201"/>
            <a:ext cx="8928992" cy="370100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dirty="0" smtClean="0">
                <a:solidFill>
                  <a:schemeClr val="bg2">
                    <a:lumMod val="50000"/>
                  </a:schemeClr>
                </a:solidFill>
              </a:rPr>
              <a:t>A. </a:t>
            </a:r>
            <a:r>
              <a:rPr lang="cs-CZ" sz="2000" dirty="0" smtClean="0"/>
              <a:t>Jaká je délka strany rovnostranného </a:t>
            </a:r>
            <a:r>
              <a:rPr lang="cs-CZ" sz="2000" dirty="0" smtClean="0">
                <a:sym typeface="Symbol"/>
              </a:rPr>
              <a:t></a:t>
            </a:r>
            <a:r>
              <a:rPr lang="cs-CZ" sz="2000" dirty="0" smtClean="0"/>
              <a:t>, jehož obvod je 39cm ?         </a:t>
            </a:r>
            <a:r>
              <a:rPr lang="cs-CZ" sz="2000" b="1" dirty="0" smtClean="0"/>
              <a:t>(3b)</a:t>
            </a:r>
          </a:p>
          <a:p>
            <a:pPr marL="0" indent="0">
              <a:buNone/>
            </a:pPr>
            <a:r>
              <a:rPr lang="cs-CZ" sz="2000" dirty="0" smtClean="0"/>
              <a:t>      </a:t>
            </a:r>
            <a:r>
              <a:rPr lang="cs-CZ" dirty="0" smtClean="0"/>
              <a:t>    </a:t>
            </a:r>
            <a:endParaRPr lang="cs-CZ" dirty="0" smtClean="0"/>
          </a:p>
          <a:p>
            <a:pPr marL="0" indent="0">
              <a:buNone/>
            </a:pPr>
            <a:r>
              <a:rPr lang="cs-CZ" dirty="0" smtClean="0">
                <a:solidFill>
                  <a:schemeClr val="bg2">
                    <a:lumMod val="50000"/>
                  </a:schemeClr>
                </a:solidFill>
              </a:rPr>
              <a:t>B. </a:t>
            </a:r>
            <a:r>
              <a:rPr lang="cs-CZ" sz="2000" dirty="0"/>
              <a:t>Jak </a:t>
            </a:r>
            <a:r>
              <a:rPr lang="cs-CZ" sz="2000" dirty="0" smtClean="0"/>
              <a:t>dlouhou základnu má </a:t>
            </a:r>
            <a:r>
              <a:rPr lang="cs-CZ" sz="2000" dirty="0"/>
              <a:t>rovnoramenný </a:t>
            </a:r>
            <a:r>
              <a:rPr lang="cs-CZ" sz="2000" dirty="0">
                <a:sym typeface="Symbol"/>
              </a:rPr>
              <a:t>  s délkou </a:t>
            </a:r>
            <a:r>
              <a:rPr lang="cs-CZ" sz="2000" dirty="0" smtClean="0">
                <a:sym typeface="Symbol"/>
              </a:rPr>
              <a:t>ramene 1,6cm   </a:t>
            </a:r>
            <a:r>
              <a:rPr lang="cs-CZ" sz="2000" dirty="0">
                <a:sym typeface="Symbol"/>
              </a:rPr>
              <a:t>a   obvodem </a:t>
            </a:r>
            <a:r>
              <a:rPr lang="cs-CZ" sz="2000" dirty="0" smtClean="0">
                <a:sym typeface="Symbol"/>
              </a:rPr>
              <a:t>5 cm</a:t>
            </a:r>
            <a:r>
              <a:rPr lang="cs-CZ" sz="2000" dirty="0"/>
              <a:t>? </a:t>
            </a:r>
            <a:r>
              <a:rPr lang="cs-CZ" sz="2000" b="1" dirty="0" smtClean="0"/>
              <a:t>(4b)</a:t>
            </a:r>
            <a:endParaRPr lang="cs-CZ" sz="2000" b="1" dirty="0"/>
          </a:p>
          <a:p>
            <a:pPr marL="0" indent="0">
              <a:buNone/>
            </a:pPr>
            <a:r>
              <a:rPr lang="cs-CZ" sz="2000" dirty="0" smtClean="0"/>
              <a:t>     </a:t>
            </a:r>
            <a:endParaRPr lang="cs-CZ" sz="2000" dirty="0" smtClean="0"/>
          </a:p>
          <a:p>
            <a:pPr marL="0" indent="0">
              <a:buNone/>
            </a:pPr>
            <a:r>
              <a:rPr lang="cs-CZ" dirty="0" smtClean="0">
                <a:solidFill>
                  <a:schemeClr val="bg2">
                    <a:lumMod val="50000"/>
                  </a:schemeClr>
                </a:solidFill>
              </a:rPr>
              <a:t>C.</a:t>
            </a:r>
            <a:r>
              <a:rPr lang="cs-CZ" dirty="0" smtClean="0"/>
              <a:t> </a:t>
            </a:r>
            <a:r>
              <a:rPr lang="cs-CZ" sz="2000" dirty="0"/>
              <a:t>Jak dlouhé má rameno rovnoramenný </a:t>
            </a:r>
            <a:r>
              <a:rPr lang="cs-CZ" sz="2000" dirty="0">
                <a:sym typeface="Symbol"/>
              </a:rPr>
              <a:t>  s délkou základny </a:t>
            </a:r>
            <a:r>
              <a:rPr lang="cs-CZ" sz="2000" dirty="0" smtClean="0">
                <a:sym typeface="Symbol"/>
              </a:rPr>
              <a:t>1,8 cm   </a:t>
            </a:r>
            <a:r>
              <a:rPr lang="cs-CZ" sz="2000" dirty="0">
                <a:sym typeface="Symbol"/>
              </a:rPr>
              <a:t>a   obvodem </a:t>
            </a:r>
            <a:r>
              <a:rPr lang="cs-CZ" sz="2000" dirty="0" smtClean="0">
                <a:sym typeface="Symbol"/>
              </a:rPr>
              <a:t>60 mm</a:t>
            </a:r>
            <a:r>
              <a:rPr lang="cs-CZ" sz="2000" dirty="0" smtClean="0"/>
              <a:t>?         </a:t>
            </a:r>
            <a:r>
              <a:rPr lang="cs-CZ" sz="2000" b="1" dirty="0" smtClean="0"/>
              <a:t>(5b)</a:t>
            </a:r>
            <a:endParaRPr lang="cs-CZ" sz="2000" b="1" dirty="0"/>
          </a:p>
          <a:p>
            <a:pPr marL="0" indent="0">
              <a:buNone/>
            </a:pPr>
            <a:r>
              <a:rPr lang="cs-CZ" sz="2000" dirty="0" smtClean="0"/>
              <a:t>     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0438072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rgbClr val="C00000"/>
                </a:solidFill>
              </a:rPr>
              <a:t>12. Trojúhelník</a:t>
            </a:r>
            <a:endParaRPr lang="cs-CZ" dirty="0">
              <a:solidFill>
                <a:srgbClr val="C0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/>
              <a:t>Na obrázku jsou dva různé trojúhelníky. Každý je složen ze 7 dřívek. Kolik různých trojúhelníků lze sestavit </a:t>
            </a:r>
            <a:r>
              <a:rPr lang="cs-CZ" dirty="0" smtClean="0"/>
              <a:t>z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lnSpc>
                <a:spcPct val="200000"/>
              </a:lnSpc>
              <a:buNone/>
            </a:pPr>
            <a:r>
              <a:rPr lang="cs-CZ" dirty="0" smtClean="0">
                <a:solidFill>
                  <a:schemeClr val="bg2">
                    <a:lumMod val="50000"/>
                  </a:schemeClr>
                </a:solidFill>
              </a:rPr>
              <a:t>A.</a:t>
            </a:r>
            <a:r>
              <a:rPr lang="cs-CZ" dirty="0" smtClean="0"/>
              <a:t> </a:t>
            </a:r>
            <a:r>
              <a:rPr lang="cs-CZ" dirty="0"/>
              <a:t>5 </a:t>
            </a:r>
            <a:r>
              <a:rPr lang="cs-CZ" dirty="0" smtClean="0"/>
              <a:t>dřívek   (3b)</a:t>
            </a:r>
            <a:endParaRPr lang="cs-CZ" dirty="0"/>
          </a:p>
          <a:p>
            <a:pPr marL="0" indent="0">
              <a:lnSpc>
                <a:spcPct val="200000"/>
              </a:lnSpc>
              <a:buNone/>
            </a:pPr>
            <a:r>
              <a:rPr lang="cs-CZ" dirty="0" smtClean="0">
                <a:solidFill>
                  <a:schemeClr val="bg2">
                    <a:lumMod val="50000"/>
                  </a:schemeClr>
                </a:solidFill>
              </a:rPr>
              <a:t>B. </a:t>
            </a:r>
            <a:r>
              <a:rPr lang="cs-CZ" dirty="0"/>
              <a:t>4 </a:t>
            </a:r>
            <a:r>
              <a:rPr lang="cs-CZ" dirty="0" smtClean="0"/>
              <a:t>dřívek   (4b)</a:t>
            </a:r>
            <a:endParaRPr lang="cs-CZ" dirty="0"/>
          </a:p>
          <a:p>
            <a:pPr marL="0" indent="0">
              <a:lnSpc>
                <a:spcPct val="200000"/>
              </a:lnSpc>
              <a:buNone/>
            </a:pPr>
            <a:r>
              <a:rPr lang="cs-CZ" dirty="0" smtClean="0">
                <a:solidFill>
                  <a:schemeClr val="bg2">
                    <a:lumMod val="50000"/>
                  </a:schemeClr>
                </a:solidFill>
              </a:rPr>
              <a:t>C.</a:t>
            </a:r>
            <a:r>
              <a:rPr lang="cs-CZ" dirty="0" smtClean="0"/>
              <a:t> </a:t>
            </a:r>
            <a:r>
              <a:rPr lang="cs-CZ" dirty="0"/>
              <a:t>9 </a:t>
            </a:r>
            <a:r>
              <a:rPr lang="cs-CZ" dirty="0" smtClean="0"/>
              <a:t>dřívek   (5b)</a:t>
            </a:r>
            <a:endParaRPr lang="cs-CZ" dirty="0"/>
          </a:p>
          <a:p>
            <a:endParaRPr lang="cs-CZ" dirty="0"/>
          </a:p>
        </p:txBody>
      </p:sp>
      <p:pic>
        <p:nvPicPr>
          <p:cNvPr id="4" name="Obrázek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8024" y="2636913"/>
            <a:ext cx="2945482" cy="201865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55357743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rgbClr val="C00000"/>
                </a:solidFill>
              </a:rPr>
              <a:t>13.</a:t>
            </a:r>
            <a:r>
              <a:rPr lang="cs-CZ" dirty="0" smtClean="0">
                <a:solidFill>
                  <a:srgbClr val="C00000"/>
                </a:solidFill>
              </a:rPr>
              <a:t> Rýsování trojúhelníku</a:t>
            </a:r>
            <a:endParaRPr lang="cs-CZ" dirty="0">
              <a:solidFill>
                <a:srgbClr val="C0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79512" y="1600200"/>
            <a:ext cx="8640960" cy="4876800"/>
          </a:xfrm>
        </p:spPr>
        <p:txBody>
          <a:bodyPr/>
          <a:lstStyle/>
          <a:p>
            <a:pPr marL="457200" indent="-457200">
              <a:buAutoNum type="alphaUcPeriod"/>
            </a:pPr>
            <a:r>
              <a:rPr lang="cs-CZ" sz="2000" dirty="0" smtClean="0"/>
              <a:t>Rozhodni výpočtem, který </a:t>
            </a:r>
            <a:r>
              <a:rPr lang="cs-CZ" sz="2000" dirty="0" smtClean="0">
                <a:sym typeface="Symbol"/>
              </a:rPr>
              <a:t> lze narýsovat a ten narýsuj. (</a:t>
            </a:r>
            <a:r>
              <a:rPr lang="cs-CZ" sz="2000" b="1" dirty="0">
                <a:sym typeface="Symbol"/>
              </a:rPr>
              <a:t>3</a:t>
            </a:r>
            <a:r>
              <a:rPr lang="cs-CZ" sz="2000" b="1" dirty="0" smtClean="0">
                <a:sym typeface="Symbol"/>
              </a:rPr>
              <a:t>b</a:t>
            </a:r>
            <a:r>
              <a:rPr lang="cs-CZ" sz="2000" dirty="0" smtClean="0">
                <a:sym typeface="Symbol"/>
              </a:rPr>
              <a:t>) </a:t>
            </a:r>
          </a:p>
          <a:p>
            <a:pPr marL="0" indent="0">
              <a:buNone/>
            </a:pPr>
            <a:r>
              <a:rPr lang="cs-CZ" dirty="0">
                <a:sym typeface="Symbol"/>
              </a:rPr>
              <a:t> </a:t>
            </a:r>
            <a:r>
              <a:rPr lang="cs-CZ" dirty="0" smtClean="0">
                <a:sym typeface="Symbol"/>
              </a:rPr>
              <a:t>    </a:t>
            </a:r>
            <a:r>
              <a:rPr lang="cs-CZ" sz="2000" dirty="0" smtClean="0">
                <a:sym typeface="Symbol"/>
              </a:rPr>
              <a:t>a) 5cm; 10cm; 3cm           b) 40mm; 50mm; 80mm</a:t>
            </a:r>
          </a:p>
          <a:p>
            <a:pPr marL="0" indent="0">
              <a:buNone/>
            </a:pPr>
            <a:endParaRPr lang="cs-CZ" sz="2000" dirty="0" smtClean="0">
              <a:sym typeface="Symbol"/>
            </a:endParaRPr>
          </a:p>
          <a:p>
            <a:pPr marL="0" indent="0">
              <a:buNone/>
            </a:pPr>
            <a:r>
              <a:rPr lang="cs-CZ" sz="2000" dirty="0" smtClean="0">
                <a:solidFill>
                  <a:schemeClr val="bg2">
                    <a:lumMod val="50000"/>
                  </a:schemeClr>
                </a:solidFill>
                <a:sym typeface="Symbol"/>
              </a:rPr>
              <a:t>B. </a:t>
            </a:r>
            <a:r>
              <a:rPr lang="cs-CZ" sz="2000" dirty="0"/>
              <a:t>Rozhodni výpočtem, který </a:t>
            </a:r>
            <a:r>
              <a:rPr lang="cs-CZ" sz="2000" dirty="0">
                <a:sym typeface="Symbol"/>
              </a:rPr>
              <a:t> lze narýsovat a ten narýsuj. </a:t>
            </a:r>
            <a:r>
              <a:rPr lang="cs-CZ" sz="2000" dirty="0" smtClean="0">
                <a:sym typeface="Symbol"/>
              </a:rPr>
              <a:t>(</a:t>
            </a:r>
            <a:r>
              <a:rPr lang="cs-CZ" sz="2000" b="1" dirty="0" smtClean="0">
                <a:sym typeface="Symbol"/>
              </a:rPr>
              <a:t>4b</a:t>
            </a:r>
            <a:r>
              <a:rPr lang="cs-CZ" sz="2000" dirty="0">
                <a:sym typeface="Symbol"/>
              </a:rPr>
              <a:t>) </a:t>
            </a:r>
          </a:p>
          <a:p>
            <a:pPr marL="0" indent="0">
              <a:buNone/>
            </a:pPr>
            <a:r>
              <a:rPr lang="cs-CZ" sz="2000" dirty="0" smtClean="0">
                <a:sym typeface="Symbol"/>
              </a:rPr>
              <a:t>     a</a:t>
            </a:r>
            <a:r>
              <a:rPr lang="cs-CZ" sz="2000" dirty="0">
                <a:sym typeface="Symbol"/>
              </a:rPr>
              <a:t>) </a:t>
            </a:r>
            <a:r>
              <a:rPr lang="cs-CZ" sz="2000" dirty="0" smtClean="0">
                <a:sym typeface="Symbol"/>
              </a:rPr>
              <a:t>110mm; 2cm</a:t>
            </a:r>
            <a:r>
              <a:rPr lang="cs-CZ" sz="2000" dirty="0">
                <a:sym typeface="Symbol"/>
              </a:rPr>
              <a:t>; </a:t>
            </a:r>
            <a:r>
              <a:rPr lang="cs-CZ" sz="2000" dirty="0" smtClean="0">
                <a:sym typeface="Symbol"/>
              </a:rPr>
              <a:t>1dm           </a:t>
            </a:r>
            <a:r>
              <a:rPr lang="cs-CZ" sz="2000" dirty="0">
                <a:sym typeface="Symbol"/>
              </a:rPr>
              <a:t>b) </a:t>
            </a:r>
            <a:r>
              <a:rPr lang="cs-CZ" sz="2000" dirty="0" smtClean="0">
                <a:sym typeface="Symbol"/>
              </a:rPr>
              <a:t>2,5cm</a:t>
            </a:r>
            <a:r>
              <a:rPr lang="cs-CZ" sz="2000" dirty="0">
                <a:sym typeface="Symbol"/>
              </a:rPr>
              <a:t>; 9</a:t>
            </a:r>
            <a:r>
              <a:rPr lang="cs-CZ" sz="2000" dirty="0" smtClean="0">
                <a:sym typeface="Symbol"/>
              </a:rPr>
              <a:t>mm</a:t>
            </a:r>
            <a:r>
              <a:rPr lang="cs-CZ" sz="2000" dirty="0">
                <a:sym typeface="Symbol"/>
              </a:rPr>
              <a:t>; </a:t>
            </a:r>
            <a:r>
              <a:rPr lang="cs-CZ" sz="2000" dirty="0" smtClean="0">
                <a:sym typeface="Symbol"/>
              </a:rPr>
              <a:t>0,16 dm</a:t>
            </a:r>
            <a:endParaRPr lang="cs-CZ" sz="2000" dirty="0">
              <a:sym typeface="Symbol"/>
            </a:endParaRPr>
          </a:p>
          <a:p>
            <a:pPr marL="0" indent="0">
              <a:buNone/>
            </a:pPr>
            <a:endParaRPr lang="cs-CZ" sz="2000" dirty="0">
              <a:sym typeface="Symbol"/>
            </a:endParaRPr>
          </a:p>
          <a:p>
            <a:pPr marL="0" indent="0">
              <a:buNone/>
            </a:pPr>
            <a:r>
              <a:rPr lang="cs-CZ" sz="2000" dirty="0" smtClean="0">
                <a:solidFill>
                  <a:schemeClr val="bg2">
                    <a:lumMod val="50000"/>
                  </a:schemeClr>
                </a:solidFill>
              </a:rPr>
              <a:t>C</a:t>
            </a:r>
            <a:r>
              <a:rPr lang="cs-CZ" sz="2000" dirty="0">
                <a:solidFill>
                  <a:schemeClr val="bg2">
                    <a:lumMod val="50000"/>
                  </a:schemeClr>
                </a:solidFill>
              </a:rPr>
              <a:t>.</a:t>
            </a:r>
            <a:r>
              <a:rPr lang="cs-CZ" sz="2000" dirty="0"/>
              <a:t> </a:t>
            </a:r>
            <a:r>
              <a:rPr lang="cs-CZ" sz="2000" dirty="0" smtClean="0"/>
              <a:t>Rozhodni výpočtem, který </a:t>
            </a:r>
            <a:r>
              <a:rPr lang="cs-CZ" sz="2000" dirty="0" smtClean="0">
                <a:sym typeface="Symbol"/>
              </a:rPr>
              <a:t> lze narýsovat a ten narýsuj. (</a:t>
            </a:r>
            <a:r>
              <a:rPr lang="cs-CZ" sz="2000" b="1" dirty="0">
                <a:sym typeface="Symbol"/>
              </a:rPr>
              <a:t>5</a:t>
            </a:r>
            <a:r>
              <a:rPr lang="cs-CZ" sz="2000" b="1" dirty="0" smtClean="0">
                <a:sym typeface="Symbol"/>
              </a:rPr>
              <a:t>b</a:t>
            </a:r>
            <a:r>
              <a:rPr lang="cs-CZ" sz="2000" dirty="0" smtClean="0">
                <a:sym typeface="Symbol"/>
              </a:rPr>
              <a:t>) </a:t>
            </a:r>
          </a:p>
          <a:p>
            <a:pPr marL="0" indent="0">
              <a:buNone/>
            </a:pPr>
            <a:r>
              <a:rPr lang="cs-CZ" sz="2000" dirty="0" smtClean="0">
                <a:sym typeface="Symbol"/>
              </a:rPr>
              <a:t>     a</a:t>
            </a:r>
            <a:r>
              <a:rPr lang="cs-CZ" sz="2000" dirty="0">
                <a:sym typeface="Symbol"/>
              </a:rPr>
              <a:t>) </a:t>
            </a:r>
            <a:r>
              <a:rPr lang="cs-CZ" sz="2000" dirty="0" smtClean="0">
                <a:sym typeface="Symbol"/>
              </a:rPr>
              <a:t>9cm</a:t>
            </a:r>
            <a:r>
              <a:rPr lang="cs-CZ" sz="1800" b="1" dirty="0" smtClean="0">
                <a:sym typeface="Symbol"/>
              </a:rPr>
              <a:t>; </a:t>
            </a:r>
            <a:r>
              <a:rPr lang="el-GR" sz="1800" b="1" dirty="0" smtClean="0">
                <a:latin typeface="Cambria Math"/>
                <a:ea typeface="Cambria Math"/>
                <a:sym typeface="Symbol"/>
              </a:rPr>
              <a:t>β</a:t>
            </a:r>
            <a:r>
              <a:rPr lang="cs-CZ" sz="1800" b="1" dirty="0" smtClean="0">
                <a:latin typeface="Cambria Math"/>
                <a:ea typeface="Cambria Math"/>
                <a:sym typeface="Symbol"/>
              </a:rPr>
              <a:t> = 112°;</a:t>
            </a:r>
            <a:r>
              <a:rPr lang="cs-CZ" sz="1800" b="1" dirty="0" smtClean="0">
                <a:sym typeface="Symbol"/>
              </a:rPr>
              <a:t> </a:t>
            </a:r>
            <a:r>
              <a:rPr lang="el-GR" sz="1800" b="1" dirty="0" smtClean="0">
                <a:latin typeface="Cambria Math"/>
                <a:ea typeface="Cambria Math"/>
                <a:sym typeface="Symbol"/>
              </a:rPr>
              <a:t>α</a:t>
            </a:r>
            <a:r>
              <a:rPr lang="cs-CZ" sz="1800" b="1" dirty="0" smtClean="0">
                <a:latin typeface="Cambria Math"/>
                <a:ea typeface="Cambria Math"/>
                <a:sym typeface="Symbol"/>
              </a:rPr>
              <a:t> = 78°</a:t>
            </a:r>
            <a:r>
              <a:rPr lang="cs-CZ" sz="1800" b="1" dirty="0" smtClean="0">
                <a:sym typeface="Symbol"/>
              </a:rPr>
              <a:t>           </a:t>
            </a:r>
            <a:r>
              <a:rPr lang="cs-CZ" sz="2000" dirty="0">
                <a:sym typeface="Symbol"/>
              </a:rPr>
              <a:t>b) </a:t>
            </a:r>
            <a:r>
              <a:rPr lang="cs-CZ" sz="2000" dirty="0" smtClean="0">
                <a:sym typeface="Symbol"/>
              </a:rPr>
              <a:t>v = 35mm; s = t = 0,5dm</a:t>
            </a:r>
            <a:endParaRPr lang="cs-CZ" sz="2000" dirty="0"/>
          </a:p>
        </p:txBody>
      </p:sp>
    </p:spTree>
    <p:extLst>
      <p:ext uri="{BB962C8B-B14F-4D97-AF65-F5344CB8AC3E}">
        <p14:creationId xmlns:p14="http://schemas.microsoft.com/office/powerpoint/2010/main" val="146843092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9" name="Skupina 88"/>
          <p:cNvGrpSpPr/>
          <p:nvPr/>
        </p:nvGrpSpPr>
        <p:grpSpPr>
          <a:xfrm>
            <a:off x="5004806" y="864602"/>
            <a:ext cx="3835929" cy="2163663"/>
            <a:chOff x="4048439" y="2155787"/>
            <a:chExt cx="4392488" cy="2532137"/>
          </a:xfrm>
        </p:grpSpPr>
        <p:grpSp>
          <p:nvGrpSpPr>
            <p:cNvPr id="70" name="Skupina 69"/>
            <p:cNvGrpSpPr/>
            <p:nvPr/>
          </p:nvGrpSpPr>
          <p:grpSpPr>
            <a:xfrm>
              <a:off x="4048439" y="2155787"/>
              <a:ext cx="4392488" cy="2532137"/>
              <a:chOff x="0" y="0"/>
              <a:chExt cx="2924175" cy="2352675"/>
            </a:xfrm>
          </p:grpSpPr>
          <p:sp>
            <p:nvSpPr>
              <p:cNvPr id="71" name="Obdélník 70"/>
              <p:cNvSpPr/>
              <p:nvPr/>
            </p:nvSpPr>
            <p:spPr>
              <a:xfrm>
                <a:off x="0" y="0"/>
                <a:ext cx="2924175" cy="2352675"/>
              </a:xfrm>
              <a:prstGeom prst="rect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cs-CZ"/>
              </a:p>
            </p:txBody>
          </p:sp>
          <p:sp>
            <p:nvSpPr>
              <p:cNvPr id="74" name="Ovál 73"/>
              <p:cNvSpPr/>
              <p:nvPr/>
            </p:nvSpPr>
            <p:spPr>
              <a:xfrm>
                <a:off x="419100" y="247650"/>
                <a:ext cx="1287137" cy="1221475"/>
              </a:xfrm>
              <a:prstGeom prst="ellipse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cs-CZ"/>
              </a:p>
            </p:txBody>
          </p:sp>
          <p:sp>
            <p:nvSpPr>
              <p:cNvPr id="75" name="Ovál 74"/>
              <p:cNvSpPr/>
              <p:nvPr/>
            </p:nvSpPr>
            <p:spPr>
              <a:xfrm>
                <a:off x="1009650" y="276225"/>
                <a:ext cx="1287137" cy="1221475"/>
              </a:xfrm>
              <a:prstGeom prst="ellipse">
                <a:avLst/>
              </a:prstGeom>
              <a:noFill/>
              <a:ln>
                <a:solidFill>
                  <a:schemeClr val="dk1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cs-CZ"/>
              </a:p>
            </p:txBody>
          </p:sp>
          <p:sp>
            <p:nvSpPr>
              <p:cNvPr id="77" name="Ovál 76"/>
              <p:cNvSpPr/>
              <p:nvPr/>
            </p:nvSpPr>
            <p:spPr>
              <a:xfrm>
                <a:off x="723900" y="790575"/>
                <a:ext cx="1286510" cy="1221105"/>
              </a:xfrm>
              <a:prstGeom prst="ellipse">
                <a:avLst/>
              </a:prstGeom>
              <a:noFill/>
              <a:ln>
                <a:solidFill>
                  <a:schemeClr val="dk1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cs-CZ"/>
              </a:p>
            </p:txBody>
          </p:sp>
        </p:grpSp>
        <p:sp>
          <p:nvSpPr>
            <p:cNvPr id="78" name="Ovál 77"/>
            <p:cNvSpPr/>
            <p:nvPr/>
          </p:nvSpPr>
          <p:spPr>
            <a:xfrm>
              <a:off x="4757173" y="2683862"/>
              <a:ext cx="757313" cy="572148"/>
            </a:xfrm>
            <a:prstGeom prst="ellipse">
              <a:avLst/>
            </a:prstGeom>
            <a:noFill/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15000"/>
                </a:lnSpc>
                <a:spcAft>
                  <a:spcPts val="0"/>
                </a:spcAft>
              </a:pPr>
              <a:r>
                <a:rPr lang="cs-CZ" sz="1100" b="1" dirty="0" smtClean="0">
                  <a:effectLst/>
                  <a:ea typeface="Calibri"/>
                  <a:cs typeface="Times New Roman"/>
                </a:rPr>
                <a:t>12</a:t>
              </a:r>
              <a:endParaRPr lang="cs-CZ" sz="1100" dirty="0">
                <a:effectLst/>
                <a:ea typeface="Calibri"/>
                <a:cs typeface="Times New Roman"/>
              </a:endParaRPr>
            </a:p>
          </p:txBody>
        </p:sp>
        <p:sp>
          <p:nvSpPr>
            <p:cNvPr id="79" name="Ovál 78"/>
            <p:cNvSpPr/>
            <p:nvPr/>
          </p:nvSpPr>
          <p:spPr>
            <a:xfrm>
              <a:off x="5723425" y="2608353"/>
              <a:ext cx="757313" cy="572148"/>
            </a:xfrm>
            <a:prstGeom prst="ellipse">
              <a:avLst/>
            </a:prstGeom>
            <a:noFill/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15000"/>
                </a:lnSpc>
                <a:spcAft>
                  <a:spcPts val="0"/>
                </a:spcAft>
              </a:pPr>
              <a:r>
                <a:rPr lang="cs-CZ" sz="1100" b="1" dirty="0" smtClean="0">
                  <a:effectLst/>
                  <a:ea typeface="Calibri"/>
                  <a:cs typeface="Times New Roman"/>
                </a:rPr>
                <a:t>24</a:t>
              </a:r>
              <a:endParaRPr lang="cs-CZ" sz="1100" dirty="0">
                <a:effectLst/>
                <a:ea typeface="Calibri"/>
                <a:cs typeface="Times New Roman"/>
              </a:endParaRPr>
            </a:p>
          </p:txBody>
        </p:sp>
        <p:sp>
          <p:nvSpPr>
            <p:cNvPr id="80" name="Ovál 79"/>
            <p:cNvSpPr/>
            <p:nvPr/>
          </p:nvSpPr>
          <p:spPr>
            <a:xfrm>
              <a:off x="6689677" y="2720784"/>
              <a:ext cx="757313" cy="572148"/>
            </a:xfrm>
            <a:prstGeom prst="ellipse">
              <a:avLst/>
            </a:prstGeom>
            <a:noFill/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15000"/>
                </a:lnSpc>
                <a:spcAft>
                  <a:spcPts val="0"/>
                </a:spcAft>
              </a:pPr>
              <a:r>
                <a:rPr lang="cs-CZ" sz="1100" b="1" dirty="0" smtClean="0">
                  <a:ea typeface="Calibri"/>
                  <a:cs typeface="Times New Roman"/>
                </a:rPr>
                <a:t>33</a:t>
              </a:r>
              <a:endParaRPr lang="cs-CZ" sz="1100" dirty="0">
                <a:effectLst/>
                <a:ea typeface="Calibri"/>
                <a:cs typeface="Times New Roman"/>
              </a:endParaRPr>
            </a:p>
          </p:txBody>
        </p:sp>
        <p:sp>
          <p:nvSpPr>
            <p:cNvPr id="81" name="Ovál 80"/>
            <p:cNvSpPr/>
            <p:nvPr/>
          </p:nvSpPr>
          <p:spPr>
            <a:xfrm>
              <a:off x="6402998" y="3367337"/>
              <a:ext cx="604913" cy="326033"/>
            </a:xfrm>
            <a:prstGeom prst="ellipse">
              <a:avLst/>
            </a:prstGeom>
            <a:noFill/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15000"/>
                </a:lnSpc>
                <a:spcAft>
                  <a:spcPts val="0"/>
                </a:spcAft>
              </a:pPr>
              <a:r>
                <a:rPr lang="cs-CZ" sz="1100" b="1" dirty="0" smtClean="0">
                  <a:ea typeface="Calibri"/>
                  <a:cs typeface="Times New Roman"/>
                </a:rPr>
                <a:t>330</a:t>
              </a:r>
              <a:endParaRPr lang="cs-CZ" sz="1100" dirty="0">
                <a:effectLst/>
                <a:ea typeface="Calibri"/>
                <a:cs typeface="Times New Roman"/>
              </a:endParaRPr>
            </a:p>
          </p:txBody>
        </p:sp>
        <p:sp>
          <p:nvSpPr>
            <p:cNvPr id="82" name="Ovál 81"/>
            <p:cNvSpPr/>
            <p:nvPr/>
          </p:nvSpPr>
          <p:spPr>
            <a:xfrm>
              <a:off x="5723425" y="3126738"/>
              <a:ext cx="604913" cy="397434"/>
            </a:xfrm>
            <a:prstGeom prst="ellipse">
              <a:avLst/>
            </a:prstGeom>
            <a:noFill/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15000"/>
                </a:lnSpc>
                <a:spcAft>
                  <a:spcPts val="0"/>
                </a:spcAft>
              </a:pPr>
              <a:r>
                <a:rPr lang="cs-CZ" sz="1100" b="1" dirty="0" smtClean="0">
                  <a:ea typeface="Calibri"/>
                  <a:cs typeface="Times New Roman"/>
                </a:rPr>
                <a:t>222     42</a:t>
              </a:r>
              <a:endParaRPr lang="cs-CZ" sz="1100" dirty="0">
                <a:effectLst/>
                <a:ea typeface="Calibri"/>
                <a:cs typeface="Times New Roman"/>
              </a:endParaRPr>
            </a:p>
          </p:txBody>
        </p:sp>
        <p:sp>
          <p:nvSpPr>
            <p:cNvPr id="83" name="Ovál 82"/>
            <p:cNvSpPr/>
            <p:nvPr/>
          </p:nvSpPr>
          <p:spPr>
            <a:xfrm>
              <a:off x="5212029" y="3325455"/>
              <a:ext cx="604913" cy="326033"/>
            </a:xfrm>
            <a:prstGeom prst="ellipse">
              <a:avLst/>
            </a:prstGeom>
            <a:noFill/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15000"/>
                </a:lnSpc>
                <a:spcAft>
                  <a:spcPts val="0"/>
                </a:spcAft>
              </a:pPr>
              <a:r>
                <a:rPr lang="cs-CZ" sz="1100" b="1" dirty="0" smtClean="0">
                  <a:ea typeface="Calibri"/>
                  <a:cs typeface="Times New Roman"/>
                </a:rPr>
                <a:t>66</a:t>
              </a:r>
              <a:endParaRPr lang="cs-CZ" sz="1100" dirty="0">
                <a:effectLst/>
                <a:ea typeface="Calibri"/>
                <a:cs typeface="Times New Roman"/>
              </a:endParaRPr>
            </a:p>
          </p:txBody>
        </p:sp>
        <p:sp>
          <p:nvSpPr>
            <p:cNvPr id="84" name="Ovál 83"/>
            <p:cNvSpPr/>
            <p:nvPr/>
          </p:nvSpPr>
          <p:spPr>
            <a:xfrm>
              <a:off x="5816942" y="3866216"/>
              <a:ext cx="604913" cy="326033"/>
            </a:xfrm>
            <a:prstGeom prst="ellipse">
              <a:avLst/>
            </a:prstGeom>
            <a:noFill/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15000"/>
                </a:lnSpc>
                <a:spcAft>
                  <a:spcPts val="0"/>
                </a:spcAft>
              </a:pPr>
              <a:r>
                <a:rPr lang="cs-CZ" sz="1100" b="1" dirty="0" smtClean="0">
                  <a:ea typeface="Calibri"/>
                  <a:cs typeface="Times New Roman"/>
                </a:rPr>
                <a:t>106</a:t>
              </a:r>
              <a:endParaRPr lang="cs-CZ" sz="1100" dirty="0">
                <a:effectLst/>
                <a:ea typeface="Calibri"/>
                <a:cs typeface="Times New Roman"/>
              </a:endParaRPr>
            </a:p>
          </p:txBody>
        </p:sp>
        <p:sp>
          <p:nvSpPr>
            <p:cNvPr id="85" name="Ovál 84"/>
            <p:cNvSpPr/>
            <p:nvPr/>
          </p:nvSpPr>
          <p:spPr>
            <a:xfrm>
              <a:off x="7090918" y="3676920"/>
              <a:ext cx="414733" cy="743278"/>
            </a:xfrm>
            <a:prstGeom prst="ellipse">
              <a:avLst/>
            </a:prstGeom>
            <a:noFill/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15000"/>
                </a:lnSpc>
                <a:spcAft>
                  <a:spcPts val="0"/>
                </a:spcAft>
              </a:pPr>
              <a:r>
                <a:rPr lang="cs-CZ" sz="1100" b="1" dirty="0" smtClean="0">
                  <a:ea typeface="Calibri"/>
                  <a:cs typeface="Times New Roman"/>
                </a:rPr>
                <a:t>21   27</a:t>
              </a:r>
              <a:endParaRPr lang="cs-CZ" sz="1100" dirty="0">
                <a:effectLst/>
                <a:ea typeface="Calibri"/>
                <a:cs typeface="Times New Roman"/>
              </a:endParaRPr>
            </a:p>
          </p:txBody>
        </p:sp>
        <p:sp>
          <p:nvSpPr>
            <p:cNvPr id="86" name="Ovál 85"/>
            <p:cNvSpPr/>
            <p:nvPr/>
          </p:nvSpPr>
          <p:spPr>
            <a:xfrm>
              <a:off x="4375524" y="3415072"/>
              <a:ext cx="604913" cy="326033"/>
            </a:xfrm>
            <a:prstGeom prst="ellipse">
              <a:avLst/>
            </a:prstGeom>
            <a:noFill/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15000"/>
                </a:lnSpc>
                <a:spcAft>
                  <a:spcPts val="0"/>
                </a:spcAft>
              </a:pPr>
              <a:r>
                <a:rPr lang="cs-CZ" sz="1100" b="1" dirty="0" smtClean="0">
                  <a:ea typeface="Calibri"/>
                  <a:cs typeface="Times New Roman"/>
                </a:rPr>
                <a:t>52</a:t>
              </a:r>
              <a:endParaRPr lang="cs-CZ" sz="1100" dirty="0">
                <a:effectLst/>
                <a:ea typeface="Calibri"/>
                <a:cs typeface="Times New Roman"/>
              </a:endParaRPr>
            </a:p>
          </p:txBody>
        </p:sp>
        <p:sp>
          <p:nvSpPr>
            <p:cNvPr id="88" name="Ovál 87"/>
            <p:cNvSpPr/>
            <p:nvPr/>
          </p:nvSpPr>
          <p:spPr>
            <a:xfrm>
              <a:off x="4833372" y="3993417"/>
              <a:ext cx="604913" cy="326033"/>
            </a:xfrm>
            <a:prstGeom prst="ellipse">
              <a:avLst/>
            </a:prstGeom>
            <a:noFill/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15000"/>
                </a:lnSpc>
                <a:spcAft>
                  <a:spcPts val="0"/>
                </a:spcAft>
              </a:pPr>
              <a:r>
                <a:rPr lang="cs-CZ" sz="1100" b="1" dirty="0" smtClean="0">
                  <a:ea typeface="Calibri"/>
                  <a:cs typeface="Times New Roman"/>
                </a:rPr>
                <a:t>127</a:t>
              </a:r>
              <a:endParaRPr lang="cs-CZ" sz="1100" dirty="0">
                <a:effectLst/>
                <a:ea typeface="Calibri"/>
                <a:cs typeface="Times New Roman"/>
              </a:endParaRPr>
            </a:p>
          </p:txBody>
        </p:sp>
      </p:grp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47620" y="404664"/>
            <a:ext cx="8229600" cy="360040"/>
          </a:xfrm>
        </p:spPr>
        <p:txBody>
          <a:bodyPr>
            <a:normAutofit/>
          </a:bodyPr>
          <a:lstStyle/>
          <a:p>
            <a:r>
              <a:rPr lang="cs-CZ" sz="1600" dirty="0" smtClean="0">
                <a:solidFill>
                  <a:srgbClr val="C00000"/>
                </a:solidFill>
              </a:rPr>
              <a:t>Řešení</a:t>
            </a:r>
            <a:endParaRPr lang="cs-CZ" sz="1600" dirty="0">
              <a:solidFill>
                <a:srgbClr val="C0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23528" y="817610"/>
            <a:ext cx="8229600" cy="5779742"/>
          </a:xfrm>
        </p:spPr>
        <p:txBody>
          <a:bodyPr>
            <a:normAutofit fontScale="55000" lnSpcReduction="20000"/>
          </a:bodyPr>
          <a:lstStyle/>
          <a:p>
            <a:pPr marL="457200" indent="-457200">
              <a:buFont typeface="+mj-lt"/>
              <a:buAutoNum type="arabicPeriod"/>
            </a:pPr>
            <a:r>
              <a:rPr lang="cs-CZ" sz="2200" b="1" dirty="0" smtClean="0"/>
              <a:t>A </a:t>
            </a:r>
            <a:r>
              <a:rPr lang="cs-CZ" sz="2200" b="1" dirty="0" smtClean="0"/>
              <a:t>4</a:t>
            </a:r>
            <a:r>
              <a:rPr lang="cs-CZ" sz="2200" b="1" dirty="0" smtClean="0"/>
              <a:t>		B </a:t>
            </a:r>
            <a:r>
              <a:rPr lang="cs-CZ" sz="2200" b="1" dirty="0" smtClean="0"/>
              <a:t>12</a:t>
            </a:r>
            <a:r>
              <a:rPr lang="cs-CZ" sz="2200" b="1" dirty="0" smtClean="0"/>
              <a:t>	</a:t>
            </a:r>
            <a:r>
              <a:rPr lang="cs-CZ" sz="2200" b="1" dirty="0" smtClean="0"/>
              <a:t>C 36</a:t>
            </a:r>
            <a:endParaRPr lang="cs-CZ" sz="2200" b="1" dirty="0" smtClean="0"/>
          </a:p>
          <a:p>
            <a:pPr marL="457200" indent="-457200">
              <a:buFont typeface="+mj-lt"/>
              <a:buAutoNum type="arabicPeriod"/>
            </a:pPr>
            <a:r>
              <a:rPr lang="cs-CZ" sz="2200" b="1" dirty="0" smtClean="0"/>
              <a:t>A			            B násobky 4 	      C</a:t>
            </a:r>
          </a:p>
          <a:p>
            <a:pPr marL="0" indent="0">
              <a:buNone/>
            </a:pPr>
            <a:r>
              <a:rPr lang="cs-CZ" sz="2200" b="1" dirty="0"/>
              <a:t>	</a:t>
            </a:r>
            <a:r>
              <a:rPr lang="cs-CZ" sz="2200" b="1" dirty="0" smtClean="0"/>
              <a:t>		             </a:t>
            </a:r>
            <a:r>
              <a:rPr lang="cs-CZ" sz="2200" b="1" dirty="0" smtClean="0"/>
              <a:t>a násobky 9</a:t>
            </a:r>
            <a:r>
              <a:rPr lang="cs-CZ" sz="1400" b="1" dirty="0" smtClean="0"/>
              <a:t>	</a:t>
            </a:r>
            <a:endParaRPr lang="cs-CZ" sz="1400" b="1" dirty="0"/>
          </a:p>
          <a:p>
            <a:pPr marL="0" indent="0">
              <a:buNone/>
            </a:pPr>
            <a:endParaRPr lang="cs-CZ" sz="1400" b="1" dirty="0" smtClean="0"/>
          </a:p>
          <a:p>
            <a:pPr marL="0" indent="0">
              <a:buNone/>
            </a:pPr>
            <a:endParaRPr lang="cs-CZ" sz="1400" b="1" dirty="0"/>
          </a:p>
          <a:p>
            <a:pPr marL="0" indent="0">
              <a:buNone/>
            </a:pPr>
            <a:endParaRPr lang="cs-CZ" sz="1400" b="1" dirty="0" smtClean="0"/>
          </a:p>
          <a:p>
            <a:pPr marL="0" indent="0">
              <a:buNone/>
            </a:pPr>
            <a:endParaRPr lang="cs-CZ" sz="1400" b="1" dirty="0"/>
          </a:p>
          <a:p>
            <a:pPr marL="0" indent="0">
              <a:buNone/>
            </a:pPr>
            <a:endParaRPr lang="cs-CZ" sz="1400" b="1" dirty="0" smtClean="0"/>
          </a:p>
          <a:p>
            <a:pPr marL="0" indent="0">
              <a:buNone/>
            </a:pPr>
            <a:endParaRPr lang="cs-CZ" sz="1400" b="1" dirty="0" smtClean="0"/>
          </a:p>
          <a:p>
            <a:pPr marL="0" indent="0">
              <a:buNone/>
            </a:pPr>
            <a:endParaRPr lang="cs-CZ" sz="1400" b="1" dirty="0" smtClean="0"/>
          </a:p>
          <a:p>
            <a:pPr marL="0" indent="0">
              <a:buNone/>
            </a:pPr>
            <a:endParaRPr lang="cs-CZ" sz="1400" dirty="0" smtClean="0"/>
          </a:p>
          <a:p>
            <a:pPr marL="0" indent="0">
              <a:buNone/>
            </a:pPr>
            <a:endParaRPr lang="cs-CZ" sz="1400" dirty="0"/>
          </a:p>
          <a:p>
            <a:pPr marL="0" indent="0">
              <a:buNone/>
            </a:pPr>
            <a:endParaRPr lang="cs-CZ" sz="1400" dirty="0" smtClean="0"/>
          </a:p>
          <a:p>
            <a:pPr marL="0" indent="0">
              <a:buNone/>
            </a:pPr>
            <a:endParaRPr lang="cs-CZ" sz="1400" dirty="0"/>
          </a:p>
          <a:p>
            <a:pPr marL="0" indent="0">
              <a:buNone/>
            </a:pPr>
            <a:endParaRPr lang="cs-CZ" sz="1400" dirty="0" smtClean="0"/>
          </a:p>
          <a:p>
            <a:pPr marL="0" indent="0">
              <a:buNone/>
            </a:pPr>
            <a:endParaRPr lang="cs-CZ" sz="1400" dirty="0"/>
          </a:p>
          <a:p>
            <a:pPr marL="0" indent="0">
              <a:buNone/>
            </a:pPr>
            <a:endParaRPr lang="cs-CZ" sz="1400" dirty="0" smtClean="0"/>
          </a:p>
          <a:p>
            <a:pPr marL="0" indent="0">
              <a:buNone/>
            </a:pPr>
            <a:endParaRPr lang="cs-CZ" sz="1400" dirty="0"/>
          </a:p>
          <a:p>
            <a:pPr marL="0" indent="0">
              <a:buNone/>
            </a:pPr>
            <a:endParaRPr lang="cs-CZ" sz="1400" dirty="0" smtClean="0"/>
          </a:p>
          <a:p>
            <a:pPr marL="0" indent="0">
              <a:buNone/>
            </a:pPr>
            <a:endParaRPr lang="cs-CZ" sz="1400" dirty="0"/>
          </a:p>
          <a:p>
            <a:pPr marL="342900" indent="-342900">
              <a:buFont typeface="+mj-lt"/>
              <a:buAutoNum type="arabicPeriod" startAt="3"/>
            </a:pPr>
            <a:r>
              <a:rPr lang="cs-CZ" sz="1800" dirty="0" smtClean="0"/>
              <a:t>a</a:t>
            </a:r>
            <a:r>
              <a:rPr lang="cs-CZ" sz="1800" dirty="0"/>
              <a:t>) 18, 40, 324, </a:t>
            </a:r>
            <a:r>
              <a:rPr lang="cs-CZ" sz="1800" dirty="0" smtClean="0"/>
              <a:t>120     </a:t>
            </a:r>
            <a:r>
              <a:rPr lang="cs-CZ" sz="1800" dirty="0"/>
              <a:t>b) 18, 39, 324, 120, </a:t>
            </a:r>
            <a:r>
              <a:rPr lang="cs-CZ" sz="1800" dirty="0" smtClean="0"/>
              <a:t>621      </a:t>
            </a:r>
            <a:r>
              <a:rPr lang="cs-CZ" sz="1800" dirty="0"/>
              <a:t>c) 40, 324, </a:t>
            </a:r>
            <a:r>
              <a:rPr lang="cs-CZ" sz="1800" dirty="0" smtClean="0"/>
              <a:t>120     </a:t>
            </a:r>
            <a:r>
              <a:rPr lang="cs-CZ" sz="1800" dirty="0"/>
              <a:t>d) 55, 40, </a:t>
            </a:r>
            <a:r>
              <a:rPr lang="cs-CZ" sz="1800" dirty="0" smtClean="0"/>
              <a:t>120     </a:t>
            </a:r>
            <a:r>
              <a:rPr lang="cs-CZ" sz="1800" dirty="0"/>
              <a:t>e) 18, 324, </a:t>
            </a:r>
            <a:r>
              <a:rPr lang="cs-CZ" sz="1800" dirty="0" smtClean="0"/>
              <a:t>120     </a:t>
            </a:r>
            <a:r>
              <a:rPr lang="cs-CZ" sz="1800" dirty="0"/>
              <a:t>f) 18, 324, </a:t>
            </a:r>
            <a:r>
              <a:rPr lang="cs-CZ" sz="1800" dirty="0" smtClean="0"/>
              <a:t>621      </a:t>
            </a:r>
            <a:r>
              <a:rPr lang="cs-CZ" sz="1800" dirty="0"/>
              <a:t>g) 40, </a:t>
            </a:r>
            <a:r>
              <a:rPr lang="cs-CZ" sz="1800" dirty="0" smtClean="0"/>
              <a:t>120</a:t>
            </a:r>
            <a:endParaRPr lang="cs-CZ" sz="1800" dirty="0"/>
          </a:p>
          <a:p>
            <a:pPr marL="342900" indent="-342900">
              <a:buFont typeface="+mj-lt"/>
              <a:buAutoNum type="arabicPeriod" startAt="3"/>
            </a:pPr>
            <a:endParaRPr lang="cs-CZ" sz="2200" dirty="0"/>
          </a:p>
          <a:p>
            <a:pPr marL="342900" indent="-342900">
              <a:buFont typeface="+mj-lt"/>
              <a:buAutoNum type="arabicPeriod" startAt="3"/>
            </a:pPr>
            <a:r>
              <a:rPr lang="cs-CZ" sz="2200" b="1" dirty="0" smtClean="0"/>
              <a:t>A 1,2,3,6,9,18,27,54         B  66 – 1,2,3,6,11,22,33,66                      C 14dětí, 4lízátka a 3 bonbóny</a:t>
            </a:r>
          </a:p>
          <a:p>
            <a:pPr marL="0" indent="0">
              <a:buNone/>
            </a:pPr>
            <a:r>
              <a:rPr lang="cs-CZ" sz="2200" b="1" dirty="0"/>
              <a:t> </a:t>
            </a:r>
            <a:r>
              <a:rPr lang="cs-CZ" sz="2200" b="1" dirty="0" smtClean="0"/>
              <a:t>                                                     72 – 1,2,3?4?6,8,9,12,18,24,36,72</a:t>
            </a:r>
          </a:p>
          <a:p>
            <a:pPr marL="0" indent="0">
              <a:buNone/>
            </a:pPr>
            <a:r>
              <a:rPr lang="cs-CZ" sz="2200" b="1" dirty="0"/>
              <a:t> </a:t>
            </a:r>
            <a:r>
              <a:rPr lang="cs-CZ" sz="2200" b="1" dirty="0" smtClean="0"/>
              <a:t>                                                     D(66,72) =6</a:t>
            </a:r>
            <a:endParaRPr lang="cs-CZ" sz="2200" b="1" dirty="0" smtClean="0"/>
          </a:p>
          <a:p>
            <a:pPr marL="342900" indent="-342900">
              <a:buFont typeface="+mj-lt"/>
              <a:buAutoNum type="arabicPeriod" startAt="5"/>
            </a:pPr>
            <a:r>
              <a:rPr lang="cs-CZ" sz="2200" b="1" dirty="0" smtClean="0"/>
              <a:t>A a) 90°   b) 30min</a:t>
            </a:r>
            <a:r>
              <a:rPr lang="cs-CZ" sz="2200" b="1" dirty="0" smtClean="0"/>
              <a:t>	B </a:t>
            </a:r>
            <a:r>
              <a:rPr lang="cs-CZ" sz="2200" b="1" dirty="0" smtClean="0"/>
              <a:t>a) 150°    b) 55min       C a) 240°  b) 17min</a:t>
            </a:r>
            <a:endParaRPr lang="cs-CZ" sz="2200" b="1" dirty="0" smtClean="0"/>
          </a:p>
          <a:p>
            <a:pPr marL="342900" indent="-342900">
              <a:buFont typeface="+mj-lt"/>
              <a:buAutoNum type="arabicPeriod" startAt="5"/>
            </a:pPr>
            <a:r>
              <a:rPr lang="cs-CZ" sz="2200" b="1" dirty="0" smtClean="0"/>
              <a:t>A a) 2°10´      b) 615´        B a) 6°05´       C a)9°23´    b)921´   </a:t>
            </a:r>
            <a:endParaRPr lang="cs-CZ" sz="2200" b="1" dirty="0" smtClean="0"/>
          </a:p>
          <a:p>
            <a:pPr marL="342900" indent="-342900">
              <a:buFont typeface="+mj-lt"/>
              <a:buAutoNum type="arabicPeriod" startAt="5"/>
            </a:pPr>
            <a:r>
              <a:rPr lang="cs-CZ" sz="2200" b="1" dirty="0" smtClean="0"/>
              <a:t>A </a:t>
            </a:r>
            <a:r>
              <a:rPr lang="el-GR" sz="2200" dirty="0">
                <a:latin typeface="Calibri"/>
              </a:rPr>
              <a:t>α</a:t>
            </a:r>
            <a:r>
              <a:rPr lang="cs-CZ" sz="2200" dirty="0">
                <a:latin typeface="Calibri"/>
              </a:rPr>
              <a:t> = 47°   </a:t>
            </a:r>
            <a:r>
              <a:rPr lang="el-GR" sz="2200" dirty="0">
                <a:latin typeface="Calibri"/>
              </a:rPr>
              <a:t>β</a:t>
            </a:r>
            <a:r>
              <a:rPr lang="cs-CZ" sz="2200" dirty="0">
                <a:latin typeface="Calibri"/>
              </a:rPr>
              <a:t> = 139°   </a:t>
            </a:r>
            <a:r>
              <a:rPr lang="el-GR" sz="2200" dirty="0">
                <a:latin typeface="Calibri"/>
              </a:rPr>
              <a:t>γ</a:t>
            </a:r>
            <a:r>
              <a:rPr lang="cs-CZ" sz="2200" dirty="0">
                <a:latin typeface="Calibri"/>
              </a:rPr>
              <a:t> = 150°   </a:t>
            </a:r>
            <a:r>
              <a:rPr lang="el-GR" sz="2200" dirty="0">
                <a:latin typeface="Times New Roman"/>
                <a:cs typeface="Times New Roman"/>
              </a:rPr>
              <a:t>δ</a:t>
            </a:r>
            <a:r>
              <a:rPr lang="cs-CZ" sz="2200" dirty="0">
                <a:latin typeface="Times New Roman"/>
                <a:cs typeface="Times New Roman"/>
              </a:rPr>
              <a:t> = 25° </a:t>
            </a:r>
            <a:r>
              <a:rPr lang="cs-CZ" sz="2200" b="1" dirty="0" smtClean="0"/>
              <a:t>	</a:t>
            </a:r>
            <a:endParaRPr lang="cs-CZ" sz="2200" b="1" dirty="0" smtClean="0"/>
          </a:p>
          <a:p>
            <a:pPr marL="0" indent="0">
              <a:buNone/>
            </a:pPr>
            <a:r>
              <a:rPr lang="cs-CZ" sz="2200" b="1" dirty="0"/>
              <a:t> </a:t>
            </a:r>
            <a:r>
              <a:rPr lang="cs-CZ" sz="2200" b="1" dirty="0" smtClean="0"/>
              <a:t>       </a:t>
            </a:r>
            <a:r>
              <a:rPr lang="cs-CZ" sz="2200" b="1" dirty="0" smtClean="0"/>
              <a:t>B </a:t>
            </a:r>
            <a:r>
              <a:rPr lang="el-GR" sz="2200" dirty="0">
                <a:latin typeface="Calibri"/>
              </a:rPr>
              <a:t>α</a:t>
            </a:r>
            <a:r>
              <a:rPr lang="cs-CZ" sz="2200" dirty="0">
                <a:latin typeface="Calibri"/>
              </a:rPr>
              <a:t> = </a:t>
            </a:r>
            <a:r>
              <a:rPr lang="cs-CZ" sz="2200" dirty="0" smtClean="0">
                <a:latin typeface="Calibri"/>
              </a:rPr>
              <a:t>103°   </a:t>
            </a:r>
            <a:r>
              <a:rPr lang="el-GR" sz="2200" dirty="0">
                <a:latin typeface="Calibri"/>
              </a:rPr>
              <a:t>β</a:t>
            </a:r>
            <a:r>
              <a:rPr lang="cs-CZ" sz="2200" dirty="0">
                <a:latin typeface="Calibri"/>
              </a:rPr>
              <a:t> </a:t>
            </a:r>
            <a:r>
              <a:rPr lang="cs-CZ" sz="2200" dirty="0" smtClean="0">
                <a:latin typeface="Calibri"/>
              </a:rPr>
              <a:t>= 93°   </a:t>
            </a:r>
            <a:r>
              <a:rPr lang="el-GR" sz="2200" dirty="0">
                <a:latin typeface="Calibri"/>
              </a:rPr>
              <a:t>γ</a:t>
            </a:r>
            <a:r>
              <a:rPr lang="cs-CZ" sz="2200" dirty="0">
                <a:latin typeface="Calibri"/>
              </a:rPr>
              <a:t> = </a:t>
            </a:r>
            <a:r>
              <a:rPr lang="cs-CZ" sz="2200" dirty="0" smtClean="0">
                <a:latin typeface="Calibri"/>
              </a:rPr>
              <a:t>125°   </a:t>
            </a:r>
            <a:r>
              <a:rPr lang="el-GR" sz="2200" dirty="0">
                <a:latin typeface="Times New Roman"/>
                <a:cs typeface="Times New Roman"/>
              </a:rPr>
              <a:t>δ</a:t>
            </a:r>
            <a:r>
              <a:rPr lang="cs-CZ" sz="2200" dirty="0">
                <a:latin typeface="Times New Roman"/>
                <a:cs typeface="Times New Roman"/>
              </a:rPr>
              <a:t> = </a:t>
            </a:r>
            <a:r>
              <a:rPr lang="cs-CZ" sz="2200" dirty="0" smtClean="0">
                <a:latin typeface="Times New Roman"/>
                <a:cs typeface="Times New Roman"/>
              </a:rPr>
              <a:t> 106°  </a:t>
            </a:r>
            <a:r>
              <a:rPr lang="el-GR" sz="2200" dirty="0" smtClean="0">
                <a:latin typeface="Cambria Math"/>
                <a:ea typeface="Cambria Math"/>
                <a:cs typeface="Times New Roman"/>
              </a:rPr>
              <a:t>ε</a:t>
            </a:r>
            <a:r>
              <a:rPr lang="cs-CZ" sz="2200" dirty="0" smtClean="0">
                <a:latin typeface="Cambria Math"/>
                <a:ea typeface="Cambria Math"/>
                <a:cs typeface="Times New Roman"/>
              </a:rPr>
              <a:t> = 112°</a:t>
            </a:r>
            <a:r>
              <a:rPr lang="cs-CZ" sz="2200" b="1" dirty="0" smtClean="0"/>
              <a:t>	</a:t>
            </a:r>
            <a:endParaRPr lang="cs-CZ" sz="2200" b="1" dirty="0" smtClean="0"/>
          </a:p>
          <a:p>
            <a:pPr marL="0" indent="0">
              <a:buNone/>
            </a:pPr>
            <a:r>
              <a:rPr lang="cs-CZ" sz="2200" b="1" dirty="0"/>
              <a:t> </a:t>
            </a:r>
            <a:r>
              <a:rPr lang="cs-CZ" sz="2200" b="1" dirty="0" smtClean="0"/>
              <a:t>       </a:t>
            </a:r>
            <a:r>
              <a:rPr lang="cs-CZ" sz="2200" b="1" dirty="0" smtClean="0"/>
              <a:t>C </a:t>
            </a:r>
            <a:r>
              <a:rPr lang="cs-CZ" sz="2200" dirty="0">
                <a:latin typeface="Calibri"/>
                <a:cs typeface="Times New Roman"/>
              </a:rPr>
              <a:t>|</a:t>
            </a:r>
            <a:r>
              <a:rPr lang="cs-CZ" sz="2200" dirty="0">
                <a:latin typeface="Cambria Math"/>
                <a:ea typeface="Cambria Math"/>
                <a:cs typeface="Times New Roman"/>
              </a:rPr>
              <a:t>∡ </a:t>
            </a:r>
            <a:r>
              <a:rPr lang="cs-CZ" sz="2200" dirty="0">
                <a:ea typeface="Cambria Math"/>
                <a:cs typeface="Times New Roman"/>
              </a:rPr>
              <a:t>BCD</a:t>
            </a:r>
            <a:r>
              <a:rPr lang="cs-CZ" sz="2200" dirty="0">
                <a:cs typeface="Times New Roman"/>
              </a:rPr>
              <a:t>|=75° |</a:t>
            </a:r>
            <a:r>
              <a:rPr lang="cs-CZ" sz="2200" dirty="0">
                <a:latin typeface="Cambria Math"/>
                <a:ea typeface="Cambria Math"/>
                <a:cs typeface="Times New Roman"/>
              </a:rPr>
              <a:t>∡CDA</a:t>
            </a:r>
            <a:r>
              <a:rPr lang="cs-CZ" sz="2200" dirty="0">
                <a:cs typeface="Times New Roman"/>
              </a:rPr>
              <a:t>|=20°  |</a:t>
            </a:r>
            <a:r>
              <a:rPr lang="cs-CZ" sz="2200" dirty="0">
                <a:latin typeface="Cambria Math"/>
                <a:ea typeface="Cambria Math"/>
                <a:cs typeface="Times New Roman"/>
              </a:rPr>
              <a:t>∡ DAB</a:t>
            </a:r>
            <a:r>
              <a:rPr lang="cs-CZ" sz="2200" dirty="0">
                <a:cs typeface="Times New Roman"/>
              </a:rPr>
              <a:t>|= 227° |</a:t>
            </a:r>
            <a:r>
              <a:rPr lang="cs-CZ" sz="2200" dirty="0">
                <a:latin typeface="Cambria Math"/>
                <a:ea typeface="Cambria Math"/>
                <a:cs typeface="Times New Roman"/>
              </a:rPr>
              <a:t>∡ABC</a:t>
            </a:r>
            <a:r>
              <a:rPr lang="cs-CZ" sz="2200" dirty="0">
                <a:cs typeface="Times New Roman"/>
              </a:rPr>
              <a:t>|=38°</a:t>
            </a:r>
          </a:p>
          <a:p>
            <a:pPr marL="342900" indent="-342900">
              <a:buFont typeface="+mj-lt"/>
              <a:buAutoNum type="arabicPeriod" startAt="8"/>
            </a:pPr>
            <a:r>
              <a:rPr lang="cs-CZ" sz="2200" b="1" dirty="0" smtClean="0"/>
              <a:t>c</a:t>
            </a:r>
            <a:endParaRPr lang="cs-CZ" sz="2200" b="1" dirty="0" smtClean="0"/>
          </a:p>
          <a:p>
            <a:pPr marL="342900" indent="-342900">
              <a:buFont typeface="+mj-lt"/>
              <a:buAutoNum type="arabicPeriod" startAt="8"/>
            </a:pPr>
            <a:r>
              <a:rPr lang="cs-CZ" sz="2200" b="1" dirty="0" smtClean="0"/>
              <a:t>A    </a:t>
            </a:r>
            <a:r>
              <a:rPr lang="cs-CZ" sz="2200" b="1" dirty="0" smtClean="0"/>
              <a:t>4,8,12  ;   1,9,6   ;   3,6,9              B 4,8, 10  ;     1,5,11   ;   2,4,8      C 2,4,6  ;   1,3,5  ;     9,7,5   </a:t>
            </a:r>
          </a:p>
          <a:p>
            <a:pPr marL="342900" indent="-342900">
              <a:buFont typeface="+mj-lt"/>
              <a:buAutoNum type="arabicPeriod" startAt="8"/>
            </a:pPr>
            <a:r>
              <a:rPr lang="cs-CZ" sz="2200" b="1" dirty="0" smtClean="0"/>
              <a:t>A  </a:t>
            </a:r>
            <a:r>
              <a:rPr lang="el-GR" sz="2200" b="1" dirty="0" smtClean="0">
                <a:latin typeface="Cambria Math"/>
                <a:ea typeface="Cambria Math"/>
              </a:rPr>
              <a:t>ε</a:t>
            </a:r>
            <a:r>
              <a:rPr lang="cs-CZ" sz="2200" b="1" dirty="0" smtClean="0">
                <a:latin typeface="Cambria Math"/>
                <a:ea typeface="Cambria Math"/>
              </a:rPr>
              <a:t> = </a:t>
            </a:r>
            <a:r>
              <a:rPr lang="el-GR" sz="2200" b="1" dirty="0" smtClean="0">
                <a:latin typeface="Cambria Math"/>
                <a:ea typeface="Cambria Math"/>
              </a:rPr>
              <a:t>ϕ</a:t>
            </a:r>
            <a:r>
              <a:rPr lang="cs-CZ" sz="2200" b="1" dirty="0" smtClean="0">
                <a:latin typeface="Cambria Math"/>
                <a:ea typeface="Cambria Math"/>
              </a:rPr>
              <a:t>  = 52°          B  </a:t>
            </a:r>
            <a:r>
              <a:rPr lang="el-GR" sz="2200" b="1" dirty="0" smtClean="0">
                <a:latin typeface="Cambria Math"/>
                <a:ea typeface="Cambria Math"/>
              </a:rPr>
              <a:t>α</a:t>
            </a:r>
            <a:r>
              <a:rPr lang="cs-CZ" sz="2200" b="1" dirty="0" smtClean="0">
                <a:latin typeface="Cambria Math"/>
                <a:ea typeface="Cambria Math"/>
              </a:rPr>
              <a:t> = </a:t>
            </a:r>
            <a:r>
              <a:rPr lang="el-GR" sz="2200" b="1" dirty="0" smtClean="0">
                <a:latin typeface="Cambria Math"/>
                <a:ea typeface="Cambria Math"/>
              </a:rPr>
              <a:t>β</a:t>
            </a:r>
            <a:r>
              <a:rPr lang="cs-CZ" sz="2200" b="1" dirty="0" smtClean="0">
                <a:latin typeface="Cambria Math"/>
                <a:ea typeface="Cambria Math"/>
              </a:rPr>
              <a:t> = 47°    </a:t>
            </a:r>
            <a:r>
              <a:rPr lang="el-GR" sz="2200" b="1" dirty="0" smtClean="0">
                <a:latin typeface="Cambria Math"/>
                <a:ea typeface="Cambria Math"/>
              </a:rPr>
              <a:t>γ</a:t>
            </a:r>
            <a:r>
              <a:rPr lang="cs-CZ" sz="2200" b="1" dirty="0" smtClean="0">
                <a:latin typeface="Cambria Math"/>
                <a:ea typeface="Cambria Math"/>
              </a:rPr>
              <a:t> = 86°          C </a:t>
            </a:r>
            <a:r>
              <a:rPr lang="el-GR" sz="2200" b="1" dirty="0" smtClean="0">
                <a:latin typeface="Cambria Math"/>
                <a:ea typeface="Cambria Math"/>
              </a:rPr>
              <a:t>ε</a:t>
            </a:r>
            <a:r>
              <a:rPr lang="cs-CZ" sz="2200" b="1" dirty="0" smtClean="0">
                <a:latin typeface="Cambria Math"/>
                <a:ea typeface="Cambria Math"/>
              </a:rPr>
              <a:t> = 55°     </a:t>
            </a:r>
            <a:r>
              <a:rPr lang="el-GR" sz="2200" b="1" dirty="0" smtClean="0">
                <a:latin typeface="Cambria Math"/>
                <a:ea typeface="Cambria Math"/>
              </a:rPr>
              <a:t>γ</a:t>
            </a:r>
            <a:r>
              <a:rPr lang="cs-CZ" sz="2200" b="1" dirty="0" smtClean="0">
                <a:latin typeface="Cambria Math"/>
                <a:ea typeface="Cambria Math"/>
              </a:rPr>
              <a:t> = </a:t>
            </a:r>
            <a:r>
              <a:rPr lang="el-GR" sz="2200" b="1" dirty="0" smtClean="0">
                <a:latin typeface="Cambria Math"/>
                <a:ea typeface="Cambria Math"/>
              </a:rPr>
              <a:t>δ</a:t>
            </a:r>
            <a:r>
              <a:rPr lang="cs-CZ" sz="2200" b="1" dirty="0" smtClean="0">
                <a:latin typeface="Cambria Math"/>
                <a:ea typeface="Cambria Math"/>
              </a:rPr>
              <a:t> = 62°30´  </a:t>
            </a:r>
          </a:p>
          <a:p>
            <a:pPr marL="342900" indent="-342900">
              <a:buFont typeface="+mj-lt"/>
              <a:buAutoNum type="arabicPeriod" startAt="8"/>
            </a:pPr>
            <a:r>
              <a:rPr lang="cs-CZ" sz="2200" b="1" dirty="0" smtClean="0">
                <a:ea typeface="Cambria Math"/>
              </a:rPr>
              <a:t>A   13cm     B 1,8cm     C  2,1cm</a:t>
            </a:r>
          </a:p>
          <a:p>
            <a:pPr marL="342900" indent="-342900">
              <a:buFont typeface="+mj-lt"/>
              <a:buAutoNum type="arabicPeriod" startAt="8"/>
            </a:pPr>
            <a:r>
              <a:rPr lang="cs-CZ" sz="2200" b="1" dirty="0" smtClean="0">
                <a:latin typeface="Cambria Math"/>
                <a:ea typeface="Cambria Math"/>
              </a:rPr>
              <a:t>A    2 – 2 - 1     B     žádný      C tři      1 – 4 – 4    ;    3 – 3  - 3    ;   4 – 2  - 3</a:t>
            </a:r>
          </a:p>
          <a:p>
            <a:pPr marL="342900" indent="-342900">
              <a:buFont typeface="+mj-lt"/>
              <a:buAutoNum type="arabicPeriod" startAt="8"/>
            </a:pPr>
            <a:r>
              <a:rPr lang="cs-CZ" sz="2200" b="1" dirty="0" smtClean="0">
                <a:latin typeface="Cambria Math"/>
                <a:ea typeface="Cambria Math"/>
              </a:rPr>
              <a:t>A  a) ne   b)ano      B a) ano    b) ne     C a) ne   b) ano</a:t>
            </a:r>
            <a:endParaRPr lang="cs-CZ" sz="2200" b="1" dirty="0" smtClean="0"/>
          </a:p>
        </p:txBody>
      </p:sp>
      <p:grpSp>
        <p:nvGrpSpPr>
          <p:cNvPr id="58" name="Skupina 57"/>
          <p:cNvGrpSpPr/>
          <p:nvPr/>
        </p:nvGrpSpPr>
        <p:grpSpPr>
          <a:xfrm>
            <a:off x="481293" y="1227914"/>
            <a:ext cx="2896765" cy="1756333"/>
            <a:chOff x="0" y="0"/>
            <a:chExt cx="2924175" cy="2428875"/>
          </a:xfrm>
        </p:grpSpPr>
        <p:grpSp>
          <p:nvGrpSpPr>
            <p:cNvPr id="59" name="Skupina 58"/>
            <p:cNvGrpSpPr/>
            <p:nvPr/>
          </p:nvGrpSpPr>
          <p:grpSpPr>
            <a:xfrm>
              <a:off x="0" y="0"/>
              <a:ext cx="2924175" cy="2428875"/>
              <a:chOff x="0" y="0"/>
              <a:chExt cx="2924175" cy="2428875"/>
            </a:xfrm>
          </p:grpSpPr>
          <p:sp>
            <p:nvSpPr>
              <p:cNvPr id="65" name="Obdélník 64"/>
              <p:cNvSpPr/>
              <p:nvPr/>
            </p:nvSpPr>
            <p:spPr>
              <a:xfrm>
                <a:off x="0" y="0"/>
                <a:ext cx="2924175" cy="2428875"/>
              </a:xfrm>
              <a:prstGeom prst="rect">
                <a:avLst/>
              </a:prstGeom>
              <a:noFill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cs-CZ"/>
              </a:p>
            </p:txBody>
          </p:sp>
          <p:sp>
            <p:nvSpPr>
              <p:cNvPr id="68" name="Ovál 67"/>
              <p:cNvSpPr/>
              <p:nvPr/>
            </p:nvSpPr>
            <p:spPr>
              <a:xfrm>
                <a:off x="76200" y="281671"/>
                <a:ext cx="1629410" cy="1543050"/>
              </a:xfrm>
              <a:prstGeom prst="ellipse">
                <a:avLst/>
              </a:prstGeom>
              <a:noFill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cs-CZ"/>
              </a:p>
            </p:txBody>
          </p:sp>
          <p:sp>
            <p:nvSpPr>
              <p:cNvPr id="69" name="Ovál 68"/>
              <p:cNvSpPr/>
              <p:nvPr/>
            </p:nvSpPr>
            <p:spPr>
              <a:xfrm>
                <a:off x="1047750" y="409610"/>
                <a:ext cx="1640840" cy="1514475"/>
              </a:xfrm>
              <a:prstGeom prst="ellipse">
                <a:avLst/>
              </a:prstGeom>
              <a:noFill/>
              <a:ln>
                <a:solidFill>
                  <a:schemeClr val="dk1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cs-CZ"/>
              </a:p>
            </p:txBody>
          </p:sp>
        </p:grpSp>
        <p:grpSp>
          <p:nvGrpSpPr>
            <p:cNvPr id="60" name="Skupina 59"/>
            <p:cNvGrpSpPr/>
            <p:nvPr/>
          </p:nvGrpSpPr>
          <p:grpSpPr>
            <a:xfrm>
              <a:off x="171450" y="454685"/>
              <a:ext cx="2724150" cy="1917040"/>
              <a:chOff x="0" y="-288265"/>
              <a:chExt cx="2724150" cy="1917040"/>
            </a:xfrm>
          </p:grpSpPr>
          <p:sp>
            <p:nvSpPr>
              <p:cNvPr id="61" name="Ovál 60"/>
              <p:cNvSpPr/>
              <p:nvPr/>
            </p:nvSpPr>
            <p:spPr>
              <a:xfrm>
                <a:off x="0" y="-288265"/>
                <a:ext cx="1047750" cy="1197022"/>
              </a:xfrm>
              <a:prstGeom prst="ellipse">
                <a:avLst/>
              </a:prstGeom>
              <a:noFill/>
              <a:ln>
                <a:noFill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ot="0" spcFirstLastPara="0" vert="horz" wrap="square" lIns="0" tIns="0" rIns="0" bIns="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>
                  <a:lnSpc>
                    <a:spcPct val="115000"/>
                  </a:lnSpc>
                  <a:spcAft>
                    <a:spcPts val="0"/>
                  </a:spcAft>
                </a:pPr>
                <a:r>
                  <a:rPr lang="cs-CZ" sz="1100" b="1" dirty="0" smtClean="0">
                    <a:effectLst/>
                    <a:ea typeface="Calibri"/>
                    <a:cs typeface="Times New Roman"/>
                  </a:rPr>
                  <a:t>18      21    </a:t>
                </a:r>
                <a:endParaRPr lang="cs-CZ" sz="1100" dirty="0">
                  <a:effectLst/>
                  <a:ea typeface="Calibri"/>
                  <a:cs typeface="Times New Roman"/>
                </a:endParaRPr>
              </a:p>
              <a:p>
                <a:pPr algn="ctr">
                  <a:lnSpc>
                    <a:spcPct val="115000"/>
                  </a:lnSpc>
                  <a:spcAft>
                    <a:spcPts val="0"/>
                  </a:spcAft>
                </a:pPr>
                <a:r>
                  <a:rPr lang="cs-CZ" sz="1100" dirty="0">
                    <a:effectLst/>
                    <a:ea typeface="Calibri"/>
                    <a:cs typeface="Times New Roman"/>
                  </a:rPr>
                  <a:t> </a:t>
                </a:r>
                <a:r>
                  <a:rPr lang="cs-CZ" sz="1100" dirty="0" smtClean="0">
                    <a:ea typeface="Calibri"/>
                    <a:cs typeface="Times New Roman"/>
                  </a:rPr>
                  <a:t>63    27</a:t>
                </a:r>
                <a:r>
                  <a:rPr lang="cs-CZ" sz="1100" dirty="0" smtClean="0">
                    <a:effectLst/>
                    <a:ea typeface="Calibri"/>
                    <a:cs typeface="Times New Roman"/>
                  </a:rPr>
                  <a:t>    42   </a:t>
                </a:r>
                <a:endParaRPr lang="cs-CZ" sz="1100" dirty="0">
                  <a:effectLst/>
                  <a:ea typeface="Calibri"/>
                  <a:cs typeface="Times New Roman"/>
                </a:endParaRPr>
              </a:p>
            </p:txBody>
          </p:sp>
          <p:sp>
            <p:nvSpPr>
              <p:cNvPr id="62" name="Ovál 61"/>
              <p:cNvSpPr/>
              <p:nvPr/>
            </p:nvSpPr>
            <p:spPr>
              <a:xfrm>
                <a:off x="876300" y="19050"/>
                <a:ext cx="657860" cy="893360"/>
              </a:xfrm>
              <a:prstGeom prst="ellipse">
                <a:avLst/>
              </a:prstGeom>
              <a:noFill/>
              <a:ln>
                <a:noFill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ot="0" spcFirstLastPara="0" vert="horz" wrap="square" lIns="0" tIns="0" rIns="0" bIns="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>
                  <a:lnSpc>
                    <a:spcPct val="150000"/>
                  </a:lnSpc>
                  <a:spcAft>
                    <a:spcPts val="0"/>
                  </a:spcAft>
                </a:pPr>
                <a:r>
                  <a:rPr lang="cs-CZ" sz="1000" b="1" dirty="0" smtClean="0">
                    <a:ea typeface="Calibri"/>
                    <a:cs typeface="Times New Roman"/>
                  </a:rPr>
                  <a:t>12</a:t>
                </a:r>
                <a:r>
                  <a:rPr lang="cs-CZ" sz="1000" b="1" dirty="0" smtClean="0">
                    <a:effectLst/>
                    <a:ea typeface="Calibri"/>
                    <a:cs typeface="Times New Roman"/>
                  </a:rPr>
                  <a:t>          24     </a:t>
                </a:r>
                <a:endParaRPr lang="cs-CZ" sz="1100" dirty="0">
                  <a:effectLst/>
                  <a:ea typeface="Calibri"/>
                  <a:cs typeface="Times New Roman"/>
                </a:endParaRPr>
              </a:p>
            </p:txBody>
          </p:sp>
          <p:sp>
            <p:nvSpPr>
              <p:cNvPr id="63" name="Ovál 62"/>
              <p:cNvSpPr/>
              <p:nvPr/>
            </p:nvSpPr>
            <p:spPr>
              <a:xfrm>
                <a:off x="1466850" y="28575"/>
                <a:ext cx="1050290" cy="1095375"/>
              </a:xfrm>
              <a:prstGeom prst="ellipse">
                <a:avLst/>
              </a:prstGeom>
              <a:noFill/>
              <a:ln>
                <a:noFill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ot="0" spcFirstLastPara="0" vert="horz" wrap="square" lIns="0" tIns="0" rIns="0" bIns="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>
                  <a:lnSpc>
                    <a:spcPct val="115000"/>
                  </a:lnSpc>
                  <a:spcAft>
                    <a:spcPts val="0"/>
                  </a:spcAft>
                </a:pPr>
                <a:r>
                  <a:rPr lang="cs-CZ" sz="1100" b="1" dirty="0" smtClean="0">
                    <a:ea typeface="Calibri"/>
                    <a:cs typeface="Times New Roman"/>
                  </a:rPr>
                  <a:t>100</a:t>
                </a:r>
                <a:r>
                  <a:rPr lang="cs-CZ" sz="1100" b="1" dirty="0" smtClean="0">
                    <a:effectLst/>
                    <a:ea typeface="Calibri"/>
                    <a:cs typeface="Times New Roman"/>
                  </a:rPr>
                  <a:t>        </a:t>
                </a:r>
                <a:endParaRPr lang="cs-CZ" sz="1100" dirty="0">
                  <a:effectLst/>
                  <a:ea typeface="Calibri"/>
                  <a:cs typeface="Times New Roman"/>
                </a:endParaRPr>
              </a:p>
              <a:p>
                <a:pPr algn="ctr">
                  <a:lnSpc>
                    <a:spcPct val="115000"/>
                  </a:lnSpc>
                  <a:spcAft>
                    <a:spcPts val="0"/>
                  </a:spcAft>
                </a:pPr>
                <a:r>
                  <a:rPr lang="cs-CZ" sz="1100" b="1" dirty="0" smtClean="0">
                    <a:effectLst/>
                    <a:ea typeface="Calibri"/>
                    <a:cs typeface="Times New Roman"/>
                  </a:rPr>
                  <a:t>104</a:t>
                </a:r>
                <a:r>
                  <a:rPr lang="cs-CZ" sz="1000" b="1" dirty="0" smtClean="0">
                    <a:effectLst/>
                    <a:ea typeface="Calibri"/>
                    <a:cs typeface="Times New Roman"/>
                  </a:rPr>
                  <a:t> </a:t>
                </a:r>
                <a:endParaRPr lang="cs-CZ" sz="1100" dirty="0">
                  <a:effectLst/>
                  <a:ea typeface="Calibri"/>
                  <a:cs typeface="Times New Roman"/>
                </a:endParaRPr>
              </a:p>
            </p:txBody>
          </p:sp>
          <p:sp>
            <p:nvSpPr>
              <p:cNvPr id="64" name="Ovál 63"/>
              <p:cNvSpPr/>
              <p:nvPr/>
            </p:nvSpPr>
            <p:spPr>
              <a:xfrm>
                <a:off x="0" y="1333500"/>
                <a:ext cx="2724150" cy="295275"/>
              </a:xfrm>
              <a:prstGeom prst="ellipse">
                <a:avLst/>
              </a:prstGeom>
              <a:noFill/>
              <a:ln>
                <a:noFill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ot="0" spcFirstLastPara="0" vert="horz" wrap="square" lIns="0" tIns="0" rIns="0" bIns="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>
                  <a:lnSpc>
                    <a:spcPct val="150000"/>
                  </a:lnSpc>
                  <a:spcAft>
                    <a:spcPts val="0"/>
                  </a:spcAft>
                </a:pPr>
                <a:r>
                  <a:rPr lang="cs-CZ" sz="1000" b="1" dirty="0" smtClean="0">
                    <a:ea typeface="Calibri"/>
                    <a:cs typeface="Times New Roman"/>
                  </a:rPr>
                  <a:t>127</a:t>
                </a:r>
                <a:r>
                  <a:rPr lang="cs-CZ" sz="1000" b="1" dirty="0" smtClean="0">
                    <a:effectLst/>
                    <a:ea typeface="Calibri"/>
                    <a:cs typeface="Times New Roman"/>
                  </a:rPr>
                  <a:t>        15            17</a:t>
                </a:r>
                <a:endParaRPr lang="cs-CZ" sz="1100" dirty="0">
                  <a:effectLst/>
                  <a:ea typeface="Calibri"/>
                  <a:cs typeface="Times New Roman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90715375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rgbClr val="C00000"/>
                </a:solidFill>
              </a:rPr>
              <a:t>HODNOCENÍ</a:t>
            </a:r>
            <a:endParaRPr lang="cs-CZ" dirty="0">
              <a:solidFill>
                <a:srgbClr val="C0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60</a:t>
            </a:r>
            <a:r>
              <a:rPr lang="cs-CZ" dirty="0" smtClean="0"/>
              <a:t> </a:t>
            </a:r>
            <a:r>
              <a:rPr lang="cs-CZ" dirty="0"/>
              <a:t>– </a:t>
            </a:r>
            <a:r>
              <a:rPr lang="cs-CZ" dirty="0" smtClean="0"/>
              <a:t>50</a:t>
            </a:r>
            <a:r>
              <a:rPr lang="cs-CZ" dirty="0" smtClean="0"/>
              <a:t>  </a:t>
            </a:r>
            <a:r>
              <a:rPr lang="cs-CZ" dirty="0"/>
              <a:t>výborně</a:t>
            </a:r>
          </a:p>
          <a:p>
            <a:r>
              <a:rPr lang="cs-CZ" dirty="0" smtClean="0"/>
              <a:t>49</a:t>
            </a:r>
            <a:r>
              <a:rPr lang="cs-CZ" dirty="0" smtClean="0"/>
              <a:t> </a:t>
            </a:r>
            <a:r>
              <a:rPr lang="cs-CZ" dirty="0"/>
              <a:t>– </a:t>
            </a:r>
            <a:r>
              <a:rPr lang="cs-CZ" dirty="0" smtClean="0"/>
              <a:t>40  </a:t>
            </a:r>
            <a:r>
              <a:rPr lang="cs-CZ" dirty="0"/>
              <a:t>skvělá práce</a:t>
            </a:r>
          </a:p>
          <a:p>
            <a:r>
              <a:rPr lang="cs-CZ" dirty="0" smtClean="0"/>
              <a:t>39 </a:t>
            </a:r>
            <a:r>
              <a:rPr lang="cs-CZ" dirty="0"/>
              <a:t>– </a:t>
            </a:r>
            <a:r>
              <a:rPr lang="cs-CZ" dirty="0" smtClean="0"/>
              <a:t>30 </a:t>
            </a:r>
            <a:r>
              <a:rPr lang="cs-CZ" dirty="0"/>
              <a:t>dobrý výkon</a:t>
            </a:r>
          </a:p>
          <a:p>
            <a:r>
              <a:rPr lang="cs-CZ" dirty="0" smtClean="0"/>
              <a:t>29 </a:t>
            </a:r>
            <a:r>
              <a:rPr lang="cs-CZ" dirty="0"/>
              <a:t>– </a:t>
            </a:r>
            <a:r>
              <a:rPr lang="cs-CZ" dirty="0" smtClean="0"/>
              <a:t>20 </a:t>
            </a:r>
            <a:r>
              <a:rPr lang="cs-CZ" dirty="0"/>
              <a:t>ještě opakuj</a:t>
            </a:r>
          </a:p>
          <a:p>
            <a:r>
              <a:rPr lang="cs-CZ" dirty="0" smtClean="0"/>
              <a:t>19 </a:t>
            </a:r>
            <a:r>
              <a:rPr lang="cs-CZ" dirty="0"/>
              <a:t>– 0 projdi si znova všechny příklady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007609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rgbClr val="FF0000"/>
                </a:solidFill>
              </a:rPr>
              <a:t>Pokyny</a:t>
            </a:r>
            <a:endParaRPr lang="cs-CZ" dirty="0">
              <a:solidFill>
                <a:srgbClr val="FF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Procvič si učivo matematiky za </a:t>
            </a:r>
            <a:r>
              <a:rPr lang="cs-CZ" dirty="0" smtClean="0"/>
              <a:t>třetí čtvrtletí </a:t>
            </a:r>
            <a:endParaRPr lang="cs-CZ" dirty="0"/>
          </a:p>
          <a:p>
            <a:r>
              <a:rPr lang="cs-CZ" dirty="0"/>
              <a:t>U </a:t>
            </a:r>
            <a:r>
              <a:rPr lang="cs-CZ" dirty="0" smtClean="0"/>
              <a:t>příkladů si </a:t>
            </a:r>
            <a:r>
              <a:rPr lang="cs-CZ" dirty="0"/>
              <a:t>zvol obtížnost A, B nebo C</a:t>
            </a:r>
          </a:p>
          <a:p>
            <a:r>
              <a:rPr lang="cs-CZ" dirty="0"/>
              <a:t>Na konci prezentace najdeš řešení</a:t>
            </a:r>
          </a:p>
          <a:p>
            <a:r>
              <a:rPr lang="cs-CZ" dirty="0"/>
              <a:t>Spočítej si získané body a podle bodovací tabulky ohodnoť svou práci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969578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918939"/>
          </a:xfrm>
        </p:spPr>
        <p:txBody>
          <a:bodyPr/>
          <a:lstStyle/>
          <a:p>
            <a:pPr eaLnBrk="1" hangingPunct="1">
              <a:defRPr/>
            </a:pPr>
            <a:r>
              <a:rPr lang="cs-CZ" dirty="0" smtClean="0">
                <a:solidFill>
                  <a:srgbClr val="C00000"/>
                </a:solidFill>
              </a:rPr>
              <a:t>1. Myšlená čísla</a:t>
            </a:r>
            <a:endParaRPr lang="cs-CZ" sz="4000" dirty="0" smtClean="0">
              <a:solidFill>
                <a:srgbClr val="C00000"/>
              </a:solidFill>
            </a:endParaRPr>
          </a:p>
        </p:txBody>
      </p:sp>
      <p:sp>
        <p:nvSpPr>
          <p:cNvPr id="5123" name="Rectangle 3"/>
          <p:cNvSpPr>
            <a:spLocks noGrp="1" noChangeArrowheads="1"/>
          </p:cNvSpPr>
          <p:nvPr>
            <p:ph idx="1"/>
          </p:nvPr>
        </p:nvSpPr>
        <p:spPr>
          <a:xfrm>
            <a:off x="251520" y="1628800"/>
            <a:ext cx="8712968" cy="367240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dirty="0" smtClean="0"/>
              <a:t>Myslím </a:t>
            </a:r>
            <a:r>
              <a:rPr lang="cs-CZ" dirty="0" smtClean="0"/>
              <a:t>si číslo. </a:t>
            </a:r>
            <a:endParaRPr lang="cs-CZ" dirty="0" smtClean="0"/>
          </a:p>
          <a:p>
            <a:pPr marL="457200" indent="-457200">
              <a:buFont typeface="+mj-lt"/>
              <a:buAutoNum type="alphaUcPeriod"/>
            </a:pPr>
            <a:r>
              <a:rPr lang="cs-CZ" sz="2000" dirty="0" smtClean="0"/>
              <a:t>Pětinásobek myšleného čísla zmenšený o polovinu čísla 8 je roven 16. </a:t>
            </a:r>
            <a:r>
              <a:rPr lang="cs-CZ" sz="2000" dirty="0" smtClean="0"/>
              <a:t>Jaké číslo </a:t>
            </a:r>
            <a:r>
              <a:rPr lang="cs-CZ" sz="2000" dirty="0" smtClean="0"/>
              <a:t>si myslím? </a:t>
            </a:r>
            <a:r>
              <a:rPr lang="cs-CZ" b="1" dirty="0" smtClean="0"/>
              <a:t>(</a:t>
            </a:r>
            <a:r>
              <a:rPr lang="cs-CZ" sz="2000" b="1" dirty="0" smtClean="0"/>
              <a:t>3b)</a:t>
            </a:r>
          </a:p>
          <a:p>
            <a:pPr marL="457200" indent="-457200">
              <a:buFont typeface="+mj-lt"/>
              <a:buAutoNum type="alphaUcPeriod"/>
            </a:pPr>
            <a:endParaRPr lang="cs-CZ" sz="2000" b="1" dirty="0" smtClean="0"/>
          </a:p>
          <a:p>
            <a:pPr marL="457200" indent="-457200">
              <a:buFont typeface="+mj-lt"/>
              <a:buAutoNum type="alphaUcPeriod"/>
            </a:pPr>
            <a:r>
              <a:rPr lang="cs-CZ" sz="2000" dirty="0" smtClean="0"/>
              <a:t>Třetina myšleného čísla je o 1 větší než jeho čtvrtina. Jaké číslo si myslím?  </a:t>
            </a:r>
            <a:r>
              <a:rPr lang="cs-CZ" sz="2000" b="1" dirty="0" smtClean="0"/>
              <a:t>(4b)</a:t>
            </a:r>
          </a:p>
          <a:p>
            <a:pPr marL="457200" indent="-457200">
              <a:buFont typeface="+mj-lt"/>
              <a:buAutoNum type="alphaUcPeriod"/>
            </a:pPr>
            <a:endParaRPr lang="cs-CZ" sz="2000" b="1" dirty="0" smtClean="0"/>
          </a:p>
          <a:p>
            <a:pPr marL="457200" indent="-457200">
              <a:buFont typeface="+mj-lt"/>
              <a:buAutoNum type="alphaUcPeriod"/>
            </a:pPr>
            <a:r>
              <a:rPr lang="cs-CZ" sz="2000" dirty="0" smtClean="0"/>
              <a:t>První je třetinou druhého a jejich součet je 48. Jaká čísla si myslím? </a:t>
            </a:r>
            <a:r>
              <a:rPr lang="cs-CZ" sz="2000" dirty="0" smtClean="0"/>
              <a:t> </a:t>
            </a:r>
            <a:r>
              <a:rPr lang="cs-CZ" sz="2000" b="1" dirty="0" smtClean="0"/>
              <a:t>(5b)	</a:t>
            </a:r>
            <a:r>
              <a:rPr lang="cs-CZ" sz="2400" b="1" dirty="0" smtClean="0"/>
              <a:t>	   </a:t>
            </a:r>
            <a:r>
              <a:rPr lang="cs-CZ" sz="2400" dirty="0" smtClean="0"/>
              <a:t>	</a:t>
            </a:r>
            <a:endParaRPr lang="cs-CZ" sz="4000" b="1" dirty="0" smtClean="0">
              <a:solidFill>
                <a:srgbClr val="660066"/>
              </a:solidFill>
            </a:endParaRPr>
          </a:p>
          <a:p>
            <a:pPr marL="609600" indent="-609600" eaLnBrk="1" hangingPunct="1">
              <a:lnSpc>
                <a:spcPct val="150000"/>
              </a:lnSpc>
              <a:buNone/>
              <a:defRPr/>
            </a:pPr>
            <a:endParaRPr lang="cs-CZ" b="1" dirty="0" smtClean="0">
              <a:solidFill>
                <a:srgbClr val="66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096474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702915"/>
          </a:xfrm>
        </p:spPr>
        <p:txBody>
          <a:bodyPr/>
          <a:lstStyle/>
          <a:p>
            <a:pPr eaLnBrk="1" hangingPunct="1">
              <a:defRPr/>
            </a:pPr>
            <a:r>
              <a:rPr lang="cs-CZ" dirty="0" smtClean="0">
                <a:solidFill>
                  <a:srgbClr val="C00000"/>
                </a:solidFill>
              </a:rPr>
              <a:t>2. </a:t>
            </a:r>
            <a:r>
              <a:rPr lang="cs-CZ" dirty="0" err="1" smtClean="0">
                <a:solidFill>
                  <a:srgbClr val="C00000"/>
                </a:solidFill>
              </a:rPr>
              <a:t>Vennovy</a:t>
            </a:r>
            <a:r>
              <a:rPr lang="cs-CZ" dirty="0" smtClean="0">
                <a:solidFill>
                  <a:srgbClr val="C00000"/>
                </a:solidFill>
              </a:rPr>
              <a:t> diagramy</a:t>
            </a:r>
            <a:endParaRPr lang="cs-CZ" sz="4000" dirty="0" smtClean="0">
              <a:solidFill>
                <a:srgbClr val="C00000"/>
              </a:solidFill>
            </a:endParaRPr>
          </a:p>
        </p:txBody>
      </p:sp>
      <p:sp>
        <p:nvSpPr>
          <p:cNvPr id="5123" name="Rectangle 3"/>
          <p:cNvSpPr>
            <a:spLocks noGrp="1" noChangeArrowheads="1"/>
          </p:cNvSpPr>
          <p:nvPr>
            <p:ph idx="1"/>
          </p:nvPr>
        </p:nvSpPr>
        <p:spPr>
          <a:xfrm>
            <a:off x="166072" y="911536"/>
            <a:ext cx="4438379" cy="1027397"/>
          </a:xfrm>
        </p:spPr>
        <p:txBody>
          <a:bodyPr>
            <a:normAutofit fontScale="70000" lnSpcReduction="20000"/>
          </a:bodyPr>
          <a:lstStyle/>
          <a:p>
            <a:pPr marL="457200" indent="-457200">
              <a:buFont typeface="+mj-lt"/>
              <a:buAutoNum type="alphaUcPeriod"/>
            </a:pPr>
            <a:r>
              <a:rPr lang="cs-CZ" sz="2000" b="1" i="1" u="sng" dirty="0" smtClean="0"/>
              <a:t>Vložte do diagramu tato čísla:  (3b)</a:t>
            </a:r>
            <a:r>
              <a:rPr lang="cs-CZ" sz="2400" b="1" i="1" u="sng" dirty="0" smtClean="0"/>
              <a:t> </a:t>
            </a:r>
            <a:r>
              <a:rPr lang="cs-CZ" sz="2400" dirty="0" smtClean="0"/>
              <a:t>	</a:t>
            </a:r>
            <a:endParaRPr lang="cs-CZ" sz="4000" b="1" dirty="0" smtClean="0">
              <a:solidFill>
                <a:srgbClr val="660066"/>
              </a:solidFill>
            </a:endParaRPr>
          </a:p>
          <a:p>
            <a:pPr marL="609600" indent="-609600" eaLnBrk="1" hangingPunct="1">
              <a:lnSpc>
                <a:spcPct val="150000"/>
              </a:lnSpc>
              <a:buNone/>
              <a:defRPr/>
            </a:pPr>
            <a:r>
              <a:rPr lang="cs-CZ" sz="1600" dirty="0" smtClean="0"/>
              <a:t>12	17	       24     100       21          42    </a:t>
            </a:r>
          </a:p>
          <a:p>
            <a:pPr marL="609600" indent="-609600" eaLnBrk="1" hangingPunct="1">
              <a:lnSpc>
                <a:spcPct val="150000"/>
              </a:lnSpc>
              <a:buNone/>
              <a:defRPr/>
            </a:pPr>
            <a:r>
              <a:rPr lang="cs-CZ" sz="1600" dirty="0" smtClean="0"/>
              <a:t>     63     </a:t>
            </a:r>
            <a:r>
              <a:rPr lang="cs-CZ" sz="1600" dirty="0" smtClean="0"/>
              <a:t>127     104       27       25        18  </a:t>
            </a:r>
            <a:endParaRPr lang="cs-CZ" sz="1600" dirty="0" smtClean="0"/>
          </a:p>
        </p:txBody>
      </p:sp>
      <p:grpSp>
        <p:nvGrpSpPr>
          <p:cNvPr id="4" name="Skupina 3"/>
          <p:cNvGrpSpPr/>
          <p:nvPr/>
        </p:nvGrpSpPr>
        <p:grpSpPr>
          <a:xfrm>
            <a:off x="149348" y="1900096"/>
            <a:ext cx="3563785" cy="2161921"/>
            <a:chOff x="0" y="0"/>
            <a:chExt cx="4457700" cy="2552700"/>
          </a:xfrm>
        </p:grpSpPr>
        <p:sp>
          <p:nvSpPr>
            <p:cNvPr id="5" name="Obdélník 4"/>
            <p:cNvSpPr/>
            <p:nvPr/>
          </p:nvSpPr>
          <p:spPr>
            <a:xfrm>
              <a:off x="0" y="0"/>
              <a:ext cx="4457700" cy="2552700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cs-CZ"/>
            </a:p>
          </p:txBody>
        </p:sp>
        <p:sp>
          <p:nvSpPr>
            <p:cNvPr id="6" name="Textové pole 81"/>
            <p:cNvSpPr txBox="1"/>
            <p:nvPr/>
          </p:nvSpPr>
          <p:spPr>
            <a:xfrm>
              <a:off x="56345" y="108671"/>
              <a:ext cx="1524804" cy="658957"/>
            </a:xfrm>
            <a:prstGeom prst="rect">
              <a:avLst/>
            </a:prstGeom>
            <a:solidFill>
              <a:schemeClr val="lt1"/>
            </a:solidFill>
            <a:ln w="6350">
              <a:noFill/>
            </a:ln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lnSpc>
                  <a:spcPct val="115000"/>
                </a:lnSpc>
                <a:spcAft>
                  <a:spcPts val="1000"/>
                </a:spcAft>
              </a:pPr>
              <a:r>
                <a:rPr lang="cs-CZ" sz="1400" b="1" i="1" dirty="0">
                  <a:effectLst/>
                  <a:latin typeface="Calibri"/>
                  <a:ea typeface="Calibri"/>
                  <a:cs typeface="Times New Roman"/>
                </a:rPr>
                <a:t>NÁSOBKY TŘÍ</a:t>
              </a:r>
              <a:endParaRPr lang="cs-CZ" sz="1400" dirty="0">
                <a:effectLst/>
                <a:latin typeface="Calibri"/>
                <a:ea typeface="Calibri"/>
                <a:cs typeface="Times New Roman"/>
              </a:endParaRPr>
            </a:p>
          </p:txBody>
        </p:sp>
        <p:sp>
          <p:nvSpPr>
            <p:cNvPr id="7" name="Textové pole 82"/>
            <p:cNvSpPr txBox="1"/>
            <p:nvPr/>
          </p:nvSpPr>
          <p:spPr>
            <a:xfrm>
              <a:off x="2691980" y="104776"/>
              <a:ext cx="1531190" cy="552882"/>
            </a:xfrm>
            <a:prstGeom prst="rect">
              <a:avLst/>
            </a:prstGeom>
            <a:solidFill>
              <a:schemeClr val="lt1"/>
            </a:solidFill>
            <a:ln w="6350">
              <a:noFill/>
            </a:ln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lnSpc>
                  <a:spcPct val="115000"/>
                </a:lnSpc>
                <a:spcAft>
                  <a:spcPts val="1000"/>
                </a:spcAft>
              </a:pPr>
              <a:r>
                <a:rPr lang="cs-CZ" sz="1400" b="1" i="1" dirty="0">
                  <a:effectLst/>
                  <a:latin typeface="Calibri"/>
                  <a:ea typeface="Calibri"/>
                  <a:cs typeface="Times New Roman"/>
                </a:rPr>
                <a:t>NÁSOBKY </a:t>
              </a:r>
              <a:r>
                <a:rPr lang="cs-CZ" sz="1400" b="1" i="1" dirty="0" smtClean="0">
                  <a:latin typeface="Calibri"/>
                  <a:ea typeface="Calibri"/>
                  <a:cs typeface="Times New Roman"/>
                </a:rPr>
                <a:t>čtyř</a:t>
              </a:r>
              <a:endParaRPr lang="cs-CZ" sz="1400" dirty="0">
                <a:effectLst/>
                <a:latin typeface="Calibri"/>
                <a:ea typeface="Calibri"/>
                <a:cs typeface="Times New Roman"/>
              </a:endParaRPr>
            </a:p>
          </p:txBody>
        </p:sp>
        <p:sp>
          <p:nvSpPr>
            <p:cNvPr id="8" name="Ovál 7"/>
            <p:cNvSpPr/>
            <p:nvPr/>
          </p:nvSpPr>
          <p:spPr>
            <a:xfrm>
              <a:off x="600075" y="400050"/>
              <a:ext cx="1962150" cy="1828800"/>
            </a:xfrm>
            <a:prstGeom prst="ellips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cs-CZ"/>
            </a:p>
          </p:txBody>
        </p:sp>
        <p:sp>
          <p:nvSpPr>
            <p:cNvPr id="9" name="Ovál 8"/>
            <p:cNvSpPr/>
            <p:nvPr/>
          </p:nvSpPr>
          <p:spPr>
            <a:xfrm>
              <a:off x="1495425" y="438150"/>
              <a:ext cx="1962150" cy="1828800"/>
            </a:xfrm>
            <a:prstGeom prst="ellipse">
              <a:avLst/>
            </a:prstGeom>
            <a:noFill/>
            <a:ln>
              <a:solidFill>
                <a:schemeClr val="dk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cs-CZ"/>
            </a:p>
          </p:txBody>
        </p:sp>
      </p:grpSp>
      <p:sp>
        <p:nvSpPr>
          <p:cNvPr id="10" name="Rectangle 3"/>
          <p:cNvSpPr txBox="1">
            <a:spLocks noChangeArrowheads="1"/>
          </p:cNvSpPr>
          <p:nvPr/>
        </p:nvSpPr>
        <p:spPr>
          <a:xfrm>
            <a:off x="4474424" y="954514"/>
            <a:ext cx="4609927" cy="484475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>
              <a:buFont typeface="+mj-lt"/>
              <a:buAutoNum type="alphaUcPeriod" startAt="2"/>
            </a:pPr>
            <a:r>
              <a:rPr lang="cs-CZ" sz="1600" b="1" i="1" u="sng" dirty="0" smtClean="0"/>
              <a:t>Najdi pravidlo rozdělení čísel v diagramu (4b): </a:t>
            </a:r>
            <a:r>
              <a:rPr lang="cs-CZ" sz="1400" dirty="0" smtClean="0"/>
              <a:t>	</a:t>
            </a:r>
            <a:endParaRPr lang="cs-CZ" sz="1400" b="1" dirty="0" smtClean="0">
              <a:solidFill>
                <a:srgbClr val="660066"/>
              </a:solidFill>
            </a:endParaRPr>
          </a:p>
        </p:txBody>
      </p:sp>
      <p:grpSp>
        <p:nvGrpSpPr>
          <p:cNvPr id="22" name="Skupina 21"/>
          <p:cNvGrpSpPr/>
          <p:nvPr/>
        </p:nvGrpSpPr>
        <p:grpSpPr>
          <a:xfrm>
            <a:off x="4613268" y="1382857"/>
            <a:ext cx="4007625" cy="2628589"/>
            <a:chOff x="0" y="0"/>
            <a:chExt cx="2924175" cy="2428875"/>
          </a:xfrm>
        </p:grpSpPr>
        <p:grpSp>
          <p:nvGrpSpPr>
            <p:cNvPr id="23" name="Skupina 22"/>
            <p:cNvGrpSpPr/>
            <p:nvPr/>
          </p:nvGrpSpPr>
          <p:grpSpPr>
            <a:xfrm>
              <a:off x="0" y="0"/>
              <a:ext cx="2924175" cy="2428875"/>
              <a:chOff x="0" y="0"/>
              <a:chExt cx="2924175" cy="2428875"/>
            </a:xfrm>
          </p:grpSpPr>
          <p:sp>
            <p:nvSpPr>
              <p:cNvPr id="29" name="Obdélník 28"/>
              <p:cNvSpPr/>
              <p:nvPr/>
            </p:nvSpPr>
            <p:spPr>
              <a:xfrm>
                <a:off x="0" y="0"/>
                <a:ext cx="2924175" cy="2428875"/>
              </a:xfrm>
              <a:prstGeom prst="rect">
                <a:avLst/>
              </a:prstGeom>
              <a:noFill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cs-CZ"/>
              </a:p>
            </p:txBody>
          </p:sp>
          <p:sp>
            <p:nvSpPr>
              <p:cNvPr id="30" name="Textové pole 78"/>
              <p:cNvSpPr txBox="1"/>
              <p:nvPr/>
            </p:nvSpPr>
            <p:spPr>
              <a:xfrm>
                <a:off x="171450" y="238125"/>
                <a:ext cx="1047750" cy="228600"/>
              </a:xfrm>
              <a:prstGeom prst="rect">
                <a:avLst/>
              </a:prstGeom>
              <a:solidFill>
                <a:schemeClr val="lt1"/>
              </a:solidFill>
              <a:ln w="6350">
                <a:solidFill>
                  <a:schemeClr val="tx1"/>
                </a:solidFill>
              </a:ln>
            </p:spPr>
            <p:txBody>
              <a:bodyPr rot="0" spcFirstLastPara="0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:r>
                  <a:rPr lang="cs-CZ" sz="900" b="1" i="1">
                    <a:effectLst/>
                    <a:latin typeface="Calibri"/>
                    <a:ea typeface="Calibri"/>
                    <a:cs typeface="Times New Roman"/>
                  </a:rPr>
                  <a:t> </a:t>
                </a:r>
                <a:endParaRPr lang="cs-CZ" sz="1100">
                  <a:effectLst/>
                  <a:latin typeface="Calibri"/>
                  <a:ea typeface="Calibri"/>
                  <a:cs typeface="Times New Roman"/>
                </a:endParaRPr>
              </a:p>
            </p:txBody>
          </p:sp>
          <p:sp>
            <p:nvSpPr>
              <p:cNvPr id="31" name="Textové pole 77"/>
              <p:cNvSpPr txBox="1"/>
              <p:nvPr/>
            </p:nvSpPr>
            <p:spPr>
              <a:xfrm>
                <a:off x="1809750" y="238125"/>
                <a:ext cx="1000125" cy="259080"/>
              </a:xfrm>
              <a:prstGeom prst="rect">
                <a:avLst/>
              </a:prstGeom>
              <a:solidFill>
                <a:schemeClr val="lt1"/>
              </a:solidFill>
              <a:ln w="6350">
                <a:solidFill>
                  <a:schemeClr val="tx1"/>
                </a:solidFill>
              </a:ln>
            </p:spPr>
            <p:txBody>
              <a:bodyPr rot="0" spcFirstLastPara="0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:r>
                  <a:rPr lang="cs-CZ" sz="800" b="1" i="1">
                    <a:effectLst/>
                    <a:latin typeface="Calibri"/>
                    <a:ea typeface="Calibri"/>
                    <a:cs typeface="Times New Roman"/>
                  </a:rPr>
                  <a:t> </a:t>
                </a:r>
                <a:endParaRPr lang="cs-CZ" sz="1100">
                  <a:effectLst/>
                  <a:latin typeface="Calibri"/>
                  <a:ea typeface="Calibri"/>
                  <a:cs typeface="Times New Roman"/>
                </a:endParaRPr>
              </a:p>
            </p:txBody>
          </p:sp>
          <p:sp>
            <p:nvSpPr>
              <p:cNvPr id="32" name="Ovál 31"/>
              <p:cNvSpPr/>
              <p:nvPr/>
            </p:nvSpPr>
            <p:spPr>
              <a:xfrm>
                <a:off x="76200" y="514350"/>
                <a:ext cx="1629410" cy="1543050"/>
              </a:xfrm>
              <a:prstGeom prst="ellipse">
                <a:avLst/>
              </a:prstGeom>
              <a:noFill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cs-CZ"/>
              </a:p>
            </p:txBody>
          </p:sp>
          <p:sp>
            <p:nvSpPr>
              <p:cNvPr id="33" name="Ovál 32"/>
              <p:cNvSpPr/>
              <p:nvPr/>
            </p:nvSpPr>
            <p:spPr>
              <a:xfrm>
                <a:off x="1047750" y="542925"/>
                <a:ext cx="1640840" cy="1514475"/>
              </a:xfrm>
              <a:prstGeom prst="ellipse">
                <a:avLst/>
              </a:prstGeom>
              <a:noFill/>
              <a:ln>
                <a:solidFill>
                  <a:schemeClr val="dk1"/>
                </a:solidFill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cs-CZ"/>
              </a:p>
            </p:txBody>
          </p:sp>
        </p:grpSp>
        <p:grpSp>
          <p:nvGrpSpPr>
            <p:cNvPr id="24" name="Skupina 23"/>
            <p:cNvGrpSpPr/>
            <p:nvPr/>
          </p:nvGrpSpPr>
          <p:grpSpPr>
            <a:xfrm>
              <a:off x="171450" y="742950"/>
              <a:ext cx="2724150" cy="1628775"/>
              <a:chOff x="0" y="0"/>
              <a:chExt cx="2724150" cy="1628775"/>
            </a:xfrm>
          </p:grpSpPr>
          <p:sp>
            <p:nvSpPr>
              <p:cNvPr id="25" name="Ovál 24"/>
              <p:cNvSpPr/>
              <p:nvPr/>
            </p:nvSpPr>
            <p:spPr>
              <a:xfrm>
                <a:off x="0" y="0"/>
                <a:ext cx="1047750" cy="1197022"/>
              </a:xfrm>
              <a:prstGeom prst="ellipse">
                <a:avLst/>
              </a:prstGeom>
              <a:noFill/>
              <a:ln>
                <a:noFill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ot="0" spcFirstLastPara="0" vert="horz" wrap="square" lIns="0" tIns="0" rIns="0" bIns="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>
                  <a:lnSpc>
                    <a:spcPct val="115000"/>
                  </a:lnSpc>
                  <a:spcAft>
                    <a:spcPts val="0"/>
                  </a:spcAft>
                </a:pPr>
                <a:r>
                  <a:rPr lang="cs-CZ" sz="1100" b="1">
                    <a:effectLst/>
                    <a:ea typeface="Calibri"/>
                    <a:cs typeface="Times New Roman"/>
                  </a:rPr>
                  <a:t>8         32    </a:t>
                </a:r>
                <a:endParaRPr lang="cs-CZ" sz="1100">
                  <a:effectLst/>
                  <a:ea typeface="Calibri"/>
                  <a:cs typeface="Times New Roman"/>
                </a:endParaRPr>
              </a:p>
              <a:p>
                <a:pPr algn="ctr">
                  <a:lnSpc>
                    <a:spcPct val="115000"/>
                  </a:lnSpc>
                  <a:spcAft>
                    <a:spcPts val="0"/>
                  </a:spcAft>
                </a:pPr>
                <a:r>
                  <a:rPr lang="cs-CZ" sz="1100" b="1">
                    <a:effectLst/>
                    <a:ea typeface="Calibri"/>
                    <a:cs typeface="Times New Roman"/>
                  </a:rPr>
                  <a:t> </a:t>
                </a:r>
                <a:endParaRPr lang="cs-CZ" sz="1100">
                  <a:effectLst/>
                  <a:ea typeface="Calibri"/>
                  <a:cs typeface="Times New Roman"/>
                </a:endParaRPr>
              </a:p>
              <a:p>
                <a:pPr algn="ctr">
                  <a:lnSpc>
                    <a:spcPct val="115000"/>
                  </a:lnSpc>
                  <a:spcAft>
                    <a:spcPts val="0"/>
                  </a:spcAft>
                </a:pPr>
                <a:r>
                  <a:rPr lang="cs-CZ" sz="1100" b="1">
                    <a:effectLst/>
                    <a:ea typeface="Calibri"/>
                    <a:cs typeface="Times New Roman"/>
                  </a:rPr>
                  <a:t>56    </a:t>
                </a:r>
                <a:endParaRPr lang="cs-CZ" sz="1100">
                  <a:effectLst/>
                  <a:ea typeface="Calibri"/>
                  <a:cs typeface="Times New Roman"/>
                </a:endParaRPr>
              </a:p>
              <a:p>
                <a:pPr algn="ctr">
                  <a:lnSpc>
                    <a:spcPct val="115000"/>
                  </a:lnSpc>
                  <a:spcAft>
                    <a:spcPts val="0"/>
                  </a:spcAft>
                </a:pPr>
                <a:r>
                  <a:rPr lang="cs-CZ" sz="1100" b="1">
                    <a:effectLst/>
                    <a:ea typeface="Calibri"/>
                    <a:cs typeface="Times New Roman"/>
                  </a:rPr>
                  <a:t> </a:t>
                </a:r>
                <a:endParaRPr lang="cs-CZ" sz="1100">
                  <a:effectLst/>
                  <a:ea typeface="Calibri"/>
                  <a:cs typeface="Times New Roman"/>
                </a:endParaRPr>
              </a:p>
              <a:p>
                <a:pPr algn="ctr">
                  <a:lnSpc>
                    <a:spcPct val="115000"/>
                  </a:lnSpc>
                  <a:spcAft>
                    <a:spcPts val="0"/>
                  </a:spcAft>
                </a:pPr>
                <a:r>
                  <a:rPr lang="cs-CZ" sz="1100" b="1">
                    <a:effectLst/>
                    <a:ea typeface="Calibri"/>
                    <a:cs typeface="Times New Roman"/>
                  </a:rPr>
                  <a:t>64</a:t>
                </a:r>
                <a:r>
                  <a:rPr lang="cs-CZ" sz="1000" b="1">
                    <a:effectLst/>
                    <a:ea typeface="Calibri"/>
                    <a:cs typeface="Times New Roman"/>
                  </a:rPr>
                  <a:t>      100   </a:t>
                </a:r>
                <a:endParaRPr lang="cs-CZ" sz="1100">
                  <a:effectLst/>
                  <a:ea typeface="Calibri"/>
                  <a:cs typeface="Times New Roman"/>
                </a:endParaRPr>
              </a:p>
            </p:txBody>
          </p:sp>
          <p:sp>
            <p:nvSpPr>
              <p:cNvPr id="26" name="Ovál 25"/>
              <p:cNvSpPr/>
              <p:nvPr/>
            </p:nvSpPr>
            <p:spPr>
              <a:xfrm>
                <a:off x="876300" y="19050"/>
                <a:ext cx="657860" cy="893360"/>
              </a:xfrm>
              <a:prstGeom prst="ellipse">
                <a:avLst/>
              </a:prstGeom>
              <a:noFill/>
              <a:ln>
                <a:noFill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ot="0" spcFirstLastPara="0" vert="horz" wrap="square" lIns="0" tIns="0" rIns="0" bIns="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>
                  <a:lnSpc>
                    <a:spcPct val="150000"/>
                  </a:lnSpc>
                  <a:spcAft>
                    <a:spcPts val="0"/>
                  </a:spcAft>
                </a:pPr>
                <a:r>
                  <a:rPr lang="cs-CZ" sz="1000" b="1" dirty="0" smtClean="0">
                    <a:ea typeface="Calibri"/>
                    <a:cs typeface="Times New Roman"/>
                  </a:rPr>
                  <a:t>72</a:t>
                </a:r>
                <a:r>
                  <a:rPr lang="cs-CZ" sz="1000" b="1" dirty="0" smtClean="0">
                    <a:effectLst/>
                    <a:ea typeface="Calibri"/>
                    <a:cs typeface="Times New Roman"/>
                  </a:rPr>
                  <a:t>       108       </a:t>
                </a:r>
                <a:r>
                  <a:rPr lang="cs-CZ" sz="1000" b="1" dirty="0">
                    <a:effectLst/>
                    <a:ea typeface="Calibri"/>
                    <a:cs typeface="Times New Roman"/>
                  </a:rPr>
                  <a:t>36     </a:t>
                </a:r>
                <a:endParaRPr lang="cs-CZ" sz="1100" dirty="0">
                  <a:effectLst/>
                  <a:ea typeface="Calibri"/>
                  <a:cs typeface="Times New Roman"/>
                </a:endParaRPr>
              </a:p>
            </p:txBody>
          </p:sp>
          <p:sp>
            <p:nvSpPr>
              <p:cNvPr id="27" name="Ovál 26"/>
              <p:cNvSpPr/>
              <p:nvPr/>
            </p:nvSpPr>
            <p:spPr>
              <a:xfrm>
                <a:off x="1466850" y="28575"/>
                <a:ext cx="1050290" cy="1095375"/>
              </a:xfrm>
              <a:prstGeom prst="ellipse">
                <a:avLst/>
              </a:prstGeom>
              <a:noFill/>
              <a:ln>
                <a:noFill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ot="0" spcFirstLastPara="0" vert="horz" wrap="square" lIns="0" tIns="0" rIns="0" bIns="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>
                  <a:lnSpc>
                    <a:spcPct val="115000"/>
                  </a:lnSpc>
                  <a:spcAft>
                    <a:spcPts val="0"/>
                  </a:spcAft>
                </a:pPr>
                <a:r>
                  <a:rPr lang="cs-CZ" sz="1100" b="1" dirty="0" smtClean="0">
                    <a:effectLst/>
                    <a:ea typeface="Calibri"/>
                    <a:cs typeface="Times New Roman"/>
                  </a:rPr>
                  <a:t>270         81</a:t>
                </a:r>
                <a:endParaRPr lang="cs-CZ" sz="1100" dirty="0">
                  <a:effectLst/>
                  <a:ea typeface="Calibri"/>
                  <a:cs typeface="Times New Roman"/>
                </a:endParaRPr>
              </a:p>
              <a:p>
                <a:pPr algn="ctr">
                  <a:lnSpc>
                    <a:spcPct val="115000"/>
                  </a:lnSpc>
                  <a:spcAft>
                    <a:spcPts val="0"/>
                  </a:spcAft>
                </a:pPr>
                <a:r>
                  <a:rPr lang="cs-CZ" sz="1100" b="1" dirty="0">
                    <a:effectLst/>
                    <a:ea typeface="Calibri"/>
                    <a:cs typeface="Times New Roman"/>
                  </a:rPr>
                  <a:t>  </a:t>
                </a:r>
                <a:endParaRPr lang="cs-CZ" sz="1100" dirty="0">
                  <a:effectLst/>
                  <a:ea typeface="Calibri"/>
                  <a:cs typeface="Times New Roman"/>
                </a:endParaRPr>
              </a:p>
              <a:p>
                <a:pPr algn="ctr">
                  <a:lnSpc>
                    <a:spcPct val="115000"/>
                  </a:lnSpc>
                  <a:spcAft>
                    <a:spcPts val="0"/>
                  </a:spcAft>
                </a:pPr>
                <a:r>
                  <a:rPr lang="cs-CZ" sz="1100" b="1" dirty="0">
                    <a:effectLst/>
                    <a:ea typeface="Calibri"/>
                    <a:cs typeface="Times New Roman"/>
                  </a:rPr>
                  <a:t>18          54</a:t>
                </a:r>
                <a:r>
                  <a:rPr lang="cs-CZ" sz="1000" b="1" dirty="0">
                    <a:effectLst/>
                    <a:ea typeface="Calibri"/>
                    <a:cs typeface="Times New Roman"/>
                  </a:rPr>
                  <a:t> </a:t>
                </a:r>
                <a:endParaRPr lang="cs-CZ" sz="1100" dirty="0">
                  <a:effectLst/>
                  <a:ea typeface="Calibri"/>
                  <a:cs typeface="Times New Roman"/>
                </a:endParaRPr>
              </a:p>
            </p:txBody>
          </p:sp>
          <p:sp>
            <p:nvSpPr>
              <p:cNvPr id="28" name="Ovál 27"/>
              <p:cNvSpPr/>
              <p:nvPr/>
            </p:nvSpPr>
            <p:spPr>
              <a:xfrm>
                <a:off x="314325" y="1333500"/>
                <a:ext cx="2409825" cy="295275"/>
              </a:xfrm>
              <a:prstGeom prst="ellipse">
                <a:avLst/>
              </a:prstGeom>
              <a:noFill/>
              <a:ln>
                <a:noFill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ot="0" spcFirstLastPara="0" vert="horz" wrap="square" lIns="0" tIns="0" rIns="0" bIns="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>
                  <a:lnSpc>
                    <a:spcPct val="150000"/>
                  </a:lnSpc>
                  <a:spcAft>
                    <a:spcPts val="0"/>
                  </a:spcAft>
                </a:pPr>
                <a:r>
                  <a:rPr lang="cs-CZ" sz="1000" b="1" dirty="0" smtClean="0">
                    <a:ea typeface="Calibri"/>
                    <a:cs typeface="Times New Roman"/>
                  </a:rPr>
                  <a:t>25</a:t>
                </a:r>
                <a:r>
                  <a:rPr lang="cs-CZ" sz="1000" b="1" dirty="0" smtClean="0">
                    <a:effectLst/>
                    <a:ea typeface="Calibri"/>
                    <a:cs typeface="Times New Roman"/>
                  </a:rPr>
                  <a:t>              18            190            33</a:t>
                </a:r>
                <a:endParaRPr lang="cs-CZ" sz="1100" dirty="0">
                  <a:effectLst/>
                  <a:ea typeface="Calibri"/>
                  <a:cs typeface="Times New Roman"/>
                </a:endParaRPr>
              </a:p>
            </p:txBody>
          </p:sp>
        </p:grpSp>
      </p:grpSp>
      <p:grpSp>
        <p:nvGrpSpPr>
          <p:cNvPr id="34" name="Skupina 33"/>
          <p:cNvGrpSpPr/>
          <p:nvPr/>
        </p:nvGrpSpPr>
        <p:grpSpPr>
          <a:xfrm>
            <a:off x="3224788" y="4206362"/>
            <a:ext cx="4392488" cy="2532137"/>
            <a:chOff x="0" y="0"/>
            <a:chExt cx="2924175" cy="2352675"/>
          </a:xfrm>
        </p:grpSpPr>
        <p:sp>
          <p:nvSpPr>
            <p:cNvPr id="35" name="Obdélník 34"/>
            <p:cNvSpPr/>
            <p:nvPr/>
          </p:nvSpPr>
          <p:spPr>
            <a:xfrm>
              <a:off x="0" y="0"/>
              <a:ext cx="2924175" cy="2352675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cs-CZ"/>
            </a:p>
          </p:txBody>
        </p:sp>
        <p:sp>
          <p:nvSpPr>
            <p:cNvPr id="36" name="Textové pole 33"/>
            <p:cNvSpPr txBox="1"/>
            <p:nvPr/>
          </p:nvSpPr>
          <p:spPr>
            <a:xfrm>
              <a:off x="123825" y="19050"/>
              <a:ext cx="1047750" cy="440055"/>
            </a:xfrm>
            <a:prstGeom prst="rect">
              <a:avLst/>
            </a:prstGeom>
            <a:solidFill>
              <a:schemeClr val="lt1"/>
            </a:solidFill>
            <a:ln w="6350">
              <a:noFill/>
            </a:ln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lnSpc>
                  <a:spcPct val="115000"/>
                </a:lnSpc>
                <a:spcAft>
                  <a:spcPts val="1000"/>
                </a:spcAft>
              </a:pPr>
              <a:r>
                <a:rPr lang="cs-CZ" sz="1400" b="1" i="1" dirty="0">
                  <a:effectLst/>
                  <a:latin typeface="Calibri"/>
                  <a:ea typeface="Calibri"/>
                  <a:cs typeface="Times New Roman"/>
                </a:rPr>
                <a:t>ČÍSLA dělitelná </a:t>
              </a:r>
              <a:r>
                <a:rPr lang="cs-CZ" sz="1400" b="1" i="1" dirty="0" smtClean="0">
                  <a:effectLst/>
                  <a:latin typeface="Calibri"/>
                  <a:ea typeface="Calibri"/>
                  <a:cs typeface="Times New Roman"/>
                </a:rPr>
                <a:t>6</a:t>
              </a:r>
              <a:endParaRPr lang="cs-CZ" sz="1400" dirty="0">
                <a:effectLst/>
                <a:latin typeface="Calibri"/>
                <a:ea typeface="Calibri"/>
                <a:cs typeface="Times New Roman"/>
              </a:endParaRPr>
            </a:p>
          </p:txBody>
        </p:sp>
        <p:sp>
          <p:nvSpPr>
            <p:cNvPr id="37" name="Textové pole 34"/>
            <p:cNvSpPr txBox="1"/>
            <p:nvPr/>
          </p:nvSpPr>
          <p:spPr>
            <a:xfrm>
              <a:off x="1505266" y="57150"/>
              <a:ext cx="1392963" cy="368935"/>
            </a:xfrm>
            <a:prstGeom prst="rect">
              <a:avLst/>
            </a:prstGeom>
            <a:solidFill>
              <a:schemeClr val="lt1"/>
            </a:solidFill>
            <a:ln w="6350">
              <a:noFill/>
            </a:ln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lnSpc>
                  <a:spcPct val="115000"/>
                </a:lnSpc>
                <a:spcAft>
                  <a:spcPts val="1000"/>
                </a:spcAft>
              </a:pPr>
              <a:r>
                <a:rPr lang="cs-CZ" sz="1300" b="1" i="1" dirty="0">
                  <a:effectLst/>
                  <a:latin typeface="Calibri"/>
                  <a:ea typeface="Calibri"/>
                  <a:cs typeface="Times New Roman"/>
                </a:rPr>
                <a:t>ČÍSLA </a:t>
              </a:r>
              <a:r>
                <a:rPr lang="cs-CZ" sz="1300" b="1" i="1" dirty="0" smtClean="0">
                  <a:effectLst/>
                  <a:latin typeface="Calibri"/>
                  <a:ea typeface="Calibri"/>
                  <a:cs typeface="Times New Roman"/>
                </a:rPr>
                <a:t>s</a:t>
              </a:r>
              <a:r>
                <a:rPr lang="cs-CZ" sz="1300" b="1" i="1" dirty="0">
                  <a:effectLst/>
                  <a:latin typeface="Calibri"/>
                  <a:ea typeface="Calibri"/>
                  <a:cs typeface="Times New Roman"/>
                </a:rPr>
                <a:t> </a:t>
              </a:r>
              <a:r>
                <a:rPr lang="cs-CZ" sz="1300" b="1" i="1" dirty="0" err="1">
                  <a:effectLst/>
                  <a:latin typeface="Calibri"/>
                  <a:ea typeface="Calibri"/>
                  <a:cs typeface="Times New Roman"/>
                </a:rPr>
                <a:t>ciferným</a:t>
              </a:r>
              <a:r>
                <a:rPr lang="cs-CZ" sz="1300" b="1" i="1" dirty="0">
                  <a:effectLst/>
                  <a:latin typeface="Calibri"/>
                  <a:ea typeface="Calibri"/>
                  <a:cs typeface="Times New Roman"/>
                </a:rPr>
                <a:t> součtem </a:t>
              </a:r>
              <a:r>
                <a:rPr lang="cs-CZ" sz="1300" b="1" i="1" dirty="0" smtClean="0">
                  <a:effectLst/>
                  <a:latin typeface="Calibri"/>
                  <a:ea typeface="Calibri"/>
                  <a:cs typeface="Times New Roman"/>
                </a:rPr>
                <a:t> 6</a:t>
              </a:r>
              <a:endParaRPr lang="cs-CZ" sz="1300" dirty="0">
                <a:effectLst/>
                <a:latin typeface="Calibri"/>
                <a:ea typeface="Calibri"/>
                <a:cs typeface="Times New Roman"/>
              </a:endParaRPr>
            </a:p>
          </p:txBody>
        </p:sp>
        <p:sp>
          <p:nvSpPr>
            <p:cNvPr id="38" name="Ovál 37"/>
            <p:cNvSpPr/>
            <p:nvPr/>
          </p:nvSpPr>
          <p:spPr>
            <a:xfrm>
              <a:off x="419100" y="247650"/>
              <a:ext cx="1287137" cy="1221475"/>
            </a:xfrm>
            <a:prstGeom prst="ellips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cs-CZ"/>
            </a:p>
          </p:txBody>
        </p:sp>
        <p:sp>
          <p:nvSpPr>
            <p:cNvPr id="39" name="Ovál 38"/>
            <p:cNvSpPr/>
            <p:nvPr/>
          </p:nvSpPr>
          <p:spPr>
            <a:xfrm>
              <a:off x="1009650" y="276225"/>
              <a:ext cx="1287137" cy="1221475"/>
            </a:xfrm>
            <a:prstGeom prst="ellipse">
              <a:avLst/>
            </a:prstGeom>
            <a:noFill/>
            <a:ln>
              <a:solidFill>
                <a:schemeClr val="dk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cs-CZ"/>
            </a:p>
          </p:txBody>
        </p:sp>
        <p:sp>
          <p:nvSpPr>
            <p:cNvPr id="40" name="Textové pole 37"/>
            <p:cNvSpPr txBox="1"/>
            <p:nvPr/>
          </p:nvSpPr>
          <p:spPr>
            <a:xfrm>
              <a:off x="805686" y="1720814"/>
              <a:ext cx="1365433" cy="595007"/>
            </a:xfrm>
            <a:prstGeom prst="rect">
              <a:avLst/>
            </a:prstGeom>
            <a:solidFill>
              <a:schemeClr val="lt1"/>
            </a:solidFill>
            <a:ln w="6350">
              <a:noFill/>
            </a:ln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lnSpc>
                  <a:spcPct val="115000"/>
                </a:lnSpc>
                <a:spcAft>
                  <a:spcPts val="1000"/>
                </a:spcAft>
              </a:pPr>
              <a:r>
                <a:rPr lang="cs-CZ" sz="1400" b="1" i="1" dirty="0">
                  <a:effectLst/>
                  <a:latin typeface="Calibri"/>
                  <a:ea typeface="Calibri"/>
                  <a:cs typeface="Times New Roman"/>
                </a:rPr>
                <a:t>ČÍSLA, která po dělení </a:t>
              </a:r>
              <a:r>
                <a:rPr lang="cs-CZ" sz="1400" b="1" i="1" dirty="0" smtClean="0">
                  <a:effectLst/>
                  <a:latin typeface="Calibri"/>
                  <a:ea typeface="Calibri"/>
                  <a:cs typeface="Times New Roman"/>
                </a:rPr>
                <a:t>4 </a:t>
              </a:r>
              <a:r>
                <a:rPr lang="cs-CZ" sz="1400" b="1" i="1" dirty="0">
                  <a:effectLst/>
                  <a:latin typeface="Calibri"/>
                  <a:ea typeface="Calibri"/>
                  <a:cs typeface="Times New Roman"/>
                </a:rPr>
                <a:t>dávají zbytek </a:t>
              </a:r>
              <a:r>
                <a:rPr lang="cs-CZ" sz="1400" b="1" i="1" dirty="0" smtClean="0">
                  <a:effectLst/>
                  <a:latin typeface="Calibri"/>
                  <a:ea typeface="Calibri"/>
                  <a:cs typeface="Times New Roman"/>
                </a:rPr>
                <a:t>2</a:t>
              </a:r>
              <a:endParaRPr lang="cs-CZ" sz="1400" dirty="0">
                <a:effectLst/>
                <a:latin typeface="Calibri"/>
                <a:ea typeface="Calibri"/>
                <a:cs typeface="Times New Roman"/>
              </a:endParaRPr>
            </a:p>
          </p:txBody>
        </p:sp>
        <p:sp>
          <p:nvSpPr>
            <p:cNvPr id="41" name="Ovál 40"/>
            <p:cNvSpPr/>
            <p:nvPr/>
          </p:nvSpPr>
          <p:spPr>
            <a:xfrm>
              <a:off x="723900" y="790575"/>
              <a:ext cx="1286510" cy="1221105"/>
            </a:xfrm>
            <a:prstGeom prst="ellipse">
              <a:avLst/>
            </a:prstGeom>
            <a:noFill/>
            <a:ln>
              <a:solidFill>
                <a:schemeClr val="dk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cs-CZ"/>
            </a:p>
          </p:txBody>
        </p:sp>
      </p:grpSp>
      <p:sp>
        <p:nvSpPr>
          <p:cNvPr id="42" name="Rectangle 3"/>
          <p:cNvSpPr txBox="1">
            <a:spLocks noChangeArrowheads="1"/>
          </p:cNvSpPr>
          <p:nvPr/>
        </p:nvSpPr>
        <p:spPr>
          <a:xfrm>
            <a:off x="36045" y="4441013"/>
            <a:ext cx="2735755" cy="1952349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>
              <a:buFont typeface="+mj-lt"/>
              <a:buAutoNum type="alphaUcPeriod" startAt="3"/>
            </a:pPr>
            <a:r>
              <a:rPr lang="cs-CZ" sz="2000" b="1" i="1" u="sng" dirty="0" smtClean="0"/>
              <a:t>Vložte do diagramu tato čísla:</a:t>
            </a:r>
            <a:r>
              <a:rPr lang="cs-CZ" b="1" i="1" u="sng" dirty="0" smtClean="0"/>
              <a:t> </a:t>
            </a:r>
            <a:r>
              <a:rPr lang="cs-CZ" dirty="0" smtClean="0"/>
              <a:t>	(5b)</a:t>
            </a:r>
            <a:endParaRPr lang="cs-CZ" sz="4000" b="1" dirty="0" smtClean="0">
              <a:solidFill>
                <a:srgbClr val="660066"/>
              </a:solidFill>
            </a:endParaRPr>
          </a:p>
          <a:p>
            <a:pPr marL="0" indent="0">
              <a:lnSpc>
                <a:spcPct val="150000"/>
              </a:lnSpc>
              <a:buNone/>
              <a:defRPr/>
            </a:pPr>
            <a:r>
              <a:rPr lang="cs-CZ" sz="1600" dirty="0" smtClean="0"/>
              <a:t>12          52	           222       21       </a:t>
            </a:r>
          </a:p>
          <a:p>
            <a:pPr marL="0" indent="0">
              <a:lnSpc>
                <a:spcPct val="150000"/>
              </a:lnSpc>
              <a:buNone/>
              <a:defRPr/>
            </a:pPr>
            <a:r>
              <a:rPr lang="cs-CZ" sz="1600" dirty="0"/>
              <a:t> </a:t>
            </a:r>
            <a:r>
              <a:rPr lang="cs-CZ" sz="1600" dirty="0" smtClean="0"/>
              <a:t>      42           330         66</a:t>
            </a:r>
          </a:p>
          <a:p>
            <a:pPr marL="609600" indent="-609600">
              <a:lnSpc>
                <a:spcPct val="150000"/>
              </a:lnSpc>
              <a:buFont typeface="Arial" pitchFamily="34" charset="0"/>
              <a:buNone/>
              <a:defRPr/>
            </a:pPr>
            <a:r>
              <a:rPr lang="cs-CZ" sz="1600" dirty="0" smtClean="0"/>
              <a:t>  127       106            27              24       33  </a:t>
            </a:r>
            <a:endParaRPr lang="cs-CZ" sz="1600" dirty="0" smtClean="0"/>
          </a:p>
        </p:txBody>
      </p:sp>
    </p:spTree>
    <p:extLst>
      <p:ext uri="{BB962C8B-B14F-4D97-AF65-F5344CB8AC3E}">
        <p14:creationId xmlns:p14="http://schemas.microsoft.com/office/powerpoint/2010/main" val="31960022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>
            <a:normAutofit fontScale="90000"/>
          </a:bodyPr>
          <a:lstStyle/>
          <a:p>
            <a:r>
              <a:rPr lang="cs-CZ" dirty="0" smtClean="0">
                <a:solidFill>
                  <a:srgbClr val="C00000"/>
                </a:solidFill>
              </a:rPr>
              <a:t>3. </a:t>
            </a:r>
            <a:r>
              <a:rPr lang="cs-CZ" dirty="0" smtClean="0">
                <a:solidFill>
                  <a:srgbClr val="C00000"/>
                </a:solidFill>
              </a:rPr>
              <a:t>Znaky dělitelnosti    (3b)</a:t>
            </a:r>
            <a:endParaRPr lang="cs-CZ" dirty="0">
              <a:solidFill>
                <a:srgbClr val="C0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908720"/>
            <a:ext cx="8229600" cy="54006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cs-CZ" sz="2800" u="sng" dirty="0" smtClean="0"/>
              <a:t>Z</a:t>
            </a:r>
            <a:r>
              <a:rPr lang="cs-CZ" sz="2800" u="sng" dirty="0"/>
              <a:t> řady čísel </a:t>
            </a:r>
            <a:r>
              <a:rPr lang="cs-CZ" sz="2800" b="1" u="sng" dirty="0"/>
              <a:t>18,  39,  </a:t>
            </a:r>
            <a:r>
              <a:rPr lang="cs-CZ" sz="2800" b="1" u="sng" dirty="0" smtClean="0"/>
              <a:t>55</a:t>
            </a:r>
            <a:r>
              <a:rPr lang="cs-CZ" sz="2800" b="1" u="sng" dirty="0"/>
              <a:t>,  40,  324,  120, </a:t>
            </a:r>
            <a:r>
              <a:rPr lang="cs-CZ" sz="2800" b="1" u="sng" dirty="0" smtClean="0"/>
              <a:t>621</a:t>
            </a:r>
            <a:r>
              <a:rPr lang="cs-CZ" sz="2800" u="sng" dirty="0" smtClean="0"/>
              <a:t> </a:t>
            </a:r>
            <a:r>
              <a:rPr lang="cs-CZ" sz="2800" u="sng" dirty="0"/>
              <a:t>vypiš čísla dělitelná:</a:t>
            </a:r>
            <a:endParaRPr lang="cs-CZ" sz="2800" dirty="0"/>
          </a:p>
          <a:p>
            <a:pPr marL="514350" indent="-514350">
              <a:lnSpc>
                <a:spcPct val="150000"/>
              </a:lnSpc>
              <a:buFont typeface="+mj-lt"/>
              <a:buAutoNum type="alphaLcParenR"/>
            </a:pPr>
            <a:r>
              <a:rPr lang="cs-CZ" dirty="0" smtClean="0"/>
              <a:t>dvěma </a:t>
            </a:r>
            <a:r>
              <a:rPr lang="cs-CZ" dirty="0" smtClean="0"/>
              <a:t>_______________________</a:t>
            </a:r>
            <a:endParaRPr lang="cs-CZ" dirty="0"/>
          </a:p>
          <a:p>
            <a:pPr marL="514350" indent="-514350">
              <a:lnSpc>
                <a:spcPct val="150000"/>
              </a:lnSpc>
              <a:buFont typeface="+mj-lt"/>
              <a:buAutoNum type="alphaLcParenR"/>
            </a:pPr>
            <a:r>
              <a:rPr lang="cs-CZ" dirty="0" smtClean="0"/>
              <a:t>třemi </a:t>
            </a:r>
            <a:r>
              <a:rPr lang="cs-CZ" dirty="0" smtClean="0"/>
              <a:t>________________________</a:t>
            </a:r>
            <a:r>
              <a:rPr lang="cs-CZ" dirty="0"/>
              <a:t>	</a:t>
            </a:r>
          </a:p>
          <a:p>
            <a:pPr marL="514350" indent="-514350">
              <a:lnSpc>
                <a:spcPct val="150000"/>
              </a:lnSpc>
              <a:buFont typeface="+mj-lt"/>
              <a:buAutoNum type="alphaLcParenR"/>
            </a:pPr>
            <a:r>
              <a:rPr lang="cs-CZ" dirty="0" smtClean="0"/>
              <a:t>čtyřmi </a:t>
            </a:r>
            <a:r>
              <a:rPr lang="cs-CZ" dirty="0" smtClean="0"/>
              <a:t>_______________________</a:t>
            </a:r>
          </a:p>
          <a:p>
            <a:pPr marL="514350" indent="-514350">
              <a:lnSpc>
                <a:spcPct val="150000"/>
              </a:lnSpc>
              <a:buFont typeface="+mj-lt"/>
              <a:buAutoNum type="alphaLcParenR"/>
            </a:pPr>
            <a:r>
              <a:rPr lang="cs-CZ" dirty="0" smtClean="0"/>
              <a:t>pěti </a:t>
            </a:r>
            <a:r>
              <a:rPr lang="cs-CZ" dirty="0" smtClean="0"/>
              <a:t>_________________________</a:t>
            </a:r>
            <a:endParaRPr lang="cs-CZ" dirty="0"/>
          </a:p>
          <a:p>
            <a:pPr marL="514350" indent="-514350">
              <a:lnSpc>
                <a:spcPct val="150000"/>
              </a:lnSpc>
              <a:buFont typeface="+mj-lt"/>
              <a:buAutoNum type="alphaLcParenR"/>
            </a:pPr>
            <a:r>
              <a:rPr lang="cs-CZ" dirty="0" smtClean="0"/>
              <a:t>šesti </a:t>
            </a:r>
            <a:r>
              <a:rPr lang="cs-CZ" dirty="0" smtClean="0"/>
              <a:t>________________________</a:t>
            </a:r>
          </a:p>
          <a:p>
            <a:pPr marL="514350" indent="-514350">
              <a:lnSpc>
                <a:spcPct val="150000"/>
              </a:lnSpc>
              <a:buFont typeface="+mj-lt"/>
              <a:buAutoNum type="alphaLcParenR"/>
            </a:pPr>
            <a:r>
              <a:rPr lang="cs-CZ" dirty="0" smtClean="0"/>
              <a:t>devíti </a:t>
            </a:r>
            <a:r>
              <a:rPr lang="cs-CZ" dirty="0" smtClean="0"/>
              <a:t>_______________________</a:t>
            </a:r>
            <a:endParaRPr lang="cs-CZ" dirty="0"/>
          </a:p>
          <a:p>
            <a:pPr marL="514350" indent="-514350">
              <a:lnSpc>
                <a:spcPct val="150000"/>
              </a:lnSpc>
              <a:buFont typeface="+mj-lt"/>
              <a:buAutoNum type="alphaLcParenR"/>
            </a:pPr>
            <a:r>
              <a:rPr lang="cs-CZ" dirty="0" smtClean="0"/>
              <a:t>deseti ______________________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595483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rgbClr val="C00000"/>
                </a:solidFill>
              </a:rPr>
              <a:t>4. Dělitel</a:t>
            </a:r>
            <a:endParaRPr lang="cs-CZ" dirty="0">
              <a:solidFill>
                <a:srgbClr val="C0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+mj-lt"/>
              <a:buAutoNum type="alphaUcPeriod"/>
            </a:pPr>
            <a:r>
              <a:rPr lang="cs-CZ" dirty="0" smtClean="0"/>
              <a:t>Najdi všechny dělitele čísla 54   </a:t>
            </a:r>
            <a:r>
              <a:rPr lang="cs-CZ" b="1" dirty="0" smtClean="0"/>
              <a:t>(3b)</a:t>
            </a:r>
          </a:p>
          <a:p>
            <a:pPr marL="457200" indent="-457200">
              <a:buFont typeface="+mj-lt"/>
              <a:buAutoNum type="alphaUcPeriod"/>
            </a:pPr>
            <a:endParaRPr lang="cs-CZ" b="1" dirty="0" smtClean="0"/>
          </a:p>
          <a:p>
            <a:pPr marL="457200" indent="-457200">
              <a:buFont typeface="+mj-lt"/>
              <a:buAutoNum type="alphaUcPeriod"/>
            </a:pPr>
            <a:r>
              <a:rPr lang="cs-CZ" dirty="0" smtClean="0"/>
              <a:t>Najdi všechny dělitele dvojice čísel 66 a 72, zakroužkuj všechny společné a zapiš největšího z nich D(66,72) </a:t>
            </a:r>
            <a:r>
              <a:rPr lang="cs-CZ" b="1" dirty="0" smtClean="0"/>
              <a:t>(4b)</a:t>
            </a:r>
          </a:p>
          <a:p>
            <a:pPr marL="457200" indent="-457200">
              <a:buFont typeface="+mj-lt"/>
              <a:buAutoNum type="alphaUcPeriod"/>
            </a:pPr>
            <a:endParaRPr lang="cs-CZ" b="1" dirty="0" smtClean="0"/>
          </a:p>
          <a:p>
            <a:pPr marL="457200" indent="-457200">
              <a:buFont typeface="+mj-lt"/>
              <a:buAutoNum type="alphaUcPeriod"/>
            </a:pPr>
            <a:r>
              <a:rPr lang="cs-CZ" dirty="0"/>
              <a:t>56 lízátek a 42 bonbónů máme rozdělit stejným dílem mezi co nejvíce dětí. Mezi kolik dětí sladkosti rozdělíme? Kolik lízátek a kolik bonbónů dostane každé dítě</a:t>
            </a:r>
            <a:r>
              <a:rPr lang="cs-CZ" dirty="0" smtClean="0"/>
              <a:t>? </a:t>
            </a:r>
            <a:r>
              <a:rPr lang="cs-CZ" b="1" dirty="0" smtClean="0"/>
              <a:t>(5b)</a:t>
            </a:r>
            <a:endParaRPr lang="cs-CZ" b="1" dirty="0"/>
          </a:p>
          <a:p>
            <a:pPr marL="457200" indent="-457200">
              <a:buFont typeface="+mj-lt"/>
              <a:buAutoNum type="alphaUcPeriod"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655358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>
                <a:solidFill>
                  <a:srgbClr val="C00000"/>
                </a:solidFill>
              </a:rPr>
              <a:t>5</a:t>
            </a:r>
            <a:r>
              <a:rPr lang="cs-CZ" dirty="0" smtClean="0">
                <a:solidFill>
                  <a:srgbClr val="C00000"/>
                </a:solidFill>
              </a:rPr>
              <a:t>. </a:t>
            </a:r>
            <a:r>
              <a:rPr lang="cs-CZ" dirty="0" smtClean="0">
                <a:solidFill>
                  <a:srgbClr val="C00000"/>
                </a:solidFill>
              </a:rPr>
              <a:t>Jednotka </a:t>
            </a:r>
            <a:r>
              <a:rPr lang="cs-CZ" dirty="0" smtClean="0">
                <a:solidFill>
                  <a:srgbClr val="C00000"/>
                </a:solidFill>
              </a:rPr>
              <a:t>úhlu – odpovídej na otázky</a:t>
            </a:r>
            <a:endParaRPr lang="cs-CZ" dirty="0">
              <a:solidFill>
                <a:srgbClr val="C0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7504" y="1600201"/>
            <a:ext cx="8784976" cy="370100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dirty="0" smtClean="0">
                <a:solidFill>
                  <a:schemeClr val="bg2">
                    <a:lumMod val="50000"/>
                  </a:schemeClr>
                </a:solidFill>
              </a:rPr>
              <a:t>A.</a:t>
            </a:r>
            <a:r>
              <a:rPr lang="cs-CZ" dirty="0" smtClean="0"/>
              <a:t> </a:t>
            </a:r>
            <a:r>
              <a:rPr lang="cs-CZ" sz="2000" dirty="0" smtClean="0"/>
              <a:t>a) O </a:t>
            </a:r>
            <a:r>
              <a:rPr lang="cs-CZ" sz="2000" dirty="0" smtClean="0"/>
              <a:t>jaký úhel se velká hodinová ručička otočí </a:t>
            </a:r>
            <a:r>
              <a:rPr lang="cs-CZ" sz="2000" dirty="0" smtClean="0"/>
              <a:t>za 15minut?         </a:t>
            </a:r>
            <a:r>
              <a:rPr lang="cs-CZ" sz="2000" b="1" dirty="0" smtClean="0"/>
              <a:t>(3b)</a:t>
            </a:r>
          </a:p>
          <a:p>
            <a:pPr marL="0" indent="0">
              <a:buNone/>
            </a:pPr>
            <a:r>
              <a:rPr lang="cs-CZ" sz="2000" dirty="0" smtClean="0"/>
              <a:t>      b) Kolik minut uplyne, když se velká ručička otočí o 180°?</a:t>
            </a:r>
          </a:p>
          <a:p>
            <a:pPr marL="0" indent="0">
              <a:buNone/>
            </a:pPr>
            <a:r>
              <a:rPr lang="cs-CZ" dirty="0" smtClean="0"/>
              <a:t>    </a:t>
            </a:r>
            <a:endParaRPr lang="cs-CZ" dirty="0" smtClean="0"/>
          </a:p>
          <a:p>
            <a:pPr marL="0" indent="0">
              <a:buNone/>
            </a:pPr>
            <a:r>
              <a:rPr lang="cs-CZ" dirty="0" smtClean="0">
                <a:solidFill>
                  <a:schemeClr val="bg2">
                    <a:lumMod val="50000"/>
                  </a:schemeClr>
                </a:solidFill>
              </a:rPr>
              <a:t>B.</a:t>
            </a:r>
            <a:r>
              <a:rPr lang="cs-CZ" dirty="0" smtClean="0"/>
              <a:t> </a:t>
            </a:r>
            <a:r>
              <a:rPr lang="cs-CZ" sz="2000" dirty="0" smtClean="0"/>
              <a:t>a) </a:t>
            </a:r>
            <a:r>
              <a:rPr lang="cs-CZ" sz="2000" dirty="0" smtClean="0"/>
              <a:t>O </a:t>
            </a:r>
            <a:r>
              <a:rPr lang="cs-CZ" sz="2000" dirty="0"/>
              <a:t>jaký úhel se velká hodinová ručička otočí za </a:t>
            </a:r>
            <a:r>
              <a:rPr lang="cs-CZ" sz="2000" dirty="0" smtClean="0"/>
              <a:t>25minut?         </a:t>
            </a:r>
            <a:r>
              <a:rPr lang="cs-CZ" sz="2000" b="1" dirty="0" smtClean="0"/>
              <a:t>(4b)</a:t>
            </a:r>
            <a:endParaRPr lang="cs-CZ" sz="2000" b="1" dirty="0"/>
          </a:p>
          <a:p>
            <a:pPr marL="0" indent="0">
              <a:buNone/>
            </a:pPr>
            <a:r>
              <a:rPr lang="cs-CZ" sz="2000" dirty="0" smtClean="0"/>
              <a:t>     b</a:t>
            </a:r>
            <a:r>
              <a:rPr lang="cs-CZ" sz="2000" dirty="0"/>
              <a:t>) Kolik minut uplyne, když se velká ručička otočí o </a:t>
            </a:r>
            <a:r>
              <a:rPr lang="cs-CZ" sz="2000" dirty="0" smtClean="0"/>
              <a:t>330°?</a:t>
            </a:r>
          </a:p>
          <a:p>
            <a:pPr marL="0" indent="0">
              <a:buNone/>
            </a:pPr>
            <a:endParaRPr lang="cs-CZ" sz="2000" dirty="0" smtClean="0"/>
          </a:p>
          <a:p>
            <a:pPr marL="0" indent="0">
              <a:buNone/>
            </a:pPr>
            <a:r>
              <a:rPr lang="cs-CZ" dirty="0" smtClean="0">
                <a:solidFill>
                  <a:schemeClr val="bg2">
                    <a:lumMod val="50000"/>
                  </a:schemeClr>
                </a:solidFill>
              </a:rPr>
              <a:t>C.</a:t>
            </a:r>
            <a:r>
              <a:rPr lang="cs-CZ" dirty="0" smtClean="0"/>
              <a:t> </a:t>
            </a:r>
            <a:r>
              <a:rPr lang="cs-CZ" sz="2000" dirty="0"/>
              <a:t>a) O jaký úhel se velká hodinová ručička otočí za </a:t>
            </a:r>
            <a:r>
              <a:rPr lang="cs-CZ" sz="2000" dirty="0" smtClean="0"/>
              <a:t>40minut?         </a:t>
            </a:r>
            <a:r>
              <a:rPr lang="cs-CZ" sz="2000" b="1" dirty="0" smtClean="0"/>
              <a:t>(5b)</a:t>
            </a:r>
            <a:endParaRPr lang="cs-CZ" sz="2000" b="1" dirty="0"/>
          </a:p>
          <a:p>
            <a:pPr marL="0" indent="0">
              <a:buNone/>
            </a:pPr>
            <a:r>
              <a:rPr lang="cs-CZ" sz="2000" dirty="0" smtClean="0"/>
              <a:t>      b</a:t>
            </a:r>
            <a:r>
              <a:rPr lang="cs-CZ" sz="2000" dirty="0"/>
              <a:t>) Kolik minut uplyne, když se velká ručička otočí o </a:t>
            </a:r>
            <a:r>
              <a:rPr lang="cs-CZ" sz="2000" dirty="0" smtClean="0"/>
              <a:t>102°?</a:t>
            </a:r>
            <a:endParaRPr lang="cs-CZ" sz="2000" dirty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93254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39552" y="476739"/>
            <a:ext cx="8229600" cy="990600"/>
          </a:xfrm>
        </p:spPr>
        <p:txBody>
          <a:bodyPr/>
          <a:lstStyle/>
          <a:p>
            <a:r>
              <a:rPr lang="cs-CZ" dirty="0">
                <a:solidFill>
                  <a:srgbClr val="C00000"/>
                </a:solidFill>
              </a:rPr>
              <a:t>6</a:t>
            </a:r>
            <a:r>
              <a:rPr lang="cs-CZ" dirty="0" smtClean="0">
                <a:solidFill>
                  <a:srgbClr val="C00000"/>
                </a:solidFill>
              </a:rPr>
              <a:t>. </a:t>
            </a:r>
            <a:r>
              <a:rPr lang="cs-CZ" dirty="0" smtClean="0">
                <a:solidFill>
                  <a:srgbClr val="C00000"/>
                </a:solidFill>
              </a:rPr>
              <a:t>Velikost úhlu</a:t>
            </a:r>
            <a:endParaRPr lang="cs-CZ" dirty="0">
              <a:solidFill>
                <a:srgbClr val="C00000"/>
              </a:solidFill>
            </a:endParaRPr>
          </a:p>
        </p:txBody>
      </p:sp>
      <p:sp>
        <p:nvSpPr>
          <p:cNvPr id="4" name="Zástupný symbol pro obsah 2"/>
          <p:cNvSpPr txBox="1">
            <a:spLocks/>
          </p:cNvSpPr>
          <p:nvPr/>
        </p:nvSpPr>
        <p:spPr>
          <a:xfrm>
            <a:off x="107504" y="1484784"/>
            <a:ext cx="8784976" cy="37010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cs-CZ" dirty="0" smtClean="0">
                <a:solidFill>
                  <a:schemeClr val="bg2">
                    <a:lumMod val="50000"/>
                  </a:schemeClr>
                </a:solidFill>
              </a:rPr>
              <a:t>A.</a:t>
            </a:r>
            <a:r>
              <a:rPr lang="cs-CZ" dirty="0" smtClean="0"/>
              <a:t> </a:t>
            </a:r>
            <a:r>
              <a:rPr lang="cs-CZ" sz="2000" dirty="0" smtClean="0"/>
              <a:t>a) Vyjádři velikost úhlu </a:t>
            </a:r>
            <a:r>
              <a:rPr lang="el-GR" sz="2000" dirty="0" smtClean="0">
                <a:latin typeface="Cambria Math"/>
                <a:ea typeface="Cambria Math"/>
              </a:rPr>
              <a:t>α</a:t>
            </a:r>
            <a:r>
              <a:rPr lang="cs-CZ" sz="2000" dirty="0" smtClean="0">
                <a:latin typeface="Cambria Math"/>
                <a:ea typeface="Cambria Math"/>
              </a:rPr>
              <a:t> =</a:t>
            </a:r>
            <a:r>
              <a:rPr lang="cs-CZ" sz="2000" dirty="0" smtClean="0"/>
              <a:t> 130´ ve stupních a minutách.        </a:t>
            </a:r>
            <a:r>
              <a:rPr lang="cs-CZ" sz="2000" b="1" dirty="0" smtClean="0"/>
              <a:t>(3b)</a:t>
            </a:r>
          </a:p>
          <a:p>
            <a:pPr marL="0" indent="0">
              <a:buFont typeface="Arial" pitchFamily="34" charset="0"/>
              <a:buNone/>
            </a:pPr>
            <a:r>
              <a:rPr lang="cs-CZ" sz="2000" dirty="0" smtClean="0"/>
              <a:t>      b) Vyjádři velikost úhlu </a:t>
            </a:r>
            <a:r>
              <a:rPr lang="el-GR" sz="2000" dirty="0" smtClean="0">
                <a:latin typeface="Cambria Math"/>
                <a:ea typeface="Cambria Math"/>
              </a:rPr>
              <a:t>β</a:t>
            </a:r>
            <a:r>
              <a:rPr lang="cs-CZ" sz="2000" dirty="0" smtClean="0">
                <a:latin typeface="Cambria Math"/>
                <a:ea typeface="Cambria Math"/>
              </a:rPr>
              <a:t> = </a:t>
            </a:r>
            <a:r>
              <a:rPr lang="cs-CZ" sz="2000" dirty="0" smtClean="0"/>
              <a:t>10° 15´ v minutách.</a:t>
            </a:r>
          </a:p>
          <a:p>
            <a:pPr marL="0" indent="0">
              <a:buFont typeface="Arial" pitchFamily="34" charset="0"/>
              <a:buNone/>
            </a:pPr>
            <a:r>
              <a:rPr lang="cs-CZ" dirty="0" smtClean="0"/>
              <a:t>    </a:t>
            </a:r>
          </a:p>
          <a:p>
            <a:pPr marL="0" indent="0">
              <a:buNone/>
            </a:pPr>
            <a:r>
              <a:rPr lang="cs-CZ" dirty="0" smtClean="0">
                <a:solidFill>
                  <a:schemeClr val="bg2">
                    <a:lumMod val="50000"/>
                  </a:schemeClr>
                </a:solidFill>
              </a:rPr>
              <a:t>B.</a:t>
            </a:r>
            <a:r>
              <a:rPr lang="cs-CZ" dirty="0" smtClean="0"/>
              <a:t> </a:t>
            </a:r>
            <a:r>
              <a:rPr lang="cs-CZ" sz="2000" dirty="0"/>
              <a:t>a) Vyjádři velikost úhlu </a:t>
            </a:r>
            <a:r>
              <a:rPr lang="el-GR" sz="2000" dirty="0">
                <a:latin typeface="Cambria Math"/>
                <a:ea typeface="Cambria Math"/>
              </a:rPr>
              <a:t>α</a:t>
            </a:r>
            <a:r>
              <a:rPr lang="cs-CZ" sz="2000" dirty="0">
                <a:latin typeface="Cambria Math"/>
                <a:ea typeface="Cambria Math"/>
              </a:rPr>
              <a:t> =</a:t>
            </a:r>
            <a:r>
              <a:rPr lang="cs-CZ" sz="2000" dirty="0"/>
              <a:t> </a:t>
            </a:r>
            <a:r>
              <a:rPr lang="cs-CZ" sz="2000" dirty="0" smtClean="0"/>
              <a:t>365´ </a:t>
            </a:r>
            <a:r>
              <a:rPr lang="cs-CZ" sz="2000" dirty="0"/>
              <a:t>ve stupních a minutách.        </a:t>
            </a:r>
            <a:r>
              <a:rPr lang="cs-CZ" sz="2000" b="1" dirty="0" smtClean="0"/>
              <a:t>(4b</a:t>
            </a:r>
            <a:r>
              <a:rPr lang="cs-CZ" sz="2000" b="1" dirty="0"/>
              <a:t>)</a:t>
            </a:r>
          </a:p>
          <a:p>
            <a:pPr marL="0" indent="0">
              <a:buNone/>
            </a:pPr>
            <a:r>
              <a:rPr lang="cs-CZ" sz="2000" dirty="0"/>
              <a:t>      b) Vyjádři velikost úhlu </a:t>
            </a:r>
            <a:r>
              <a:rPr lang="el-GR" sz="2000" dirty="0">
                <a:latin typeface="Cambria Math"/>
                <a:ea typeface="Cambria Math"/>
              </a:rPr>
              <a:t>β</a:t>
            </a:r>
            <a:r>
              <a:rPr lang="cs-CZ" sz="2000" dirty="0">
                <a:latin typeface="Cambria Math"/>
                <a:ea typeface="Cambria Math"/>
              </a:rPr>
              <a:t> = </a:t>
            </a:r>
            <a:r>
              <a:rPr lang="cs-CZ" sz="2000" dirty="0" smtClean="0"/>
              <a:t>8° 44´ </a:t>
            </a:r>
            <a:r>
              <a:rPr lang="cs-CZ" sz="2000" dirty="0"/>
              <a:t>v minutách.</a:t>
            </a:r>
          </a:p>
          <a:p>
            <a:pPr marL="0" indent="0">
              <a:buFont typeface="Arial" pitchFamily="34" charset="0"/>
              <a:buNone/>
            </a:pPr>
            <a:endParaRPr lang="cs-CZ" sz="2000" dirty="0" smtClean="0"/>
          </a:p>
          <a:p>
            <a:pPr marL="0" indent="0">
              <a:buNone/>
            </a:pPr>
            <a:r>
              <a:rPr lang="cs-CZ" dirty="0" smtClean="0">
                <a:solidFill>
                  <a:schemeClr val="bg2">
                    <a:lumMod val="50000"/>
                  </a:schemeClr>
                </a:solidFill>
              </a:rPr>
              <a:t>C.</a:t>
            </a:r>
            <a:r>
              <a:rPr lang="cs-CZ" dirty="0" smtClean="0"/>
              <a:t> </a:t>
            </a:r>
            <a:r>
              <a:rPr lang="cs-CZ" sz="2000" dirty="0"/>
              <a:t>a) Vyjádři velikost úhlu </a:t>
            </a:r>
            <a:r>
              <a:rPr lang="el-GR" sz="2000" dirty="0">
                <a:latin typeface="Cambria Math"/>
                <a:ea typeface="Cambria Math"/>
              </a:rPr>
              <a:t>α</a:t>
            </a:r>
            <a:r>
              <a:rPr lang="cs-CZ" sz="2000" dirty="0">
                <a:latin typeface="Cambria Math"/>
                <a:ea typeface="Cambria Math"/>
              </a:rPr>
              <a:t> =</a:t>
            </a:r>
            <a:r>
              <a:rPr lang="cs-CZ" sz="2000" dirty="0"/>
              <a:t> </a:t>
            </a:r>
            <a:r>
              <a:rPr lang="cs-CZ" sz="2000" dirty="0" smtClean="0"/>
              <a:t>563´ </a:t>
            </a:r>
            <a:r>
              <a:rPr lang="cs-CZ" sz="2000" dirty="0"/>
              <a:t>ve stupních a minutách.        </a:t>
            </a:r>
            <a:r>
              <a:rPr lang="cs-CZ" sz="2000" b="1" dirty="0" smtClean="0"/>
              <a:t>(5b</a:t>
            </a:r>
            <a:r>
              <a:rPr lang="cs-CZ" sz="2000" b="1" dirty="0"/>
              <a:t>)</a:t>
            </a:r>
          </a:p>
          <a:p>
            <a:pPr marL="0" indent="0">
              <a:buNone/>
            </a:pPr>
            <a:r>
              <a:rPr lang="cs-CZ" sz="2000" dirty="0"/>
              <a:t>      b) Vyjádři velikost úhlu </a:t>
            </a:r>
            <a:r>
              <a:rPr lang="el-GR" sz="2000" dirty="0">
                <a:latin typeface="Cambria Math"/>
                <a:ea typeface="Cambria Math"/>
              </a:rPr>
              <a:t>β</a:t>
            </a:r>
            <a:r>
              <a:rPr lang="cs-CZ" sz="2000" dirty="0">
                <a:latin typeface="Cambria Math"/>
                <a:ea typeface="Cambria Math"/>
              </a:rPr>
              <a:t> = </a:t>
            </a:r>
            <a:r>
              <a:rPr lang="cs-CZ" sz="2000" dirty="0" smtClean="0"/>
              <a:t>15° 21´ </a:t>
            </a:r>
            <a:r>
              <a:rPr lang="cs-CZ" sz="2000" dirty="0"/>
              <a:t>v minutách.</a:t>
            </a:r>
          </a:p>
          <a:p>
            <a:pPr marL="0" indent="0">
              <a:buFont typeface="Arial" pitchFamily="34" charset="0"/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774083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/>
          <a:lstStyle/>
          <a:p>
            <a:r>
              <a:rPr lang="cs-CZ" dirty="0">
                <a:solidFill>
                  <a:srgbClr val="C00000"/>
                </a:solidFill>
              </a:rPr>
              <a:t>7</a:t>
            </a:r>
            <a:r>
              <a:rPr lang="cs-CZ" dirty="0" smtClean="0">
                <a:solidFill>
                  <a:srgbClr val="C00000"/>
                </a:solidFill>
              </a:rPr>
              <a:t>A. </a:t>
            </a:r>
            <a:r>
              <a:rPr lang="cs-CZ" dirty="0" smtClean="0">
                <a:solidFill>
                  <a:srgbClr val="C00000"/>
                </a:solidFill>
              </a:rPr>
              <a:t>Velikost úhlu</a:t>
            </a:r>
            <a:endParaRPr lang="cs-CZ" dirty="0">
              <a:solidFill>
                <a:srgbClr val="C0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95536" y="980728"/>
            <a:ext cx="8229600" cy="504056"/>
          </a:xfrm>
        </p:spPr>
        <p:txBody>
          <a:bodyPr/>
          <a:lstStyle/>
          <a:p>
            <a:pPr marL="457200" indent="-457200">
              <a:buFont typeface="+mj-lt"/>
              <a:buAutoNum type="alphaUcPeriod"/>
            </a:pPr>
            <a:r>
              <a:rPr lang="cs-CZ" dirty="0" smtClean="0"/>
              <a:t>Změř velikost úhlů </a:t>
            </a:r>
            <a:r>
              <a:rPr lang="el-GR" dirty="0" smtClean="0">
                <a:latin typeface="Calibri"/>
              </a:rPr>
              <a:t>α</a:t>
            </a:r>
            <a:r>
              <a:rPr lang="cs-CZ" dirty="0" smtClean="0">
                <a:latin typeface="Calibri"/>
              </a:rPr>
              <a:t>, </a:t>
            </a:r>
            <a:r>
              <a:rPr lang="el-GR" dirty="0" smtClean="0">
                <a:latin typeface="Calibri"/>
              </a:rPr>
              <a:t>β</a:t>
            </a:r>
            <a:r>
              <a:rPr lang="cs-CZ" dirty="0" smtClean="0">
                <a:latin typeface="Calibri"/>
              </a:rPr>
              <a:t> s přesností na</a:t>
            </a:r>
            <a:r>
              <a:rPr lang="cs-CZ" dirty="0" smtClean="0">
                <a:cs typeface="Times New Roman"/>
              </a:rPr>
              <a:t> </a:t>
            </a:r>
            <a:r>
              <a:rPr lang="cs-CZ" dirty="0" smtClean="0">
                <a:cs typeface="Times New Roman"/>
              </a:rPr>
              <a:t>1</a:t>
            </a:r>
            <a:r>
              <a:rPr lang="cs-CZ" dirty="0" smtClean="0">
                <a:cs typeface="Times New Roman"/>
              </a:rPr>
              <a:t>°.      (3b)</a:t>
            </a:r>
            <a:endParaRPr lang="cs-CZ" dirty="0"/>
          </a:p>
        </p:txBody>
      </p:sp>
      <p:pic>
        <p:nvPicPr>
          <p:cNvPr id="4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2348880"/>
            <a:ext cx="4601748" cy="3961160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8" name="Skupina 7"/>
          <p:cNvGrpSpPr/>
          <p:nvPr/>
        </p:nvGrpSpPr>
        <p:grpSpPr>
          <a:xfrm>
            <a:off x="4932040" y="1844824"/>
            <a:ext cx="4104456" cy="4065199"/>
            <a:chOff x="4932040" y="1844824"/>
            <a:chExt cx="4104456" cy="4065199"/>
          </a:xfrm>
        </p:grpSpPr>
        <p:pic>
          <p:nvPicPr>
            <p:cNvPr id="5" name="Picture 18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932040" y="1844824"/>
              <a:ext cx="4104456" cy="40651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7" name="TextovéPole 6"/>
            <p:cNvSpPr txBox="1"/>
            <p:nvPr/>
          </p:nvSpPr>
          <p:spPr>
            <a:xfrm>
              <a:off x="6114513" y="3865687"/>
              <a:ext cx="42866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l-GR" b="1" dirty="0" smtClean="0">
                  <a:latin typeface="Calibri"/>
                </a:rPr>
                <a:t>β</a:t>
              </a:r>
              <a:endParaRPr lang="cs-CZ" b="1" dirty="0"/>
            </a:p>
          </p:txBody>
        </p:sp>
      </p:grpSp>
    </p:spTree>
    <p:extLst>
      <p:ext uri="{BB962C8B-B14F-4D97-AF65-F5344CB8AC3E}">
        <p14:creationId xmlns:p14="http://schemas.microsoft.com/office/powerpoint/2010/main" val="5844192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řehlednost">
  <a:themeElements>
    <a:clrScheme name="Aerodynamika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Office – klasické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řehlednos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666</TotalTime>
  <Words>868</Words>
  <Application>Microsoft Office PowerPoint</Application>
  <PresentationFormat>Předvádění na obrazovce (4:3)</PresentationFormat>
  <Paragraphs>198</Paragraphs>
  <Slides>19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19</vt:i4>
      </vt:variant>
    </vt:vector>
  </HeadingPairs>
  <TitlesOfParts>
    <vt:vector size="20" baseType="lpstr">
      <vt:lpstr>Přehlednost</vt:lpstr>
      <vt:lpstr>Opakování na 3.písmenou práci 6.ročník</vt:lpstr>
      <vt:lpstr>Pokyny</vt:lpstr>
      <vt:lpstr>1. Myšlená čísla</vt:lpstr>
      <vt:lpstr>2. Vennovy diagramy</vt:lpstr>
      <vt:lpstr>3. Znaky dělitelnosti    (3b)</vt:lpstr>
      <vt:lpstr>4. Dělitel</vt:lpstr>
      <vt:lpstr>5. Jednotka úhlu – odpovídej na otázky</vt:lpstr>
      <vt:lpstr>6. Velikost úhlu</vt:lpstr>
      <vt:lpstr>7A. Velikost úhlu</vt:lpstr>
      <vt:lpstr>7B. Velikost úhlu</vt:lpstr>
      <vt:lpstr>7C. Měření úhlu.</vt:lpstr>
      <vt:lpstr>8.Typy trojúhelníků  (2b)</vt:lpstr>
      <vt:lpstr>9. Typy trojúhelníku</vt:lpstr>
      <vt:lpstr>10. Rovnoramenný trojúhelník</vt:lpstr>
      <vt:lpstr>11. Výpočty v rovnoramenném a rovnostranném trojúhelníku</vt:lpstr>
      <vt:lpstr>12. Trojúhelník</vt:lpstr>
      <vt:lpstr>13. Rýsování trojúhelníku</vt:lpstr>
      <vt:lpstr>Řešení</vt:lpstr>
      <vt:lpstr>HODNOCENÍ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Opakování na 3.písmenou práci 6.ročník</dc:title>
  <dc:creator>petra</dc:creator>
  <cp:lastModifiedBy>petra</cp:lastModifiedBy>
  <cp:revision>41</cp:revision>
  <dcterms:created xsi:type="dcterms:W3CDTF">2015-04-12T06:09:04Z</dcterms:created>
  <dcterms:modified xsi:type="dcterms:W3CDTF">2017-04-22T14:49:58Z</dcterms:modified>
</cp:coreProperties>
</file>