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62" r:id="rId5"/>
    <p:sldId id="258" r:id="rId6"/>
    <p:sldId id="260" r:id="rId7"/>
    <p:sldId id="261" r:id="rId8"/>
    <p:sldId id="275" r:id="rId9"/>
    <p:sldId id="264" r:id="rId10"/>
    <p:sldId id="277" r:id="rId11"/>
    <p:sldId id="274" r:id="rId12"/>
    <p:sldId id="276" r:id="rId13"/>
    <p:sldId id="271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16594DA-F9E1-464E-91E7-8EF932B94E7B}" type="datetimeFigureOut">
              <a:rPr lang="cs-CZ" smtClean="0"/>
              <a:t>23.4.2017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C3200F5-5D4E-4E50-BBDE-E78A60D3C88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na 3. písemnou práci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Výrazy</a:t>
            </a:r>
          </a:p>
          <a:p>
            <a:pPr algn="r"/>
            <a:r>
              <a:rPr lang="cs-CZ" dirty="0" smtClean="0"/>
              <a:t>Lineární rovnice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</a:t>
            </a:r>
            <a:r>
              <a:rPr lang="cs-CZ" dirty="0" smtClean="0"/>
              <a:t>. Vyřeš váhy a zapiš rovnice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52861" y="1693264"/>
            <a:ext cx="118884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A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i="1" dirty="0" smtClean="0">
                <a:solidFill>
                  <a:schemeClr val="tx1"/>
                </a:solidFill>
              </a:rPr>
              <a:t>3body</a:t>
            </a:r>
            <a:endParaRPr lang="cs-CZ" b="1" i="1" dirty="0">
              <a:solidFill>
                <a:srgbClr val="C0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956762" y="1693264"/>
            <a:ext cx="130181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C </a:t>
            </a:r>
            <a:r>
              <a:rPr lang="cs-CZ" b="1" i="1" dirty="0" smtClean="0">
                <a:solidFill>
                  <a:schemeClr val="tx1"/>
                </a:solidFill>
              </a:rPr>
              <a:t>5bodů</a:t>
            </a:r>
            <a:endParaRPr lang="cs-CZ" b="1" i="1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745635" y="1661207"/>
            <a:ext cx="144016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B </a:t>
            </a:r>
            <a:r>
              <a:rPr lang="cs-CZ" b="1" i="1" dirty="0" smtClean="0">
                <a:solidFill>
                  <a:schemeClr val="tx1"/>
                </a:solidFill>
              </a:rPr>
              <a:t>4body</a:t>
            </a:r>
            <a:endParaRPr lang="cs-CZ" b="1" i="1" dirty="0">
              <a:solidFill>
                <a:srgbClr val="C00000"/>
              </a:solidFill>
            </a:endParaRPr>
          </a:p>
        </p:txBody>
      </p:sp>
      <p:grpSp>
        <p:nvGrpSpPr>
          <p:cNvPr id="120" name="Skupina 119"/>
          <p:cNvGrpSpPr/>
          <p:nvPr/>
        </p:nvGrpSpPr>
        <p:grpSpPr>
          <a:xfrm>
            <a:off x="3382189" y="2168916"/>
            <a:ext cx="1819275" cy="1943118"/>
            <a:chOff x="3382189" y="2168916"/>
            <a:chExt cx="1819275" cy="1943118"/>
          </a:xfrm>
        </p:grpSpPr>
        <p:grpSp>
          <p:nvGrpSpPr>
            <p:cNvPr id="7" name="Skupina 6"/>
            <p:cNvGrpSpPr/>
            <p:nvPr/>
          </p:nvGrpSpPr>
          <p:grpSpPr>
            <a:xfrm>
              <a:off x="3382189" y="2168916"/>
              <a:ext cx="1819275" cy="1015365"/>
              <a:chOff x="0" y="0"/>
              <a:chExt cx="1819275" cy="1015365"/>
            </a:xfrm>
          </p:grpSpPr>
          <p:grpSp>
            <p:nvGrpSpPr>
              <p:cNvPr id="18" name="Skupina 17"/>
              <p:cNvGrpSpPr/>
              <p:nvPr/>
            </p:nvGrpSpPr>
            <p:grpSpPr>
              <a:xfrm>
                <a:off x="0" y="0"/>
                <a:ext cx="1819275" cy="1015365"/>
                <a:chOff x="0" y="-34290"/>
                <a:chExt cx="1819276" cy="1015365"/>
              </a:xfrm>
            </p:grpSpPr>
            <p:grpSp>
              <p:nvGrpSpPr>
                <p:cNvPr id="20" name="Skupina 19"/>
                <p:cNvGrpSpPr/>
                <p:nvPr/>
              </p:nvGrpSpPr>
              <p:grpSpPr>
                <a:xfrm>
                  <a:off x="0" y="285750"/>
                  <a:ext cx="1819275" cy="695325"/>
                  <a:chOff x="0" y="0"/>
                  <a:chExt cx="1819275" cy="695325"/>
                </a:xfrm>
              </p:grpSpPr>
              <p:sp>
                <p:nvSpPr>
                  <p:cNvPr id="26" name="Rovnoramenný trojúhelník 25"/>
                  <p:cNvSpPr/>
                  <p:nvPr/>
                </p:nvSpPr>
                <p:spPr>
                  <a:xfrm>
                    <a:off x="638175" y="323850"/>
                    <a:ext cx="419100" cy="371475"/>
                  </a:xfrm>
                  <a:prstGeom prst="triangle">
                    <a:avLst/>
                  </a:prstGeom>
                  <a:solidFill>
                    <a:sysClr val="window" lastClr="FFFFFF"/>
                  </a:solidFill>
                  <a:ln w="25400" cap="flat" cmpd="sng" algn="ctr">
                    <a:solidFill>
                      <a:sysClr val="windowText" lastClr="000000"/>
                    </a:solidFill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cs-CZ"/>
                  </a:p>
                </p:txBody>
              </p:sp>
              <p:cxnSp>
                <p:nvCxnSpPr>
                  <p:cNvPr id="27" name="Přímá spojnice 26"/>
                  <p:cNvCxnSpPr/>
                  <p:nvPr/>
                </p:nvCxnSpPr>
                <p:spPr>
                  <a:xfrm>
                    <a:off x="114300" y="323850"/>
                    <a:ext cx="1543050" cy="0"/>
                  </a:xfrm>
                  <a:prstGeom prst="line">
                    <a:avLst/>
                  </a:prstGeom>
                  <a:noFill/>
                  <a:ln w="1905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/>
                </p:spPr>
              </p:cxnSp>
              <p:sp>
                <p:nvSpPr>
                  <p:cNvPr id="28" name="Ohnutý pruh 27"/>
                  <p:cNvSpPr/>
                  <p:nvPr/>
                </p:nvSpPr>
                <p:spPr>
                  <a:xfrm rot="10800000">
                    <a:off x="0" y="9525"/>
                    <a:ext cx="638175" cy="304800"/>
                  </a:xfrm>
                  <a:prstGeom prst="blockArc">
                    <a:avLst>
                      <a:gd name="adj1" fmla="val 11036707"/>
                      <a:gd name="adj2" fmla="val 0"/>
                      <a:gd name="adj3" fmla="val 25000"/>
                    </a:avLst>
                  </a:prstGeom>
                  <a:solidFill>
                    <a:srgbClr val="4F81BD"/>
                  </a:solidFill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cs-CZ"/>
                  </a:p>
                </p:txBody>
              </p:sp>
              <p:sp>
                <p:nvSpPr>
                  <p:cNvPr id="29" name="Ohnutý pruh 28"/>
                  <p:cNvSpPr/>
                  <p:nvPr/>
                </p:nvSpPr>
                <p:spPr>
                  <a:xfrm rot="10800000">
                    <a:off x="1181100" y="0"/>
                    <a:ext cx="638175" cy="304800"/>
                  </a:xfrm>
                  <a:prstGeom prst="blockArc">
                    <a:avLst>
                      <a:gd name="adj1" fmla="val 11036707"/>
                      <a:gd name="adj2" fmla="val 0"/>
                      <a:gd name="adj3" fmla="val 25000"/>
                    </a:avLst>
                  </a:prstGeom>
                  <a:solidFill>
                    <a:srgbClr val="4F81BD"/>
                  </a:solidFill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cs-CZ"/>
                  </a:p>
                </p:txBody>
              </p:sp>
            </p:grpSp>
            <p:sp>
              <p:nvSpPr>
                <p:cNvPr id="21" name="Ovál 20"/>
                <p:cNvSpPr/>
                <p:nvPr/>
              </p:nvSpPr>
              <p:spPr>
                <a:xfrm>
                  <a:off x="114300" y="337185"/>
                  <a:ext cx="161925" cy="179705"/>
                </a:xfrm>
                <a:prstGeom prst="ellipse">
                  <a:avLst/>
                </a:prstGeom>
                <a:solidFill>
                  <a:srgbClr val="9BBB59"/>
                </a:solidFill>
                <a:ln w="25400" cap="flat" cmpd="sng" algn="ctr">
                  <a:solidFill>
                    <a:srgbClr val="9BBB59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22" name="Krychle 21"/>
                <p:cNvSpPr/>
                <p:nvPr/>
              </p:nvSpPr>
              <p:spPr>
                <a:xfrm>
                  <a:off x="1285876" y="295275"/>
                  <a:ext cx="170815" cy="180975"/>
                </a:xfrm>
                <a:prstGeom prst="cube">
                  <a:avLst/>
                </a:prstGeom>
                <a:solidFill>
                  <a:srgbClr val="C0504D"/>
                </a:solidFill>
                <a:ln w="25400" cap="flat" cmpd="sng" algn="ctr">
                  <a:solidFill>
                    <a:srgbClr val="C0504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grpSp>
              <p:nvGrpSpPr>
                <p:cNvPr id="23" name="Skupina 22"/>
                <p:cNvGrpSpPr/>
                <p:nvPr/>
              </p:nvGrpSpPr>
              <p:grpSpPr>
                <a:xfrm>
                  <a:off x="1517016" y="-34290"/>
                  <a:ext cx="302260" cy="510540"/>
                  <a:chOff x="1508232" y="-45805"/>
                  <a:chExt cx="314325" cy="681990"/>
                </a:xfrm>
              </p:grpSpPr>
              <p:pic>
                <p:nvPicPr>
                  <p:cNvPr id="24" name="Obrázek 23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508232" y="-45805"/>
                    <a:ext cx="314325" cy="68199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sp>
                <p:nvSpPr>
                  <p:cNvPr id="25" name="Textové pole 192"/>
                  <p:cNvSpPr txBox="1"/>
                  <p:nvPr/>
                </p:nvSpPr>
                <p:spPr>
                  <a:xfrm>
                    <a:off x="1558395" y="295191"/>
                    <a:ext cx="264162" cy="257260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6350">
                    <a:noFill/>
                  </a:ln>
                  <a:effectLst/>
                </p:spPr>
                <p:txBody>
                  <a:bodyPr rot="0" spcFirstLastPara="0" vert="horz" wrap="square" lIns="0" tIns="0" rIns="0" bIns="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15000"/>
                      </a:lnSpc>
                      <a:spcAft>
                        <a:spcPts val="1000"/>
                      </a:spcAft>
                    </a:pPr>
                    <a:r>
                      <a:rPr lang="cs-CZ" sz="1100" b="1" dirty="0" smtClean="0">
                        <a:latin typeface="Calibri"/>
                        <a:ea typeface="Calibri"/>
                        <a:cs typeface="Times New Roman"/>
                      </a:rPr>
                      <a:t>18</a:t>
                    </a:r>
                    <a:r>
                      <a:rPr lang="cs-CZ" sz="800" b="1" dirty="0" smtClean="0">
                        <a:effectLst/>
                        <a:latin typeface="Calibri"/>
                        <a:ea typeface="Calibri"/>
                        <a:cs typeface="Times New Roman"/>
                      </a:rPr>
                      <a:t>kg</a:t>
                    </a:r>
                    <a:endParaRPr lang="cs-CZ" sz="1100" dirty="0">
                      <a:effectLst/>
                      <a:latin typeface="Calibri"/>
                      <a:ea typeface="Calibri"/>
                      <a:cs typeface="Times New Roman"/>
                    </a:endParaRPr>
                  </a:p>
                </p:txBody>
              </p:sp>
            </p:grpSp>
          </p:grpSp>
          <p:sp>
            <p:nvSpPr>
              <p:cNvPr id="19" name="Ovál 18"/>
              <p:cNvSpPr/>
              <p:nvPr/>
            </p:nvSpPr>
            <p:spPr>
              <a:xfrm>
                <a:off x="314325" y="371475"/>
                <a:ext cx="161925" cy="179705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</p:grpSp>
        <p:grpSp>
          <p:nvGrpSpPr>
            <p:cNvPr id="8" name="Skupina 7"/>
            <p:cNvGrpSpPr/>
            <p:nvPr/>
          </p:nvGrpSpPr>
          <p:grpSpPr>
            <a:xfrm>
              <a:off x="3382189" y="3416709"/>
              <a:ext cx="1819275" cy="695325"/>
              <a:chOff x="0" y="9525"/>
              <a:chExt cx="1819275" cy="695325"/>
            </a:xfrm>
          </p:grpSpPr>
          <p:grpSp>
            <p:nvGrpSpPr>
              <p:cNvPr id="9" name="Skupina 8"/>
              <p:cNvGrpSpPr/>
              <p:nvPr/>
            </p:nvGrpSpPr>
            <p:grpSpPr>
              <a:xfrm>
                <a:off x="0" y="9525"/>
                <a:ext cx="1819275" cy="695325"/>
                <a:chOff x="0" y="295275"/>
                <a:chExt cx="1819275" cy="695325"/>
              </a:xfrm>
            </p:grpSpPr>
            <p:sp>
              <p:nvSpPr>
                <p:cNvPr id="11" name="Krychle 10"/>
                <p:cNvSpPr/>
                <p:nvPr/>
              </p:nvSpPr>
              <p:spPr>
                <a:xfrm>
                  <a:off x="1285875" y="314325"/>
                  <a:ext cx="170815" cy="180975"/>
                </a:xfrm>
                <a:prstGeom prst="cube">
                  <a:avLst/>
                </a:prstGeom>
                <a:solidFill>
                  <a:srgbClr val="C0504D"/>
                </a:solidFill>
                <a:ln w="25400" cap="flat" cmpd="sng" algn="ctr">
                  <a:solidFill>
                    <a:srgbClr val="C0504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grpSp>
              <p:nvGrpSpPr>
                <p:cNvPr id="12" name="Skupina 11"/>
                <p:cNvGrpSpPr/>
                <p:nvPr/>
              </p:nvGrpSpPr>
              <p:grpSpPr>
                <a:xfrm>
                  <a:off x="0" y="295275"/>
                  <a:ext cx="1819275" cy="695325"/>
                  <a:chOff x="0" y="0"/>
                  <a:chExt cx="1819275" cy="695325"/>
                </a:xfrm>
              </p:grpSpPr>
              <p:sp>
                <p:nvSpPr>
                  <p:cNvPr id="14" name="Rovnoramenný trojúhelník 13"/>
                  <p:cNvSpPr/>
                  <p:nvPr/>
                </p:nvSpPr>
                <p:spPr>
                  <a:xfrm>
                    <a:off x="638175" y="323850"/>
                    <a:ext cx="419100" cy="371475"/>
                  </a:xfrm>
                  <a:prstGeom prst="triangle">
                    <a:avLst/>
                  </a:prstGeom>
                  <a:solidFill>
                    <a:sysClr val="window" lastClr="FFFFFF"/>
                  </a:solidFill>
                  <a:ln w="25400" cap="flat" cmpd="sng" algn="ctr">
                    <a:solidFill>
                      <a:sysClr val="windowText" lastClr="000000"/>
                    </a:solidFill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cs-CZ"/>
                  </a:p>
                </p:txBody>
              </p:sp>
              <p:cxnSp>
                <p:nvCxnSpPr>
                  <p:cNvPr id="15" name="Přímá spojnice 14"/>
                  <p:cNvCxnSpPr/>
                  <p:nvPr/>
                </p:nvCxnSpPr>
                <p:spPr>
                  <a:xfrm>
                    <a:off x="114300" y="323850"/>
                    <a:ext cx="1543050" cy="0"/>
                  </a:xfrm>
                  <a:prstGeom prst="line">
                    <a:avLst/>
                  </a:prstGeom>
                  <a:noFill/>
                  <a:ln w="1905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/>
                </p:spPr>
              </p:cxnSp>
              <p:sp>
                <p:nvSpPr>
                  <p:cNvPr id="16" name="Ohnutý pruh 15"/>
                  <p:cNvSpPr/>
                  <p:nvPr/>
                </p:nvSpPr>
                <p:spPr>
                  <a:xfrm rot="10800000">
                    <a:off x="0" y="9525"/>
                    <a:ext cx="638175" cy="304800"/>
                  </a:xfrm>
                  <a:prstGeom prst="blockArc">
                    <a:avLst>
                      <a:gd name="adj1" fmla="val 11036707"/>
                      <a:gd name="adj2" fmla="val 0"/>
                      <a:gd name="adj3" fmla="val 25000"/>
                    </a:avLst>
                  </a:prstGeom>
                  <a:solidFill>
                    <a:srgbClr val="4F81BD"/>
                  </a:solidFill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cs-CZ"/>
                  </a:p>
                </p:txBody>
              </p:sp>
              <p:sp>
                <p:nvSpPr>
                  <p:cNvPr id="17" name="Ohnutý pruh 16"/>
                  <p:cNvSpPr/>
                  <p:nvPr/>
                </p:nvSpPr>
                <p:spPr>
                  <a:xfrm rot="10800000">
                    <a:off x="1181100" y="0"/>
                    <a:ext cx="638175" cy="304800"/>
                  </a:xfrm>
                  <a:prstGeom prst="blockArc">
                    <a:avLst>
                      <a:gd name="adj1" fmla="val 11036707"/>
                      <a:gd name="adj2" fmla="val 0"/>
                      <a:gd name="adj3" fmla="val 25000"/>
                    </a:avLst>
                  </a:prstGeom>
                  <a:solidFill>
                    <a:srgbClr val="4F81BD"/>
                  </a:solidFill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cs-CZ"/>
                  </a:p>
                </p:txBody>
              </p:sp>
            </p:grpSp>
            <p:sp>
              <p:nvSpPr>
                <p:cNvPr id="13" name="Ovál 12"/>
                <p:cNvSpPr/>
                <p:nvPr/>
              </p:nvSpPr>
              <p:spPr>
                <a:xfrm>
                  <a:off x="228600" y="342900"/>
                  <a:ext cx="161925" cy="179705"/>
                </a:xfrm>
                <a:prstGeom prst="ellipse">
                  <a:avLst/>
                </a:prstGeom>
                <a:solidFill>
                  <a:srgbClr val="9BBB59"/>
                </a:solidFill>
                <a:ln w="25400" cap="flat" cmpd="sng" algn="ctr">
                  <a:solidFill>
                    <a:srgbClr val="9BBB59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10" name="Krychle 9"/>
              <p:cNvSpPr/>
              <p:nvPr/>
            </p:nvSpPr>
            <p:spPr>
              <a:xfrm>
                <a:off x="1486535" y="53733"/>
                <a:ext cx="170815" cy="180975"/>
              </a:xfrm>
              <a:prstGeom prst="cube">
                <a:avLst/>
              </a:prstGeom>
              <a:solidFill>
                <a:srgbClr val="C0504D"/>
              </a:solidFill>
              <a:ln w="25400" cap="flat" cmpd="sng" algn="ctr">
                <a:solidFill>
                  <a:srgbClr val="C0504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</p:grpSp>
      </p:grpSp>
      <p:grpSp>
        <p:nvGrpSpPr>
          <p:cNvPr id="30" name="Skupina 29"/>
          <p:cNvGrpSpPr/>
          <p:nvPr/>
        </p:nvGrpSpPr>
        <p:grpSpPr>
          <a:xfrm>
            <a:off x="318739" y="2316285"/>
            <a:ext cx="2225237" cy="1847850"/>
            <a:chOff x="0" y="0"/>
            <a:chExt cx="2225237" cy="1847850"/>
          </a:xfrm>
        </p:grpSpPr>
        <p:grpSp>
          <p:nvGrpSpPr>
            <p:cNvPr id="31" name="Skupina 30"/>
            <p:cNvGrpSpPr/>
            <p:nvPr/>
          </p:nvGrpSpPr>
          <p:grpSpPr>
            <a:xfrm>
              <a:off x="0" y="0"/>
              <a:ext cx="2225237" cy="1847850"/>
              <a:chOff x="0" y="76200"/>
              <a:chExt cx="2226060" cy="1847850"/>
            </a:xfrm>
          </p:grpSpPr>
          <p:grpSp>
            <p:nvGrpSpPr>
              <p:cNvPr id="36" name="Skupina 35"/>
              <p:cNvGrpSpPr/>
              <p:nvPr/>
            </p:nvGrpSpPr>
            <p:grpSpPr>
              <a:xfrm>
                <a:off x="352424" y="76200"/>
                <a:ext cx="1873636" cy="975996"/>
                <a:chOff x="0" y="81028"/>
                <a:chExt cx="1885586" cy="976247"/>
              </a:xfrm>
            </p:grpSpPr>
            <p:grpSp>
              <p:nvGrpSpPr>
                <p:cNvPr id="44" name="Skupina 43"/>
                <p:cNvGrpSpPr/>
                <p:nvPr/>
              </p:nvGrpSpPr>
              <p:grpSpPr>
                <a:xfrm>
                  <a:off x="0" y="361950"/>
                  <a:ext cx="1819275" cy="695325"/>
                  <a:chOff x="0" y="0"/>
                  <a:chExt cx="1819275" cy="695325"/>
                </a:xfrm>
              </p:grpSpPr>
              <p:sp>
                <p:nvSpPr>
                  <p:cNvPr id="48" name="Rovnoramenný trojúhelník 47"/>
                  <p:cNvSpPr/>
                  <p:nvPr/>
                </p:nvSpPr>
                <p:spPr>
                  <a:xfrm>
                    <a:off x="638175" y="323850"/>
                    <a:ext cx="419100" cy="371475"/>
                  </a:xfrm>
                  <a:prstGeom prst="triangle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cs-CZ"/>
                  </a:p>
                </p:txBody>
              </p:sp>
              <p:cxnSp>
                <p:nvCxnSpPr>
                  <p:cNvPr id="49" name="Přímá spojnice 48"/>
                  <p:cNvCxnSpPr/>
                  <p:nvPr/>
                </p:nvCxnSpPr>
                <p:spPr>
                  <a:xfrm>
                    <a:off x="114300" y="323850"/>
                    <a:ext cx="154305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0" name="Ohnutý pruh 49"/>
                  <p:cNvSpPr/>
                  <p:nvPr/>
                </p:nvSpPr>
                <p:spPr>
                  <a:xfrm rot="10800000">
                    <a:off x="0" y="9525"/>
                    <a:ext cx="638175" cy="304800"/>
                  </a:xfrm>
                  <a:prstGeom prst="blockArc">
                    <a:avLst>
                      <a:gd name="adj1" fmla="val 11036707"/>
                      <a:gd name="adj2" fmla="val 0"/>
                      <a:gd name="adj3" fmla="val 25000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cs-CZ"/>
                  </a:p>
                </p:txBody>
              </p:sp>
              <p:sp>
                <p:nvSpPr>
                  <p:cNvPr id="51" name="Ohnutý pruh 50"/>
                  <p:cNvSpPr/>
                  <p:nvPr/>
                </p:nvSpPr>
                <p:spPr>
                  <a:xfrm rot="10800000">
                    <a:off x="1181100" y="0"/>
                    <a:ext cx="638175" cy="304800"/>
                  </a:xfrm>
                  <a:prstGeom prst="blockArc">
                    <a:avLst>
                      <a:gd name="adj1" fmla="val 11036707"/>
                      <a:gd name="adj2" fmla="val 0"/>
                      <a:gd name="adj3" fmla="val 25000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cs-CZ"/>
                  </a:p>
                </p:txBody>
              </p:sp>
            </p:grpSp>
            <p:grpSp>
              <p:nvGrpSpPr>
                <p:cNvPr id="45" name="Skupina 44"/>
                <p:cNvGrpSpPr/>
                <p:nvPr/>
              </p:nvGrpSpPr>
              <p:grpSpPr>
                <a:xfrm>
                  <a:off x="1466310" y="81028"/>
                  <a:ext cx="419276" cy="495300"/>
                  <a:chOff x="-106173" y="-4878"/>
                  <a:chExt cx="516031" cy="514350"/>
                </a:xfrm>
              </p:grpSpPr>
              <p:pic>
                <p:nvPicPr>
                  <p:cNvPr id="46" name="Obrázek 45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-81636" y="-4878"/>
                    <a:ext cx="454270" cy="51435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sp>
                <p:nvSpPr>
                  <p:cNvPr id="47" name="Textové pole 414"/>
                  <p:cNvSpPr txBox="1"/>
                  <p:nvPr/>
                </p:nvSpPr>
                <p:spPr>
                  <a:xfrm>
                    <a:off x="-106173" y="284700"/>
                    <a:ext cx="516031" cy="149593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  <a:effectLst/>
                </p:spPr>
                <p:style>
                  <a:lnRef idx="0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0" tIns="0" rIns="0" bIns="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15000"/>
                      </a:lnSpc>
                      <a:spcAft>
                        <a:spcPts val="1000"/>
                      </a:spcAft>
                    </a:pPr>
                    <a:r>
                      <a:rPr lang="cs-CZ" sz="800" b="1" dirty="0">
                        <a:effectLst/>
                        <a:ea typeface="Calibri"/>
                        <a:cs typeface="Times New Roman"/>
                      </a:rPr>
                      <a:t>   </a:t>
                    </a:r>
                    <a:r>
                      <a:rPr lang="cs-CZ" sz="1100" dirty="0" smtClean="0">
                        <a:effectLst/>
                        <a:ea typeface="Calibri"/>
                        <a:cs typeface="Times New Roman"/>
                      </a:rPr>
                      <a:t>18</a:t>
                    </a:r>
                    <a:r>
                      <a:rPr lang="cs-CZ" sz="800" b="1" dirty="0" smtClean="0">
                        <a:effectLst/>
                        <a:ea typeface="Calibri"/>
                        <a:cs typeface="Times New Roman"/>
                      </a:rPr>
                      <a:t>kg</a:t>
                    </a:r>
                    <a:endParaRPr lang="cs-CZ" sz="1100" dirty="0">
                      <a:effectLst/>
                      <a:ea typeface="Calibri"/>
                      <a:cs typeface="Times New Roman"/>
                    </a:endParaRPr>
                  </a:p>
                </p:txBody>
              </p:sp>
            </p:grpSp>
          </p:grpSp>
          <p:pic>
            <p:nvPicPr>
              <p:cNvPr id="37" name="Obrázek 3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1950" y="266700"/>
                <a:ext cx="257175" cy="2571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8" name="Obrázek 3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9124" y="304672"/>
                <a:ext cx="266700" cy="266700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39" name="Skupina 38"/>
              <p:cNvGrpSpPr/>
              <p:nvPr/>
            </p:nvGrpSpPr>
            <p:grpSpPr>
              <a:xfrm>
                <a:off x="0" y="904875"/>
                <a:ext cx="523875" cy="1019175"/>
                <a:chOff x="0" y="0"/>
                <a:chExt cx="523875" cy="1019175"/>
              </a:xfrm>
            </p:grpSpPr>
            <p:pic>
              <p:nvPicPr>
                <p:cNvPr id="40" name="Obrázek 39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466725"/>
                  <a:ext cx="514350" cy="55245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1" name="Obrázek 40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6700" y="0"/>
                  <a:ext cx="247650" cy="4667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42" name="Textové pole 421"/>
                <p:cNvSpPr txBox="1"/>
                <p:nvPr/>
              </p:nvSpPr>
              <p:spPr>
                <a:xfrm>
                  <a:off x="295275" y="266700"/>
                  <a:ext cx="228600" cy="142875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800" b="1">
                      <a:effectLst/>
                      <a:ea typeface="Calibri"/>
                      <a:cs typeface="Times New Roman"/>
                    </a:rPr>
                    <a:t> 2kg</a:t>
                  </a:r>
                  <a:endParaRPr lang="cs-CZ" sz="110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43" name="Krychle 42"/>
                <p:cNvSpPr/>
                <p:nvPr/>
              </p:nvSpPr>
              <p:spPr>
                <a:xfrm>
                  <a:off x="19050" y="228600"/>
                  <a:ext cx="170815" cy="180975"/>
                </a:xfrm>
                <a:prstGeom prst="cube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</p:grpSp>
        </p:grpSp>
        <p:sp>
          <p:nvSpPr>
            <p:cNvPr id="32" name="Krychle 31"/>
            <p:cNvSpPr/>
            <p:nvPr/>
          </p:nvSpPr>
          <p:spPr>
            <a:xfrm>
              <a:off x="19050" y="828675"/>
              <a:ext cx="170180" cy="180975"/>
            </a:xfrm>
            <a:prstGeom prst="cub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33" name="Krychle 32"/>
            <p:cNvSpPr/>
            <p:nvPr/>
          </p:nvSpPr>
          <p:spPr>
            <a:xfrm>
              <a:off x="1628775" y="66675"/>
              <a:ext cx="170180" cy="180975"/>
            </a:xfrm>
            <a:prstGeom prst="cub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34" name="Krychle 33"/>
            <p:cNvSpPr/>
            <p:nvPr/>
          </p:nvSpPr>
          <p:spPr>
            <a:xfrm>
              <a:off x="1657350" y="304800"/>
              <a:ext cx="170180" cy="180975"/>
            </a:xfrm>
            <a:prstGeom prst="cub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35" name="Krychle 34"/>
            <p:cNvSpPr/>
            <p:nvPr/>
          </p:nvSpPr>
          <p:spPr>
            <a:xfrm>
              <a:off x="1485900" y="276225"/>
              <a:ext cx="170180" cy="180975"/>
            </a:xfrm>
            <a:prstGeom prst="cub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grpSp>
        <p:nvGrpSpPr>
          <p:cNvPr id="121" name="Skupina 120"/>
          <p:cNvGrpSpPr/>
          <p:nvPr/>
        </p:nvGrpSpPr>
        <p:grpSpPr>
          <a:xfrm>
            <a:off x="6721807" y="2126000"/>
            <a:ext cx="1953788" cy="2775223"/>
            <a:chOff x="6721807" y="2126000"/>
            <a:chExt cx="1953788" cy="2775223"/>
          </a:xfrm>
        </p:grpSpPr>
        <p:grpSp>
          <p:nvGrpSpPr>
            <p:cNvPr id="110" name="Skupina 109"/>
            <p:cNvGrpSpPr/>
            <p:nvPr/>
          </p:nvGrpSpPr>
          <p:grpSpPr>
            <a:xfrm>
              <a:off x="6820131" y="2126000"/>
              <a:ext cx="1839003" cy="1226164"/>
              <a:chOff x="3154260" y="4855899"/>
              <a:chExt cx="1839003" cy="1226164"/>
            </a:xfrm>
          </p:grpSpPr>
          <p:grpSp>
            <p:nvGrpSpPr>
              <p:cNvPr id="83" name="Skupina 82"/>
              <p:cNvGrpSpPr/>
              <p:nvPr/>
            </p:nvGrpSpPr>
            <p:grpSpPr>
              <a:xfrm>
                <a:off x="3185518" y="4855899"/>
                <a:ext cx="1807745" cy="1226164"/>
                <a:chOff x="-1" y="-250800"/>
                <a:chExt cx="1807745" cy="1226795"/>
              </a:xfrm>
            </p:grpSpPr>
            <p:grpSp>
              <p:nvGrpSpPr>
                <p:cNvPr id="84" name="Skupina 83"/>
                <p:cNvGrpSpPr/>
                <p:nvPr/>
              </p:nvGrpSpPr>
              <p:grpSpPr>
                <a:xfrm>
                  <a:off x="-1" y="-250800"/>
                  <a:ext cx="1807745" cy="1226795"/>
                  <a:chOff x="0" y="-169836"/>
                  <a:chExt cx="1819275" cy="1227111"/>
                </a:xfrm>
              </p:grpSpPr>
              <p:grpSp>
                <p:nvGrpSpPr>
                  <p:cNvPr id="87" name="Skupina 86"/>
                  <p:cNvGrpSpPr/>
                  <p:nvPr/>
                </p:nvGrpSpPr>
                <p:grpSpPr>
                  <a:xfrm>
                    <a:off x="0" y="361950"/>
                    <a:ext cx="1819275" cy="695325"/>
                    <a:chOff x="0" y="0"/>
                    <a:chExt cx="1819275" cy="695325"/>
                  </a:xfrm>
                </p:grpSpPr>
                <p:sp>
                  <p:nvSpPr>
                    <p:cNvPr id="91" name="Rovnoramenný trojúhelník 90"/>
                    <p:cNvSpPr/>
                    <p:nvPr/>
                  </p:nvSpPr>
                  <p:spPr>
                    <a:xfrm>
                      <a:off x="638175" y="323850"/>
                      <a:ext cx="419100" cy="371475"/>
                    </a:xfrm>
                    <a:prstGeom prst="triangle">
                      <a:avLst/>
                    </a:prstGeom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cs-CZ"/>
                    </a:p>
                  </p:txBody>
                </p:sp>
                <p:cxnSp>
                  <p:nvCxnSpPr>
                    <p:cNvPr id="92" name="Přímá spojnice 91"/>
                    <p:cNvCxnSpPr/>
                    <p:nvPr/>
                  </p:nvCxnSpPr>
                  <p:spPr>
                    <a:xfrm>
                      <a:off x="114300" y="323850"/>
                      <a:ext cx="154305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3" name="Ohnutý pruh 92"/>
                    <p:cNvSpPr/>
                    <p:nvPr/>
                  </p:nvSpPr>
                  <p:spPr>
                    <a:xfrm rot="10800000">
                      <a:off x="0" y="9525"/>
                      <a:ext cx="638175" cy="304800"/>
                    </a:xfrm>
                    <a:prstGeom prst="blockArc">
                      <a:avLst>
                        <a:gd name="adj1" fmla="val 11036707"/>
                        <a:gd name="adj2" fmla="val 0"/>
                        <a:gd name="adj3" fmla="val 25000"/>
                      </a:avLst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cs-CZ"/>
                    </a:p>
                  </p:txBody>
                </p:sp>
                <p:sp>
                  <p:nvSpPr>
                    <p:cNvPr id="94" name="Ohnutý pruh 93"/>
                    <p:cNvSpPr/>
                    <p:nvPr/>
                  </p:nvSpPr>
                  <p:spPr>
                    <a:xfrm rot="10800000">
                      <a:off x="1181100" y="0"/>
                      <a:ext cx="638175" cy="304800"/>
                    </a:xfrm>
                    <a:prstGeom prst="blockArc">
                      <a:avLst>
                        <a:gd name="adj1" fmla="val 11036707"/>
                        <a:gd name="adj2" fmla="val 0"/>
                        <a:gd name="adj3" fmla="val 25000"/>
                      </a:avLst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cs-CZ"/>
                    </a:p>
                  </p:txBody>
                </p:sp>
              </p:grpSp>
              <p:grpSp>
                <p:nvGrpSpPr>
                  <p:cNvPr id="88" name="Skupina 87"/>
                  <p:cNvGrpSpPr/>
                  <p:nvPr/>
                </p:nvGrpSpPr>
                <p:grpSpPr>
                  <a:xfrm>
                    <a:off x="1304342" y="-169836"/>
                    <a:ext cx="389029" cy="699797"/>
                    <a:chOff x="-305517" y="-265390"/>
                    <a:chExt cx="478804" cy="726711"/>
                  </a:xfrm>
                </p:grpSpPr>
                <p:pic>
                  <p:nvPicPr>
                    <p:cNvPr id="89" name="Obrázek 88"/>
                    <p:cNvPicPr>
                      <a:picLocks noChangeAspect="1"/>
                    </p:cNvPicPr>
                    <p:nvPr/>
                  </p:nvPicPr>
                  <p:blipFill>
                    <a:blip r:embed="rId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-305517" y="-265390"/>
                      <a:ext cx="454269" cy="72671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sp>
                  <p:nvSpPr>
                    <p:cNvPr id="90" name="Textové pole 380"/>
                    <p:cNvSpPr txBox="1"/>
                    <p:nvPr/>
                  </p:nvSpPr>
                  <p:spPr>
                    <a:xfrm>
                      <a:off x="-245812" y="169544"/>
                      <a:ext cx="419099" cy="27918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6350">
                      <a:noFill/>
                    </a:ln>
                    <a:effectLst/>
                  </p:spPr>
                  <p:style>
                    <a:lnRef idx="0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horz" wrap="square" lIns="0" tIns="0" rIns="0" bIns="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800" b="1" dirty="0">
                          <a:effectLst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100" b="1" dirty="0" smtClean="0">
                          <a:ea typeface="Calibri"/>
                          <a:cs typeface="Times New Roman"/>
                        </a:rPr>
                        <a:t>17</a:t>
                      </a:r>
                      <a:r>
                        <a:rPr lang="cs-CZ" sz="800" b="1" dirty="0" smtClean="0">
                          <a:effectLst/>
                          <a:ea typeface="Calibri"/>
                          <a:cs typeface="Times New Roman"/>
                        </a:rPr>
                        <a:t>kg</a:t>
                      </a:r>
                      <a:endParaRPr lang="cs-CZ" sz="1100" dirty="0">
                        <a:effectLst/>
                        <a:ea typeface="Calibri"/>
                        <a:cs typeface="Times New Roman"/>
                      </a:endParaRPr>
                    </a:p>
                  </p:txBody>
                </p:sp>
              </p:grpSp>
            </p:grpSp>
            <p:sp>
              <p:nvSpPr>
                <p:cNvPr id="86" name="Krychle 85"/>
                <p:cNvSpPr/>
                <p:nvPr/>
              </p:nvSpPr>
              <p:spPr>
                <a:xfrm>
                  <a:off x="93109" y="323850"/>
                  <a:ext cx="170815" cy="180975"/>
                </a:xfrm>
                <a:prstGeom prst="cub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80" name="Plechovka 79"/>
              <p:cNvSpPr/>
              <p:nvPr/>
            </p:nvSpPr>
            <p:spPr>
              <a:xfrm>
                <a:off x="3441008" y="5029458"/>
                <a:ext cx="205505" cy="360448"/>
              </a:xfrm>
              <a:prstGeom prst="can">
                <a:avLst/>
              </a:prstGeom>
              <a:solidFill>
                <a:srgbClr val="FFC000"/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07" name="Krychle 106"/>
              <p:cNvSpPr/>
              <p:nvPr/>
            </p:nvSpPr>
            <p:spPr>
              <a:xfrm>
                <a:off x="3178767" y="5085184"/>
                <a:ext cx="170815" cy="180882"/>
              </a:xfrm>
              <a:prstGeom prst="cube">
                <a:avLst/>
              </a:prstGeom>
              <a:solidFill>
                <a:srgbClr val="00B0F0"/>
              </a:solidFill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08" name="Krychle 107"/>
              <p:cNvSpPr/>
              <p:nvPr/>
            </p:nvSpPr>
            <p:spPr>
              <a:xfrm>
                <a:off x="3154260" y="5279499"/>
                <a:ext cx="170815" cy="180882"/>
              </a:xfrm>
              <a:prstGeom prst="cube">
                <a:avLst/>
              </a:prstGeom>
              <a:solidFill>
                <a:srgbClr val="00B0F0"/>
              </a:solidFill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09" name="Plechovka 108"/>
              <p:cNvSpPr/>
              <p:nvPr/>
            </p:nvSpPr>
            <p:spPr>
              <a:xfrm>
                <a:off x="3567680" y="5235750"/>
                <a:ext cx="205505" cy="360448"/>
              </a:xfrm>
              <a:prstGeom prst="can">
                <a:avLst/>
              </a:prstGeom>
              <a:solidFill>
                <a:srgbClr val="FFC000"/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</p:grpSp>
        <p:grpSp>
          <p:nvGrpSpPr>
            <p:cNvPr id="119" name="Skupina 118"/>
            <p:cNvGrpSpPr/>
            <p:nvPr/>
          </p:nvGrpSpPr>
          <p:grpSpPr>
            <a:xfrm>
              <a:off x="6721807" y="3292281"/>
              <a:ext cx="1953788" cy="1608942"/>
              <a:chOff x="5583687" y="4442947"/>
              <a:chExt cx="1953788" cy="1608942"/>
            </a:xfrm>
          </p:grpSpPr>
          <p:sp>
            <p:nvSpPr>
              <p:cNvPr id="111" name="Krychle 110"/>
              <p:cNvSpPr/>
              <p:nvPr/>
            </p:nvSpPr>
            <p:spPr>
              <a:xfrm>
                <a:off x="6765981" y="5311341"/>
                <a:ext cx="170815" cy="180882"/>
              </a:xfrm>
              <a:prstGeom prst="cube">
                <a:avLst/>
              </a:prstGeom>
              <a:solidFill>
                <a:srgbClr val="00B0F0"/>
              </a:solidFill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grpSp>
            <p:nvGrpSpPr>
              <p:cNvPr id="118" name="Skupina 117"/>
              <p:cNvGrpSpPr/>
              <p:nvPr/>
            </p:nvGrpSpPr>
            <p:grpSpPr>
              <a:xfrm>
                <a:off x="5583687" y="4442947"/>
                <a:ext cx="1953788" cy="1608942"/>
                <a:chOff x="5583687" y="4442947"/>
                <a:chExt cx="1953788" cy="1608942"/>
              </a:xfrm>
            </p:grpSpPr>
            <p:grpSp>
              <p:nvGrpSpPr>
                <p:cNvPr id="95" name="Skupina 94"/>
                <p:cNvGrpSpPr/>
                <p:nvPr/>
              </p:nvGrpSpPr>
              <p:grpSpPr>
                <a:xfrm>
                  <a:off x="5583687" y="4927431"/>
                  <a:ext cx="1819275" cy="1124458"/>
                  <a:chOff x="0" y="-67762"/>
                  <a:chExt cx="1819275" cy="1125037"/>
                </a:xfrm>
              </p:grpSpPr>
              <p:grpSp>
                <p:nvGrpSpPr>
                  <p:cNvPr id="99" name="Skupina 98"/>
                  <p:cNvGrpSpPr/>
                  <p:nvPr/>
                </p:nvGrpSpPr>
                <p:grpSpPr>
                  <a:xfrm>
                    <a:off x="0" y="361950"/>
                    <a:ext cx="1819275" cy="695325"/>
                    <a:chOff x="0" y="0"/>
                    <a:chExt cx="1819275" cy="695325"/>
                  </a:xfrm>
                </p:grpSpPr>
                <p:sp>
                  <p:nvSpPr>
                    <p:cNvPr id="103" name="Rovnoramenný trojúhelník 102"/>
                    <p:cNvSpPr/>
                    <p:nvPr/>
                  </p:nvSpPr>
                  <p:spPr>
                    <a:xfrm>
                      <a:off x="638175" y="323850"/>
                      <a:ext cx="419100" cy="371475"/>
                    </a:xfrm>
                    <a:prstGeom prst="triangle">
                      <a:avLst/>
                    </a:prstGeom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cs-CZ"/>
                    </a:p>
                  </p:txBody>
                </p:sp>
                <p:cxnSp>
                  <p:nvCxnSpPr>
                    <p:cNvPr id="104" name="Přímá spojnice 103"/>
                    <p:cNvCxnSpPr/>
                    <p:nvPr/>
                  </p:nvCxnSpPr>
                  <p:spPr>
                    <a:xfrm>
                      <a:off x="114300" y="323850"/>
                      <a:ext cx="154305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5" name="Ohnutý pruh 104"/>
                    <p:cNvSpPr/>
                    <p:nvPr/>
                  </p:nvSpPr>
                  <p:spPr>
                    <a:xfrm rot="10800000">
                      <a:off x="0" y="9525"/>
                      <a:ext cx="638175" cy="304800"/>
                    </a:xfrm>
                    <a:prstGeom prst="blockArc">
                      <a:avLst>
                        <a:gd name="adj1" fmla="val 11036707"/>
                        <a:gd name="adj2" fmla="val 0"/>
                        <a:gd name="adj3" fmla="val 25000"/>
                      </a:avLst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cs-CZ"/>
                    </a:p>
                  </p:txBody>
                </p:sp>
                <p:sp>
                  <p:nvSpPr>
                    <p:cNvPr id="106" name="Ohnutý pruh 105"/>
                    <p:cNvSpPr/>
                    <p:nvPr/>
                  </p:nvSpPr>
                  <p:spPr>
                    <a:xfrm rot="10800000">
                      <a:off x="1181100" y="0"/>
                      <a:ext cx="638175" cy="304800"/>
                    </a:xfrm>
                    <a:prstGeom prst="blockArc">
                      <a:avLst>
                        <a:gd name="adj1" fmla="val 11036707"/>
                        <a:gd name="adj2" fmla="val 0"/>
                        <a:gd name="adj3" fmla="val 25000"/>
                      </a:avLst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cs-CZ"/>
                    </a:p>
                  </p:txBody>
                </p:sp>
              </p:grpSp>
              <p:grpSp>
                <p:nvGrpSpPr>
                  <p:cNvPr id="100" name="Skupina 99"/>
                  <p:cNvGrpSpPr/>
                  <p:nvPr/>
                </p:nvGrpSpPr>
                <p:grpSpPr>
                  <a:xfrm>
                    <a:off x="23070" y="-67762"/>
                    <a:ext cx="369095" cy="648788"/>
                    <a:chOff x="-1882464" y="-159390"/>
                    <a:chExt cx="454270" cy="673741"/>
                  </a:xfrm>
                </p:grpSpPr>
                <p:pic>
                  <p:nvPicPr>
                    <p:cNvPr id="101" name="Obrázek 100"/>
                    <p:cNvPicPr>
                      <a:picLocks noChangeAspect="1"/>
                    </p:cNvPicPr>
                    <p:nvPr/>
                  </p:nvPicPr>
                  <p:blipFill>
                    <a:blip r:embed="rId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-1882464" y="-159390"/>
                      <a:ext cx="454270" cy="67374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sp>
                  <p:nvSpPr>
                    <p:cNvPr id="102" name="Textové pole 367"/>
                    <p:cNvSpPr txBox="1"/>
                    <p:nvPr/>
                  </p:nvSpPr>
                  <p:spPr>
                    <a:xfrm>
                      <a:off x="-1870874" y="199211"/>
                      <a:ext cx="419100" cy="269442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6350">
                      <a:noFill/>
                    </a:ln>
                    <a:effectLst/>
                  </p:spPr>
                  <p:style>
                    <a:lnRef idx="0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horz" wrap="square" lIns="0" tIns="0" rIns="0" bIns="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800" b="1" dirty="0">
                          <a:effectLst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100" b="1" dirty="0" smtClean="0">
                          <a:ea typeface="Calibri"/>
                          <a:cs typeface="Times New Roman"/>
                        </a:rPr>
                        <a:t>25</a:t>
                      </a:r>
                      <a:r>
                        <a:rPr lang="cs-CZ" sz="800" b="1" dirty="0" smtClean="0">
                          <a:effectLst/>
                          <a:ea typeface="Calibri"/>
                          <a:cs typeface="Times New Roman"/>
                        </a:rPr>
                        <a:t>kg</a:t>
                      </a:r>
                      <a:endParaRPr lang="cs-CZ" sz="1100" dirty="0">
                        <a:effectLst/>
                        <a:ea typeface="Calibri"/>
                        <a:cs typeface="Times New Roman"/>
                      </a:endParaRPr>
                    </a:p>
                  </p:txBody>
                </p:sp>
              </p:grpSp>
            </p:grpSp>
            <p:sp>
              <p:nvSpPr>
                <p:cNvPr id="97" name="Krychle 96"/>
                <p:cNvSpPr/>
                <p:nvPr/>
              </p:nvSpPr>
              <p:spPr>
                <a:xfrm>
                  <a:off x="6753376" y="5091691"/>
                  <a:ext cx="170815" cy="180882"/>
                </a:xfrm>
                <a:prstGeom prst="cub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98" name="Krychle 97"/>
                <p:cNvSpPr/>
                <p:nvPr/>
              </p:nvSpPr>
              <p:spPr>
                <a:xfrm>
                  <a:off x="6838783" y="5221355"/>
                  <a:ext cx="170815" cy="180882"/>
                </a:xfrm>
                <a:prstGeom prst="cub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112" name="Plechovka 111"/>
                <p:cNvSpPr/>
                <p:nvPr/>
              </p:nvSpPr>
              <p:spPr>
                <a:xfrm>
                  <a:off x="5975852" y="5178861"/>
                  <a:ext cx="205505" cy="360448"/>
                </a:xfrm>
                <a:prstGeom prst="can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113" name="Plechovka 112"/>
                <p:cNvSpPr/>
                <p:nvPr/>
              </p:nvSpPr>
              <p:spPr>
                <a:xfrm>
                  <a:off x="7197478" y="4442947"/>
                  <a:ext cx="205505" cy="360448"/>
                </a:xfrm>
                <a:prstGeom prst="can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114" name="Plechovka 113"/>
                <p:cNvSpPr/>
                <p:nvPr/>
              </p:nvSpPr>
              <p:spPr>
                <a:xfrm>
                  <a:off x="7331970" y="4803395"/>
                  <a:ext cx="205505" cy="360448"/>
                </a:xfrm>
                <a:prstGeom prst="can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115" name="Plechovka 114"/>
                <p:cNvSpPr/>
                <p:nvPr/>
              </p:nvSpPr>
              <p:spPr>
                <a:xfrm>
                  <a:off x="7293754" y="5152110"/>
                  <a:ext cx="205505" cy="360448"/>
                </a:xfrm>
                <a:prstGeom prst="can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116" name="Plechovka 115"/>
                <p:cNvSpPr/>
                <p:nvPr/>
              </p:nvSpPr>
              <p:spPr>
                <a:xfrm>
                  <a:off x="7083874" y="4818413"/>
                  <a:ext cx="205505" cy="360448"/>
                </a:xfrm>
                <a:prstGeom prst="can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117" name="Plechovka 116"/>
                <p:cNvSpPr/>
                <p:nvPr/>
              </p:nvSpPr>
              <p:spPr>
                <a:xfrm>
                  <a:off x="7049914" y="5215437"/>
                  <a:ext cx="205505" cy="360448"/>
                </a:xfrm>
                <a:prstGeom prst="can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63546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10</a:t>
            </a:r>
            <a:r>
              <a:rPr lang="cs-CZ" dirty="0" smtClean="0"/>
              <a:t>. </a:t>
            </a:r>
            <a:r>
              <a:rPr lang="cs-CZ" dirty="0" smtClean="0"/>
              <a:t>Vyřeš rovnice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731520" lvl="1" indent="-457200">
                  <a:buFont typeface="+mj-lt"/>
                  <a:buAutoNum type="alphaUcPeriod"/>
                </a:pPr>
                <a:r>
                  <a:rPr lang="cs-CZ" dirty="0" smtClean="0"/>
                  <a:t>a)   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3</m:t>
                    </m:r>
                    <m:r>
                      <a:rPr lang="cs-CZ" b="0" i="1" smtClean="0">
                        <a:latin typeface="Cambria Math"/>
                      </a:rPr>
                      <m:t>𝑧</m:t>
                    </m:r>
                    <m:r>
                      <a:rPr lang="cs-CZ" i="1">
                        <a:latin typeface="Cambria Math"/>
                      </a:rPr>
                      <m:t>+5=17</m:t>
                    </m:r>
                  </m:oMath>
                </a14:m>
                <a:r>
                  <a:rPr lang="cs-CZ" dirty="0"/>
                  <a:t>       </a:t>
                </a:r>
                <a:r>
                  <a:rPr lang="cs-CZ" dirty="0" smtClean="0"/>
                  <a:t>  </a:t>
                </a:r>
              </a:p>
              <a:p>
                <a:pPr marL="274320" lvl="1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b)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2∙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+5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=4∙(</m:t>
                    </m:r>
                    <m:r>
                      <a:rPr lang="cs-CZ" i="1">
                        <a:latin typeface="Cambria Math"/>
                      </a:rPr>
                      <m:t>𝑥</m:t>
                    </m:r>
                    <m:r>
                      <a:rPr lang="cs-CZ" i="1">
                        <a:latin typeface="Cambria Math"/>
                      </a:rPr>
                      <m:t>+1)</m:t>
                    </m:r>
                  </m:oMath>
                </a14:m>
                <a:r>
                  <a:rPr lang="cs-CZ" dirty="0" smtClean="0"/>
                  <a:t>                    </a:t>
                </a:r>
                <a:r>
                  <a:rPr lang="cs-CZ" b="1" dirty="0" smtClean="0"/>
                  <a:t>(6b)</a:t>
                </a:r>
              </a:p>
              <a:p>
                <a:pPr marL="274320" lvl="1" indent="0">
                  <a:buNone/>
                </a:pPr>
                <a:endParaRPr lang="cs-CZ" dirty="0" smtClean="0"/>
              </a:p>
              <a:p>
                <a:pPr marL="274320" lvl="1" indent="0">
                  <a:buNone/>
                </a:pPr>
                <a:endParaRPr lang="cs-CZ" dirty="0"/>
              </a:p>
              <a:p>
                <a:pPr marL="731520" lvl="1" indent="-457200">
                  <a:buFont typeface="+mj-lt"/>
                  <a:buAutoNum type="alphaUcPeriod" startAt="2"/>
                </a:pPr>
                <a:r>
                  <a:rPr lang="cs-CZ" dirty="0" smtClean="0"/>
                  <a:t>a)  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5</m:t>
                    </m:r>
                    <m:r>
                      <a:rPr lang="cs-CZ" i="1">
                        <a:latin typeface="Cambria Math"/>
                      </a:rPr>
                      <m:t>𝑏</m:t>
                    </m:r>
                    <m:r>
                      <a:rPr lang="cs-CZ" i="1">
                        <a:latin typeface="Cambria Math"/>
                      </a:rPr>
                      <m:t>−7=23</m:t>
                    </m:r>
                  </m:oMath>
                </a14:m>
                <a:r>
                  <a:rPr lang="cs-CZ" dirty="0"/>
                  <a:t>   </a:t>
                </a:r>
                <a:endParaRPr lang="cs-CZ" dirty="0" smtClean="0"/>
              </a:p>
              <a:p>
                <a:pPr marL="274320" lvl="1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b)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3∙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5+2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=7∙(1+</m:t>
                    </m:r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)</m:t>
                    </m:r>
                  </m:oMath>
                </a14:m>
                <a:r>
                  <a:rPr lang="cs-CZ" dirty="0" smtClean="0"/>
                  <a:t>                 </a:t>
                </a:r>
                <a:r>
                  <a:rPr lang="cs-CZ" b="1" dirty="0" smtClean="0"/>
                  <a:t>(8b)</a:t>
                </a:r>
              </a:p>
              <a:p>
                <a:pPr marL="274320" lvl="1" indent="0">
                  <a:buNone/>
                </a:pPr>
                <a:endParaRPr lang="cs-CZ" b="1" dirty="0"/>
              </a:p>
              <a:p>
                <a:pPr marL="274320" lvl="1" indent="0">
                  <a:buNone/>
                </a:pPr>
                <a:endParaRPr lang="cs-CZ" dirty="0"/>
              </a:p>
              <a:p>
                <a:pPr marL="731520" lvl="1" indent="-457200">
                  <a:buFont typeface="+mj-lt"/>
                  <a:buAutoNum type="alphaUcPeriod" startAt="3"/>
                </a:pPr>
                <a:r>
                  <a:rPr lang="cs-CZ" dirty="0" smtClean="0"/>
                  <a:t>a)  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6</m:t>
                    </m:r>
                    <m:r>
                      <a:rPr lang="cs-CZ" i="1">
                        <a:latin typeface="Cambria Math"/>
                      </a:rPr>
                      <m:t>𝑥</m:t>
                    </m:r>
                    <m:r>
                      <a:rPr lang="cs-CZ" i="1">
                        <a:latin typeface="Cambria Math"/>
                      </a:rPr>
                      <m:t>−12=2</m:t>
                    </m:r>
                    <m:r>
                      <a:rPr lang="cs-CZ" i="1">
                        <a:latin typeface="Cambria Math"/>
                      </a:rPr>
                      <m:t>𝑥</m:t>
                    </m:r>
                    <m:r>
                      <a:rPr lang="cs-CZ" i="1">
                        <a:latin typeface="Cambria Math"/>
                      </a:rPr>
                      <m:t>+8</m:t>
                    </m:r>
                  </m:oMath>
                </a14:m>
                <a:r>
                  <a:rPr lang="cs-CZ" dirty="0"/>
                  <a:t>        </a:t>
                </a:r>
                <a:r>
                  <a:rPr lang="cs-CZ" dirty="0" smtClean="0"/>
                  <a:t>   </a:t>
                </a:r>
              </a:p>
              <a:p>
                <a:pPr marL="274320" lvl="1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b)</a:t>
                </a:r>
                <a:r>
                  <a:rPr lang="cs-CZ" b="1" dirty="0" smtClean="0"/>
                  <a:t>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8∙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8</m:t>
                        </m:r>
                        <m:r>
                          <a:rPr lang="cs-CZ" i="1">
                            <a:latin typeface="Cambria Math"/>
                          </a:rPr>
                          <m:t>+2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=5∙(2</m:t>
                    </m:r>
                    <m:r>
                      <a:rPr lang="cs-CZ" b="0" i="1" smtClean="0">
                        <a:latin typeface="Cambria Math"/>
                      </a:rPr>
                      <m:t>+2</m:t>
                    </m:r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)</m:t>
                    </m:r>
                  </m:oMath>
                </a14:m>
                <a:r>
                  <a:rPr lang="cs-CZ" b="1" dirty="0" smtClean="0"/>
                  <a:t>              (10b</a:t>
                </a:r>
                <a:r>
                  <a:rPr lang="cs-CZ" b="1" dirty="0"/>
                  <a:t>)</a:t>
                </a:r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 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5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829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11. </a:t>
            </a:r>
            <a:r>
              <a:rPr lang="cs-CZ" dirty="0" smtClean="0"/>
              <a:t>Slovní úlohy.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457200">
              <a:buFont typeface="+mj-lt"/>
              <a:buAutoNum type="alphaUcPeriod"/>
            </a:pPr>
            <a:r>
              <a:rPr lang="cs-CZ" dirty="0"/>
              <a:t>Žebřík dlouhý 10 metrů je opřený o zeď ve výšce 6 metrů. Jak daleko od zdi je tento žebřík opřený? </a:t>
            </a:r>
            <a:r>
              <a:rPr lang="cs-CZ" b="1" dirty="0" smtClean="0"/>
              <a:t>(3body)</a:t>
            </a:r>
          </a:p>
          <a:p>
            <a:pPr marL="731520" lvl="1" indent="-457200">
              <a:buFont typeface="+mj-lt"/>
              <a:buAutoNum type="alphaUcPeriod"/>
            </a:pP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Okolo obdélníkového </a:t>
            </a:r>
            <a:r>
              <a:rPr lang="cs-CZ" dirty="0" smtClean="0"/>
              <a:t>pole</a:t>
            </a:r>
            <a:r>
              <a:rPr lang="cs-CZ" dirty="0" smtClean="0"/>
              <a:t> </a:t>
            </a:r>
            <a:r>
              <a:rPr lang="cs-CZ" dirty="0" smtClean="0"/>
              <a:t>16</a:t>
            </a:r>
            <a:r>
              <a:rPr lang="cs-CZ" dirty="0" smtClean="0"/>
              <a:t> </a:t>
            </a:r>
            <a:r>
              <a:rPr lang="cs-CZ" dirty="0"/>
              <a:t>m dlouhého a </a:t>
            </a:r>
            <a:r>
              <a:rPr lang="cs-CZ" dirty="0" smtClean="0"/>
              <a:t>12</a:t>
            </a:r>
            <a:r>
              <a:rPr lang="cs-CZ" dirty="0" smtClean="0"/>
              <a:t> </a:t>
            </a:r>
            <a:r>
              <a:rPr lang="cs-CZ" dirty="0"/>
              <a:t>m širokého je vozová cesta. O kolik metrů si zkrátí chodec chůzi pěšinou po úhlopříčce tohoto </a:t>
            </a:r>
            <a:r>
              <a:rPr lang="cs-CZ" dirty="0" smtClean="0"/>
              <a:t>pole</a:t>
            </a:r>
            <a:r>
              <a:rPr lang="cs-CZ" dirty="0" smtClean="0"/>
              <a:t>?   </a:t>
            </a:r>
            <a:r>
              <a:rPr lang="cs-CZ" b="1" dirty="0" smtClean="0"/>
              <a:t>(4body)</a:t>
            </a:r>
            <a:r>
              <a:rPr lang="cs-CZ" dirty="0" smtClean="0"/>
              <a:t>        </a:t>
            </a:r>
          </a:p>
          <a:p>
            <a:pPr marL="274320" lvl="1" indent="0">
              <a:buNone/>
            </a:pPr>
            <a:r>
              <a:rPr lang="cs-CZ" dirty="0" smtClean="0"/>
              <a:t>    </a:t>
            </a:r>
            <a:endParaRPr lang="cs-CZ" dirty="0"/>
          </a:p>
          <a:p>
            <a:pPr marL="731520" lvl="1" indent="-457200">
              <a:buFont typeface="+mj-lt"/>
              <a:buAutoNum type="alphaUcPeriod" startAt="3"/>
            </a:pPr>
            <a:r>
              <a:rPr lang="cs-CZ" dirty="0"/>
              <a:t>Z křižovatky dvou ulic, které jsou na sebe kolmé, vyjeli ve stejný okamžik člověk na mopedu a automobil (každý jinou ulicí). Moped jel rychlostí </a:t>
            </a:r>
            <a:r>
              <a:rPr lang="cs-CZ" dirty="0" smtClean="0"/>
              <a:t>45</a:t>
            </a:r>
            <a:r>
              <a:rPr lang="cs-CZ" dirty="0" smtClean="0"/>
              <a:t> </a:t>
            </a:r>
            <a:r>
              <a:rPr lang="cs-CZ" dirty="0"/>
              <a:t>km/h, automobil </a:t>
            </a:r>
            <a:r>
              <a:rPr lang="cs-CZ" dirty="0"/>
              <a:t>7</a:t>
            </a:r>
            <a:r>
              <a:rPr lang="cs-CZ" dirty="0" smtClean="0"/>
              <a:t>5 </a:t>
            </a:r>
            <a:r>
              <a:rPr lang="cs-CZ" dirty="0"/>
              <a:t>km/h. Jak jsou od sebe vzdáleni po 20 minutách jízdy? </a:t>
            </a:r>
            <a:r>
              <a:rPr lang="cs-CZ" b="1" dirty="0" smtClean="0"/>
              <a:t>(5bodů)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561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ŘEŠENÍ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A  16       B  4      C 12, 36</a:t>
            </a:r>
            <a:endParaRPr lang="cs-CZ" sz="1200" dirty="0"/>
          </a:p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Součtové trojúhelníky</a:t>
            </a:r>
          </a:p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endParaRPr lang="cs-CZ" sz="1200" dirty="0"/>
          </a:p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endParaRPr lang="cs-CZ" sz="1200" dirty="0"/>
          </a:p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A  60b            B                                            C</a:t>
            </a:r>
          </a:p>
          <a:p>
            <a:pPr marL="514350" indent="-514350">
              <a:buFont typeface="+mj-lt"/>
              <a:buAutoNum type="arabicPeriod"/>
            </a:pPr>
            <a:endParaRPr lang="cs-CZ" sz="1200" dirty="0"/>
          </a:p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endParaRPr lang="cs-CZ" sz="1200" dirty="0"/>
          </a:p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endParaRPr lang="cs-CZ" sz="1200" dirty="0"/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A d)     B 20.(x – y)     C p .(p+2).(p + r + 2)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A -12    B 14     C -22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A  16     B 46     C 3n + 1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A  3x</a:t>
            </a:r>
            <a:r>
              <a:rPr lang="cs-CZ" sz="1200" baseline="30000" dirty="0" smtClean="0"/>
              <a:t>2</a:t>
            </a:r>
            <a:r>
              <a:rPr lang="cs-CZ" sz="1200" dirty="0" smtClean="0"/>
              <a:t> + 20x – 54     B 16x</a:t>
            </a:r>
            <a:r>
              <a:rPr lang="cs-CZ" sz="1200" baseline="30000" dirty="0" smtClean="0"/>
              <a:t>2 </a:t>
            </a:r>
            <a:r>
              <a:rPr lang="cs-CZ" sz="1200" dirty="0" smtClean="0"/>
              <a:t>+ 52x + 12    C  x</a:t>
            </a:r>
            <a:r>
              <a:rPr lang="cs-CZ" sz="1200" baseline="30000" dirty="0" smtClean="0"/>
              <a:t>2</a:t>
            </a:r>
            <a:r>
              <a:rPr lang="cs-CZ" sz="1200" dirty="0" smtClean="0"/>
              <a:t> – 2x + 5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8.1    A 5   B  9     C  1/3       8.2   A 3    B 3    C -3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A  4      B 6 , 12    C  3,  4  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A  a) 4    b) 3      B a) 6   b)8     C a) 5    b) -9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200" dirty="0" smtClean="0"/>
              <a:t>A 8m    B o 8m    C   20m</a:t>
            </a:r>
          </a:p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endParaRPr lang="cs-CZ" sz="1200" dirty="0"/>
          </a:p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endParaRPr lang="cs-CZ" sz="1200" dirty="0"/>
          </a:p>
          <a:p>
            <a:pPr marL="514350" indent="-514350">
              <a:buFont typeface="+mj-lt"/>
              <a:buAutoNum type="arabicPeriod"/>
            </a:pPr>
            <a:endParaRPr lang="cs-CZ" sz="1200" dirty="0" smtClean="0"/>
          </a:p>
          <a:p>
            <a:pPr marL="514350" indent="-514350">
              <a:buFont typeface="+mj-lt"/>
              <a:buAutoNum type="arabicPeriod"/>
            </a:pPr>
            <a:endParaRPr lang="cs-CZ" sz="1200" dirty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</p:txBody>
      </p:sp>
      <p:grpSp>
        <p:nvGrpSpPr>
          <p:cNvPr id="4" name="Skupina 3"/>
          <p:cNvGrpSpPr/>
          <p:nvPr/>
        </p:nvGrpSpPr>
        <p:grpSpPr>
          <a:xfrm>
            <a:off x="879070" y="1722376"/>
            <a:ext cx="1811258" cy="681121"/>
            <a:chOff x="1691680" y="2564904"/>
            <a:chExt cx="3240360" cy="1522337"/>
          </a:xfrm>
        </p:grpSpPr>
        <p:sp>
          <p:nvSpPr>
            <p:cNvPr id="5" name="Obdélník 4"/>
            <p:cNvSpPr/>
            <p:nvPr/>
          </p:nvSpPr>
          <p:spPr>
            <a:xfrm>
              <a:off x="1691680" y="3573016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x + 4</a:t>
              </a:r>
              <a:endParaRPr lang="cs-CZ" sz="1100" dirty="0"/>
            </a:p>
          </p:txBody>
        </p:sp>
        <p:sp>
          <p:nvSpPr>
            <p:cNvPr id="6" name="Obdélník 5"/>
            <p:cNvSpPr/>
            <p:nvPr/>
          </p:nvSpPr>
          <p:spPr>
            <a:xfrm>
              <a:off x="2771800" y="3583185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2x + 2</a:t>
              </a:r>
              <a:endParaRPr lang="cs-CZ" sz="1100" dirty="0"/>
            </a:p>
          </p:txBody>
        </p:sp>
        <p:sp>
          <p:nvSpPr>
            <p:cNvPr id="7" name="Obdélník 6"/>
            <p:cNvSpPr/>
            <p:nvPr/>
          </p:nvSpPr>
          <p:spPr>
            <a:xfrm>
              <a:off x="3851920" y="3583185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7 – 3x</a:t>
              </a:r>
              <a:endParaRPr lang="cs-CZ" sz="1100" dirty="0"/>
            </a:p>
          </p:txBody>
        </p:sp>
        <p:sp>
          <p:nvSpPr>
            <p:cNvPr id="8" name="Obdélník 7"/>
            <p:cNvSpPr/>
            <p:nvPr/>
          </p:nvSpPr>
          <p:spPr>
            <a:xfrm>
              <a:off x="3280095" y="3068960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9 - x</a:t>
              </a:r>
              <a:endParaRPr lang="cs-CZ" sz="1100" dirty="0"/>
            </a:p>
          </p:txBody>
        </p:sp>
        <p:sp>
          <p:nvSpPr>
            <p:cNvPr id="9" name="Obdélník 8"/>
            <p:cNvSpPr/>
            <p:nvPr/>
          </p:nvSpPr>
          <p:spPr>
            <a:xfrm>
              <a:off x="2195026" y="3068960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3x + 6</a:t>
              </a:r>
              <a:endParaRPr lang="cs-CZ" sz="1100" dirty="0"/>
            </a:p>
          </p:txBody>
        </p:sp>
        <p:sp>
          <p:nvSpPr>
            <p:cNvPr id="10" name="Obdélník 9"/>
            <p:cNvSpPr/>
            <p:nvPr/>
          </p:nvSpPr>
          <p:spPr>
            <a:xfrm>
              <a:off x="2740035" y="2564904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2x + 13</a:t>
              </a:r>
              <a:endParaRPr lang="cs-CZ" sz="1100" dirty="0"/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3149834" y="1599927"/>
            <a:ext cx="2232248" cy="806907"/>
            <a:chOff x="1691680" y="2564904"/>
            <a:chExt cx="3240360" cy="1522337"/>
          </a:xfrm>
        </p:grpSpPr>
        <p:sp>
          <p:nvSpPr>
            <p:cNvPr id="12" name="Obdélník 11"/>
            <p:cNvSpPr/>
            <p:nvPr/>
          </p:nvSpPr>
          <p:spPr>
            <a:xfrm>
              <a:off x="1691680" y="3573016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dirty="0" smtClean="0"/>
                <a:t> </a:t>
              </a:r>
              <a:r>
                <a:rPr lang="cs-CZ" sz="1100" dirty="0" smtClean="0"/>
                <a:t>2 - x</a:t>
              </a:r>
              <a:endParaRPr lang="cs-CZ" sz="1100" dirty="0"/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2771800" y="3583185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3x + 7</a:t>
              </a:r>
              <a:endParaRPr lang="cs-CZ" sz="1100" dirty="0"/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3851920" y="3583185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X - 3</a:t>
              </a:r>
              <a:endParaRPr lang="cs-CZ" sz="1100" dirty="0"/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3280095" y="3068960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4x + 4</a:t>
              </a:r>
              <a:endParaRPr lang="cs-CZ" sz="1100" dirty="0"/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2195026" y="3068960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dirty="0" smtClean="0"/>
                <a:t> </a:t>
              </a:r>
              <a:r>
                <a:rPr lang="cs-CZ" sz="1100" dirty="0" smtClean="0"/>
                <a:t>2x + 9</a:t>
              </a:r>
              <a:endParaRPr lang="cs-CZ" sz="1100" dirty="0"/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2740035" y="2564904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/>
              <a:r>
                <a:rPr lang="cs-CZ" sz="1100" dirty="0" smtClean="0"/>
                <a:t>6x + 13</a:t>
              </a:r>
              <a:endParaRPr lang="cs-CZ" sz="1100" dirty="0"/>
            </a:p>
          </p:txBody>
        </p:sp>
      </p:grpSp>
      <p:grpSp>
        <p:nvGrpSpPr>
          <p:cNvPr id="32" name="Skupina 31"/>
          <p:cNvGrpSpPr/>
          <p:nvPr/>
        </p:nvGrpSpPr>
        <p:grpSpPr>
          <a:xfrm>
            <a:off x="5724128" y="1452508"/>
            <a:ext cx="3134184" cy="954326"/>
            <a:chOff x="2185675" y="4370872"/>
            <a:chExt cx="4291555" cy="2026393"/>
          </a:xfrm>
        </p:grpSpPr>
        <p:grpSp>
          <p:nvGrpSpPr>
            <p:cNvPr id="33" name="Skupina 32"/>
            <p:cNvGrpSpPr/>
            <p:nvPr/>
          </p:nvGrpSpPr>
          <p:grpSpPr>
            <a:xfrm>
              <a:off x="2670745" y="4370872"/>
              <a:ext cx="3240360" cy="1522337"/>
              <a:chOff x="1691680" y="2564904"/>
              <a:chExt cx="3240360" cy="1522337"/>
            </a:xfrm>
          </p:grpSpPr>
          <p:sp>
            <p:nvSpPr>
              <p:cNvPr id="39" name="Obdélník 38"/>
              <p:cNvSpPr/>
              <p:nvPr/>
            </p:nvSpPr>
            <p:spPr>
              <a:xfrm>
                <a:off x="1691680" y="3573016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-12x - 4</a:t>
                </a:r>
                <a:endParaRPr lang="cs-CZ" sz="1100" dirty="0"/>
              </a:p>
            </p:txBody>
          </p:sp>
          <p:sp>
            <p:nvSpPr>
              <p:cNvPr id="40" name="Obdélník 39"/>
              <p:cNvSpPr/>
              <p:nvPr/>
            </p:nvSpPr>
            <p:spPr>
              <a:xfrm>
                <a:off x="2771800" y="3583185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6x + 6</a:t>
                </a:r>
                <a:endParaRPr lang="cs-CZ" sz="1100" dirty="0"/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3851920" y="3583185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10x - 3</a:t>
                </a:r>
                <a:endParaRPr lang="cs-CZ" sz="1100" dirty="0"/>
              </a:p>
            </p:txBody>
          </p:sp>
          <p:sp>
            <p:nvSpPr>
              <p:cNvPr id="42" name="Obdélník 41"/>
              <p:cNvSpPr/>
              <p:nvPr/>
            </p:nvSpPr>
            <p:spPr>
              <a:xfrm>
                <a:off x="3280095" y="3068960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16x + 3</a:t>
                </a:r>
                <a:endParaRPr lang="cs-CZ" sz="1100" dirty="0"/>
              </a:p>
            </p:txBody>
          </p:sp>
          <p:sp>
            <p:nvSpPr>
              <p:cNvPr id="43" name="Obdélník 42"/>
              <p:cNvSpPr/>
              <p:nvPr/>
            </p:nvSpPr>
            <p:spPr>
              <a:xfrm>
                <a:off x="2195026" y="3068960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-6x + 2</a:t>
                </a:r>
                <a:endParaRPr lang="cs-CZ" sz="1100" dirty="0"/>
              </a:p>
            </p:txBody>
          </p:sp>
          <p:sp>
            <p:nvSpPr>
              <p:cNvPr id="44" name="Obdélník 43"/>
              <p:cNvSpPr/>
              <p:nvPr/>
            </p:nvSpPr>
            <p:spPr>
              <a:xfrm>
                <a:off x="2740035" y="2564904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10x + 5</a:t>
                </a:r>
                <a:endParaRPr lang="cs-CZ" sz="1100" dirty="0"/>
              </a:p>
            </p:txBody>
          </p:sp>
        </p:grpSp>
        <p:grpSp>
          <p:nvGrpSpPr>
            <p:cNvPr id="34" name="Skupina 33"/>
            <p:cNvGrpSpPr/>
            <p:nvPr/>
          </p:nvGrpSpPr>
          <p:grpSpPr>
            <a:xfrm>
              <a:off x="2185675" y="5883040"/>
              <a:ext cx="4291555" cy="514225"/>
              <a:chOff x="2823145" y="5531384"/>
              <a:chExt cx="4291555" cy="514225"/>
            </a:xfrm>
          </p:grpSpPr>
          <p:sp>
            <p:nvSpPr>
              <p:cNvPr id="35" name="Obdélník 34"/>
              <p:cNvSpPr/>
              <p:nvPr/>
            </p:nvSpPr>
            <p:spPr>
              <a:xfrm>
                <a:off x="2823145" y="5531384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-15x - 11 </a:t>
                </a:r>
                <a:endParaRPr lang="cs-CZ" sz="1100" dirty="0"/>
              </a:p>
            </p:txBody>
          </p:sp>
          <p:sp>
            <p:nvSpPr>
              <p:cNvPr id="36" name="Obdélník 35"/>
              <p:cNvSpPr/>
              <p:nvPr/>
            </p:nvSpPr>
            <p:spPr>
              <a:xfrm>
                <a:off x="3903265" y="5541553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3x + 7</a:t>
                </a:r>
                <a:endParaRPr lang="cs-CZ" sz="1100" dirty="0"/>
              </a:p>
            </p:txBody>
          </p:sp>
          <p:sp>
            <p:nvSpPr>
              <p:cNvPr id="37" name="Obdélník 36"/>
              <p:cNvSpPr/>
              <p:nvPr/>
            </p:nvSpPr>
            <p:spPr>
              <a:xfrm>
                <a:off x="4983385" y="5541553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3x - 1</a:t>
                </a:r>
                <a:endParaRPr lang="cs-CZ" sz="1100" dirty="0"/>
              </a:p>
            </p:txBody>
          </p:sp>
          <p:sp>
            <p:nvSpPr>
              <p:cNvPr id="38" name="Obdélník 37"/>
              <p:cNvSpPr/>
              <p:nvPr/>
            </p:nvSpPr>
            <p:spPr>
              <a:xfrm>
                <a:off x="6034580" y="5534705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sz="1100" dirty="0" smtClean="0"/>
                  <a:t>7x - 2</a:t>
                </a:r>
                <a:endParaRPr lang="cs-CZ" sz="1100" dirty="0"/>
              </a:p>
            </p:txBody>
          </p:sp>
        </p:grpSp>
      </p:grpSp>
      <p:graphicFrame>
        <p:nvGraphicFramePr>
          <p:cNvPr id="45" name="Tabulka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016626"/>
              </p:ext>
            </p:extLst>
          </p:nvPr>
        </p:nvGraphicFramePr>
        <p:xfrm>
          <a:off x="2259832" y="2708920"/>
          <a:ext cx="1304056" cy="965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960"/>
                <a:gridCol w="432048"/>
                <a:gridCol w="432048"/>
              </a:tblGrid>
              <a:tr h="3140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16x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2x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900" b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12x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74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6x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10x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14x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0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8x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18x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4x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900" b="0" baseline="30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ulka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838512"/>
              </p:ext>
            </p:extLst>
          </p:nvPr>
        </p:nvGraphicFramePr>
        <p:xfrm>
          <a:off x="4355976" y="2708920"/>
          <a:ext cx="1512167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890"/>
                <a:gridCol w="538202"/>
                <a:gridCol w="446075"/>
              </a:tblGrid>
              <a:tr h="453556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24st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900" b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10st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20st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84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14st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18st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22st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61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16st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26st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12st</a:t>
                      </a:r>
                      <a:r>
                        <a:rPr lang="cs-CZ" sz="9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326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Myšlené číslo, </a:t>
            </a:r>
            <a:r>
              <a:rPr lang="cs-CZ" sz="2400" dirty="0" smtClean="0">
                <a:solidFill>
                  <a:schemeClr val="tx1"/>
                </a:solidFill>
              </a:rPr>
              <a:t>vyřeš a zapiš rovnici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Druhá mocnina myšleného čísla zvětšená o druhou mocninu čísla 12 je rovna 400.  </a:t>
            </a:r>
            <a:r>
              <a:rPr lang="cs-CZ" sz="1600" b="1" i="1" dirty="0" smtClean="0"/>
              <a:t>(3 body</a:t>
            </a:r>
            <a:r>
              <a:rPr lang="cs-CZ" sz="1600" dirty="0" smtClean="0"/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B) Trojnásobek součtu myšleného čísla a čísla 1 je roven pětinásobku myšleného čísla zmenšeného o pět. </a:t>
            </a:r>
            <a:r>
              <a:rPr lang="cs-CZ" sz="1600" b="1" i="1" dirty="0" smtClean="0"/>
              <a:t>(4 body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r>
              <a:rPr lang="cs-CZ" dirty="0" smtClean="0"/>
              <a:t>C) Myslím si dvě čísla. První myšleného číslo je třetinou druhého a součet těchto myšlených čísel je 48.   </a:t>
            </a:r>
            <a:r>
              <a:rPr lang="cs-CZ" sz="1600" b="1" i="1" dirty="0" smtClean="0"/>
              <a:t>(5 body)</a:t>
            </a:r>
            <a:endParaRPr lang="cs-CZ" sz="1600" b="1" i="1" dirty="0"/>
          </a:p>
        </p:txBody>
      </p:sp>
    </p:spTree>
    <p:extLst>
      <p:ext uri="{BB962C8B-B14F-4D97-AF65-F5344CB8AC3E}">
        <p14:creationId xmlns:p14="http://schemas.microsoft.com/office/powerpoint/2010/main" val="188566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/>
              <a:t>2</a:t>
            </a:r>
            <a:r>
              <a:rPr lang="cs-CZ" sz="3600" dirty="0" smtClean="0"/>
              <a:t>. </a:t>
            </a:r>
            <a:r>
              <a:rPr lang="cs-CZ" sz="3100" dirty="0" smtClean="0"/>
              <a:t>Doplň součtové trojúhelníky tak, že nad každou dvojicí sousedících výrazů je jejich součet.</a:t>
            </a:r>
            <a:endParaRPr lang="cs-CZ" sz="3100" dirty="0"/>
          </a:p>
        </p:txBody>
      </p:sp>
      <p:grpSp>
        <p:nvGrpSpPr>
          <p:cNvPr id="15" name="Skupina 14"/>
          <p:cNvGrpSpPr/>
          <p:nvPr/>
        </p:nvGrpSpPr>
        <p:grpSpPr>
          <a:xfrm>
            <a:off x="467544" y="2034804"/>
            <a:ext cx="3240360" cy="1522337"/>
            <a:chOff x="1691680" y="2564904"/>
            <a:chExt cx="3240360" cy="1522337"/>
          </a:xfrm>
        </p:grpSpPr>
        <p:sp>
          <p:nvSpPr>
            <p:cNvPr id="9" name="Obdélník 8"/>
            <p:cNvSpPr/>
            <p:nvPr/>
          </p:nvSpPr>
          <p:spPr>
            <a:xfrm>
              <a:off x="1691680" y="3573016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x + 4</a:t>
              </a:r>
              <a:endParaRPr lang="cs-CZ" dirty="0"/>
            </a:p>
          </p:txBody>
        </p:sp>
        <p:sp>
          <p:nvSpPr>
            <p:cNvPr id="10" name="Obdélník 9"/>
            <p:cNvSpPr/>
            <p:nvPr/>
          </p:nvSpPr>
          <p:spPr>
            <a:xfrm>
              <a:off x="2771800" y="3583185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2x + 2</a:t>
              </a:r>
              <a:endParaRPr lang="cs-CZ" dirty="0"/>
            </a:p>
          </p:txBody>
        </p:sp>
        <p:sp>
          <p:nvSpPr>
            <p:cNvPr id="11" name="Obdélník 10"/>
            <p:cNvSpPr/>
            <p:nvPr/>
          </p:nvSpPr>
          <p:spPr>
            <a:xfrm>
              <a:off x="3851920" y="3583185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7 – 3x</a:t>
              </a:r>
              <a:endParaRPr lang="cs-CZ" dirty="0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3280095" y="3068960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2195026" y="3068960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2740035" y="2564904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4893764" y="2034804"/>
            <a:ext cx="3240360" cy="1522337"/>
            <a:chOff x="1691680" y="2564904"/>
            <a:chExt cx="3240360" cy="1522337"/>
          </a:xfrm>
        </p:grpSpPr>
        <p:sp>
          <p:nvSpPr>
            <p:cNvPr id="18" name="Obdélník 17"/>
            <p:cNvSpPr/>
            <p:nvPr/>
          </p:nvSpPr>
          <p:spPr>
            <a:xfrm>
              <a:off x="1691680" y="3573016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9" name="Obdélník 18"/>
            <p:cNvSpPr/>
            <p:nvPr/>
          </p:nvSpPr>
          <p:spPr>
            <a:xfrm>
              <a:off x="2771800" y="3583185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3x + 7</a:t>
              </a:r>
              <a:endParaRPr lang="cs-CZ" dirty="0"/>
            </a:p>
          </p:txBody>
        </p:sp>
        <p:sp>
          <p:nvSpPr>
            <p:cNvPr id="20" name="Obdélník 19"/>
            <p:cNvSpPr/>
            <p:nvPr/>
          </p:nvSpPr>
          <p:spPr>
            <a:xfrm>
              <a:off x="3851920" y="3583185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" name="Obdélník 20"/>
            <p:cNvSpPr/>
            <p:nvPr/>
          </p:nvSpPr>
          <p:spPr>
            <a:xfrm>
              <a:off x="3280095" y="3068960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4x + 4</a:t>
              </a:r>
              <a:endParaRPr lang="cs-CZ" dirty="0"/>
            </a:p>
          </p:txBody>
        </p:sp>
        <p:sp>
          <p:nvSpPr>
            <p:cNvPr id="22" name="Obdélník 21"/>
            <p:cNvSpPr/>
            <p:nvPr/>
          </p:nvSpPr>
          <p:spPr>
            <a:xfrm>
              <a:off x="2195026" y="3068960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3" name="Obdélník 22"/>
            <p:cNvSpPr/>
            <p:nvPr/>
          </p:nvSpPr>
          <p:spPr>
            <a:xfrm>
              <a:off x="2740035" y="2564904"/>
              <a:ext cx="1080120" cy="50405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6x + 13</a:t>
              </a:r>
              <a:endParaRPr lang="cs-CZ" dirty="0"/>
            </a:p>
          </p:txBody>
        </p:sp>
      </p:grpSp>
      <p:sp>
        <p:nvSpPr>
          <p:cNvPr id="3" name="Obdélník 2"/>
          <p:cNvSpPr/>
          <p:nvPr/>
        </p:nvSpPr>
        <p:spPr>
          <a:xfrm>
            <a:off x="358822" y="1728016"/>
            <a:ext cx="118884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A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i="1" dirty="0" smtClean="0">
                <a:solidFill>
                  <a:schemeClr val="tx1"/>
                </a:solidFill>
              </a:rPr>
              <a:t>3body</a:t>
            </a:r>
            <a:endParaRPr lang="cs-CZ" b="1" i="1" dirty="0">
              <a:solidFill>
                <a:srgbClr val="C00000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2421394" y="4077072"/>
            <a:ext cx="114249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C </a:t>
            </a:r>
            <a:r>
              <a:rPr lang="cs-CZ" b="1" i="1" dirty="0" smtClean="0">
                <a:solidFill>
                  <a:schemeClr val="tx1"/>
                </a:solidFill>
              </a:rPr>
              <a:t>5bodů</a:t>
            </a:r>
            <a:endParaRPr lang="cs-CZ" b="1" i="1" dirty="0">
              <a:solidFill>
                <a:schemeClr val="tx1"/>
              </a:solidFill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4533724" y="1744912"/>
            <a:ext cx="144016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B </a:t>
            </a:r>
            <a:r>
              <a:rPr lang="cs-CZ" b="1" i="1" dirty="0" smtClean="0">
                <a:solidFill>
                  <a:schemeClr val="tx1"/>
                </a:solidFill>
              </a:rPr>
              <a:t>4body</a:t>
            </a:r>
            <a:endParaRPr lang="cs-CZ" b="1" i="1" dirty="0">
              <a:solidFill>
                <a:srgbClr val="C00000"/>
              </a:solidFill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2185675" y="4370872"/>
            <a:ext cx="4291555" cy="2026393"/>
            <a:chOff x="2185675" y="4370872"/>
            <a:chExt cx="4291555" cy="2026393"/>
          </a:xfrm>
        </p:grpSpPr>
        <p:grpSp>
          <p:nvGrpSpPr>
            <p:cNvPr id="26" name="Skupina 25"/>
            <p:cNvGrpSpPr/>
            <p:nvPr/>
          </p:nvGrpSpPr>
          <p:grpSpPr>
            <a:xfrm>
              <a:off x="2670745" y="4370872"/>
              <a:ext cx="3240360" cy="1522337"/>
              <a:chOff x="1691680" y="2564904"/>
              <a:chExt cx="3240360" cy="1522337"/>
            </a:xfrm>
          </p:grpSpPr>
          <p:sp>
            <p:nvSpPr>
              <p:cNvPr id="27" name="Obdélník 26"/>
              <p:cNvSpPr/>
              <p:nvPr/>
            </p:nvSpPr>
            <p:spPr>
              <a:xfrm>
                <a:off x="1691680" y="3573016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28" name="Obdélník 27"/>
              <p:cNvSpPr/>
              <p:nvPr/>
            </p:nvSpPr>
            <p:spPr>
              <a:xfrm>
                <a:off x="2771800" y="3583185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29" name="Obdélník 28"/>
              <p:cNvSpPr/>
              <p:nvPr/>
            </p:nvSpPr>
            <p:spPr>
              <a:xfrm>
                <a:off x="3851920" y="3583185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30" name="Obdélník 29"/>
              <p:cNvSpPr/>
              <p:nvPr/>
            </p:nvSpPr>
            <p:spPr>
              <a:xfrm>
                <a:off x="3280095" y="3068960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16x + 3</a:t>
                </a:r>
                <a:endParaRPr lang="cs-CZ" dirty="0"/>
              </a:p>
            </p:txBody>
          </p:sp>
          <p:sp>
            <p:nvSpPr>
              <p:cNvPr id="31" name="Obdélník 30"/>
              <p:cNvSpPr/>
              <p:nvPr/>
            </p:nvSpPr>
            <p:spPr>
              <a:xfrm>
                <a:off x="2195026" y="3068960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32" name="Obdélník 31"/>
              <p:cNvSpPr/>
              <p:nvPr/>
            </p:nvSpPr>
            <p:spPr>
              <a:xfrm>
                <a:off x="2740035" y="2564904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10x + 5</a:t>
                </a:r>
                <a:endParaRPr lang="cs-CZ" dirty="0"/>
              </a:p>
            </p:txBody>
          </p:sp>
        </p:grpSp>
        <p:grpSp>
          <p:nvGrpSpPr>
            <p:cNvPr id="4" name="Skupina 3"/>
            <p:cNvGrpSpPr/>
            <p:nvPr/>
          </p:nvGrpSpPr>
          <p:grpSpPr>
            <a:xfrm>
              <a:off x="2185675" y="5883040"/>
              <a:ext cx="4291555" cy="514225"/>
              <a:chOff x="2823145" y="5531384"/>
              <a:chExt cx="4291555" cy="514225"/>
            </a:xfrm>
          </p:grpSpPr>
          <p:sp>
            <p:nvSpPr>
              <p:cNvPr id="33" name="Obdélník 32"/>
              <p:cNvSpPr/>
              <p:nvPr/>
            </p:nvSpPr>
            <p:spPr>
              <a:xfrm>
                <a:off x="2823145" y="5531384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34" name="Obdélník 33"/>
              <p:cNvSpPr/>
              <p:nvPr/>
            </p:nvSpPr>
            <p:spPr>
              <a:xfrm>
                <a:off x="3903265" y="5541553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3x + 7</a:t>
                </a:r>
                <a:endParaRPr lang="cs-CZ" dirty="0"/>
              </a:p>
            </p:txBody>
          </p:sp>
          <p:sp>
            <p:nvSpPr>
              <p:cNvPr id="35" name="Obdélník 34"/>
              <p:cNvSpPr/>
              <p:nvPr/>
            </p:nvSpPr>
            <p:spPr>
              <a:xfrm>
                <a:off x="4983385" y="5541553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36" name="Obdélník 35"/>
              <p:cNvSpPr/>
              <p:nvPr/>
            </p:nvSpPr>
            <p:spPr>
              <a:xfrm>
                <a:off x="6034580" y="5534705"/>
                <a:ext cx="1080120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7x - 2</a:t>
                </a:r>
                <a:endParaRPr lang="cs-CZ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21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3</a:t>
            </a:r>
            <a:r>
              <a:rPr lang="cs-CZ" dirty="0" smtClean="0"/>
              <a:t>. Magické čtverce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4248472" cy="449309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Zjisti součtové číslo magického čtverce (</a:t>
            </a:r>
            <a:r>
              <a:rPr lang="cs-CZ" sz="2000" b="1" i="1" dirty="0" smtClean="0"/>
              <a:t>3body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Doplň magický čtverec.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sz="2000" b="1" i="1" dirty="0" smtClean="0"/>
              <a:t>4body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UcPeriod"/>
            </a:pPr>
            <a:endParaRPr lang="cs-CZ" dirty="0" smtClean="0"/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Doplň magický čtverec. (</a:t>
            </a:r>
            <a:r>
              <a:rPr lang="cs-CZ" sz="2000" b="1" i="1" dirty="0" smtClean="0"/>
              <a:t>5bodů</a:t>
            </a:r>
            <a:r>
              <a:rPr lang="cs-CZ" dirty="0" smtClean="0"/>
              <a:t>)</a:t>
            </a:r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318158"/>
              </p:ext>
            </p:extLst>
          </p:nvPr>
        </p:nvGraphicFramePr>
        <p:xfrm>
          <a:off x="4427984" y="1196752"/>
          <a:ext cx="2015373" cy="180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531"/>
                <a:gridCol w="688921"/>
                <a:gridCol w="688921"/>
              </a:tblGrid>
              <a:tr h="600067"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32b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4b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24b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067"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12b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20b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28b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067"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16b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36b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8b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Ovál 9"/>
          <p:cNvSpPr/>
          <p:nvPr/>
        </p:nvSpPr>
        <p:spPr>
          <a:xfrm>
            <a:off x="8042935" y="1669450"/>
            <a:ext cx="720080" cy="668834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6444208" y="1484784"/>
            <a:ext cx="189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Součtové číslo:</a:t>
            </a:r>
            <a:endParaRPr lang="cs-CZ" dirty="0"/>
          </a:p>
        </p:txBody>
      </p:sp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170650"/>
              </p:ext>
            </p:extLst>
          </p:nvPr>
        </p:nvGraphicFramePr>
        <p:xfrm>
          <a:off x="4487376" y="3111557"/>
          <a:ext cx="1944216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5022"/>
                <a:gridCol w="664597"/>
                <a:gridCol w="664597"/>
              </a:tblGrid>
              <a:tr h="576064"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2x</a:t>
                      </a:r>
                      <a:r>
                        <a:rPr lang="cs-CZ" sz="14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1400" b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b="0" baseline="30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6x</a:t>
                      </a:r>
                      <a:r>
                        <a:rPr lang="cs-CZ" sz="14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10x</a:t>
                      </a:r>
                      <a:r>
                        <a:rPr lang="cs-CZ" sz="14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4x</a:t>
                      </a:r>
                      <a:r>
                        <a:rPr lang="cs-CZ" sz="14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310620"/>
              </p:ext>
            </p:extLst>
          </p:nvPr>
        </p:nvGraphicFramePr>
        <p:xfrm>
          <a:off x="4499994" y="4941168"/>
          <a:ext cx="1943364" cy="1772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752"/>
                <a:gridCol w="664306"/>
                <a:gridCol w="664306"/>
              </a:tblGrid>
              <a:tr h="647888">
                <a:tc>
                  <a:txBody>
                    <a:bodyPr/>
                    <a:lstStyle/>
                    <a:p>
                      <a:pPr algn="ctr"/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24st</a:t>
                      </a:r>
                      <a:r>
                        <a:rPr lang="cs-CZ" sz="14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1400" b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375"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22st</a:t>
                      </a:r>
                      <a:r>
                        <a:rPr lang="cs-CZ" sz="14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375"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</a:rPr>
                        <a:t>26st</a:t>
                      </a:r>
                      <a:r>
                        <a:rPr lang="cs-CZ" sz="1400" b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6443357" y="3140968"/>
            <a:ext cx="189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Součtové číslo: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562937" y="5085184"/>
            <a:ext cx="189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Součtové číslo:</a:t>
            </a:r>
            <a:endParaRPr lang="cs-CZ" dirty="0"/>
          </a:p>
        </p:txBody>
      </p:sp>
      <p:sp>
        <p:nvSpPr>
          <p:cNvPr id="16" name="Ovál 15"/>
          <p:cNvSpPr/>
          <p:nvPr/>
        </p:nvSpPr>
        <p:spPr>
          <a:xfrm>
            <a:off x="8129736" y="3375350"/>
            <a:ext cx="720080" cy="668834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600" b="1" dirty="0" smtClean="0"/>
              <a:t>30x</a:t>
            </a:r>
            <a:r>
              <a:rPr lang="cs-CZ" sz="1600" b="1" baseline="30000" dirty="0" smtClean="0"/>
              <a:t>2</a:t>
            </a:r>
            <a:endParaRPr lang="cs-CZ" sz="1600" b="1" baseline="30000" dirty="0"/>
          </a:p>
        </p:txBody>
      </p:sp>
      <p:sp>
        <p:nvSpPr>
          <p:cNvPr id="19" name="Ovál 18"/>
          <p:cNvSpPr/>
          <p:nvPr/>
        </p:nvSpPr>
        <p:spPr>
          <a:xfrm>
            <a:off x="8102529" y="5454516"/>
            <a:ext cx="720080" cy="668834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600" b="1" dirty="0" smtClean="0"/>
              <a:t>54st</a:t>
            </a:r>
            <a:r>
              <a:rPr lang="cs-CZ" sz="1600" b="1" baseline="30000" dirty="0" smtClean="0"/>
              <a:t>2</a:t>
            </a:r>
            <a:endParaRPr lang="cs-CZ" sz="1600" b="1" baseline="30000" dirty="0"/>
          </a:p>
        </p:txBody>
      </p:sp>
    </p:spTree>
    <p:extLst>
      <p:ext uri="{BB962C8B-B14F-4D97-AF65-F5344CB8AC3E}">
        <p14:creationId xmlns:p14="http://schemas.microsoft.com/office/powerpoint/2010/main" val="144524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</a:t>
            </a:r>
            <a:r>
              <a:rPr lang="cs-CZ" sz="3600" dirty="0" smtClean="0"/>
              <a:t>Zapiš řešení slovní úlohy pomocí výrazu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0911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Jitka má o 3 jedničky z matematiky víc než Karel. Označíme počet jedniček Jitky </a:t>
            </a:r>
            <a:r>
              <a:rPr lang="cs-CZ" b="1" dirty="0" smtClean="0"/>
              <a:t>j</a:t>
            </a:r>
            <a:r>
              <a:rPr lang="cs-CZ" dirty="0" smtClean="0"/>
              <a:t>. Pak počet jedniček Karla vyjádříme výrazem:</a:t>
            </a:r>
          </a:p>
          <a:p>
            <a:pPr marL="0" indent="0">
              <a:buNone/>
            </a:pPr>
            <a:r>
              <a:rPr lang="cs-CZ" dirty="0" smtClean="0"/>
              <a:t>      a)   3 – j    b) j + 3     c) 3j      d) j – 3        (</a:t>
            </a:r>
            <a:r>
              <a:rPr lang="cs-CZ" sz="2000" b="1" i="1" dirty="0" smtClean="0"/>
              <a:t>3body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Font typeface="+mj-lt"/>
              <a:buAutoNum type="alphaUcPeriod" startAt="2"/>
            </a:pPr>
            <a:r>
              <a:rPr lang="cs-CZ" dirty="0" smtClean="0"/>
              <a:t>Bednička s jablky váží </a:t>
            </a:r>
            <a:r>
              <a:rPr lang="cs-CZ" b="1" dirty="0" smtClean="0"/>
              <a:t>x </a:t>
            </a:r>
            <a:r>
              <a:rPr lang="cs-CZ" dirty="0" smtClean="0"/>
              <a:t>kilogramů. Prázdná bednička váží </a:t>
            </a:r>
            <a:r>
              <a:rPr lang="cs-CZ" b="1" dirty="0" smtClean="0"/>
              <a:t>y </a:t>
            </a:r>
            <a:r>
              <a:rPr lang="cs-CZ" dirty="0" smtClean="0"/>
              <a:t>kilogramů. Kolik kilogramů jablek je ve </a:t>
            </a:r>
            <a:r>
              <a:rPr lang="cs-CZ" b="1" dirty="0" smtClean="0"/>
              <a:t>20 </a:t>
            </a:r>
            <a:r>
              <a:rPr lang="cs-CZ" dirty="0" smtClean="0"/>
              <a:t>bedničkách?  (</a:t>
            </a:r>
            <a:r>
              <a:rPr lang="cs-CZ" sz="2000" b="1" i="1" dirty="0" smtClean="0"/>
              <a:t>4body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Font typeface="+mj-lt"/>
              <a:buAutoNum type="alphaUcPeriod" startAt="3"/>
            </a:pPr>
            <a:r>
              <a:rPr lang="cs-CZ" dirty="0"/>
              <a:t>Kvádr má rozměry podstavy p; p + 2, výška kvádru je o r větší než delší podstavná hrana. </a:t>
            </a:r>
            <a:r>
              <a:rPr lang="cs-CZ" dirty="0" smtClean="0"/>
              <a:t>Vyjádři  objem výrazem. (</a:t>
            </a:r>
            <a:r>
              <a:rPr lang="cs-CZ" sz="2000" b="1" i="1" dirty="0" smtClean="0"/>
              <a:t>5bodů</a:t>
            </a:r>
            <a:r>
              <a:rPr lang="cs-CZ" dirty="0" smtClean="0"/>
              <a:t>)</a:t>
            </a:r>
            <a:endParaRPr lang="cs-CZ" dirty="0"/>
          </a:p>
          <a:p>
            <a:pPr marL="457200" indent="-457200">
              <a:buFont typeface="+mj-lt"/>
              <a:buAutoNum type="alphaUcPeriod" startAt="3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925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</a:t>
            </a:r>
            <a:r>
              <a:rPr lang="cs-CZ" dirty="0" smtClean="0"/>
              <a:t>. Hodnota výrazu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:r>
                  <a:rPr lang="cs-CZ" dirty="0"/>
                  <a:t>Zjisti, jaké číslo vyjde, když do výrazu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4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i="1">
                            <a:latin typeface="Cambria Math"/>
                          </a:rPr>
                          <m:t>+4</m:t>
                        </m:r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−12−7</m:t>
                    </m:r>
                    <m:r>
                      <a:rPr lang="cs-CZ" i="1">
                        <a:latin typeface="Cambria Math"/>
                      </a:rPr>
                      <m:t>𝑏</m:t>
                    </m:r>
                  </m:oMath>
                </a14:m>
                <a:r>
                  <a:rPr lang="cs-CZ" dirty="0"/>
                  <a:t> dosadíš: 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731520" lvl="1" indent="-457200">
                  <a:buFont typeface="+mj-lt"/>
                  <a:buAutoNum type="alphaU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</a:rPr>
                      <m:t>=0,  </m:t>
                    </m:r>
                    <m:r>
                      <a:rPr lang="cs-CZ" i="1">
                        <a:latin typeface="Cambria Math"/>
                      </a:rPr>
                      <m:t>𝑏</m:t>
                    </m:r>
                    <m:r>
                      <a:rPr lang="cs-CZ" i="1">
                        <a:latin typeface="Cambria Math"/>
                      </a:rPr>
                      <m:t>=0</m:t>
                    </m:r>
                  </m:oMath>
                </a14:m>
                <a:r>
                  <a:rPr lang="cs-CZ" dirty="0"/>
                  <a:t>                     </a:t>
                </a:r>
                <a:r>
                  <a:rPr lang="cs-CZ" b="1" dirty="0"/>
                  <a:t>(</a:t>
                </a:r>
                <a:r>
                  <a:rPr lang="cs-CZ" b="1" i="1" dirty="0" smtClean="0"/>
                  <a:t>3body</a:t>
                </a:r>
                <a:r>
                  <a:rPr lang="cs-CZ" b="1" dirty="0" smtClean="0"/>
                  <a:t>)</a:t>
                </a:r>
                <a:endParaRPr lang="cs-CZ" dirty="0"/>
              </a:p>
              <a:p>
                <a:pPr marL="731520" lvl="1" indent="-457200">
                  <a:buFont typeface="+mj-lt"/>
                  <a:buAutoNum type="alphaU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</a:rPr>
                      <m:t>=2,  </m:t>
                    </m:r>
                    <m:r>
                      <a:rPr lang="cs-CZ" i="1">
                        <a:latin typeface="Cambria Math"/>
                      </a:rPr>
                      <m:t>𝑏</m:t>
                    </m:r>
                    <m:r>
                      <a:rPr lang="cs-CZ" i="1">
                        <a:latin typeface="Cambria Math"/>
                      </a:rPr>
                      <m:t>=2</m:t>
                    </m:r>
                  </m:oMath>
                </a14:m>
                <a:r>
                  <a:rPr lang="cs-CZ" dirty="0"/>
                  <a:t>                     </a:t>
                </a:r>
                <a:r>
                  <a:rPr lang="cs-CZ" b="1" dirty="0" smtClean="0"/>
                  <a:t>(</a:t>
                </a:r>
                <a:r>
                  <a:rPr lang="cs-CZ" b="1" i="1" dirty="0" smtClean="0"/>
                  <a:t>4body</a:t>
                </a:r>
                <a:r>
                  <a:rPr lang="cs-CZ" b="1" dirty="0" smtClean="0"/>
                  <a:t>)</a:t>
                </a:r>
                <a:endParaRPr lang="cs-CZ" dirty="0"/>
              </a:p>
              <a:p>
                <a:pPr marL="731520" lvl="1" indent="-457200">
                  <a:buFont typeface="+mj-lt"/>
                  <a:buAutoNum type="alphaU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</a:rPr>
                      <m:t>=2,  </m:t>
                    </m:r>
                    <m:r>
                      <a:rPr lang="cs-CZ" i="1">
                        <a:latin typeface="Cambria Math"/>
                      </a:rPr>
                      <m:t>𝑏</m:t>
                    </m:r>
                    <m:r>
                      <a:rPr lang="cs-CZ" i="1">
                        <a:latin typeface="Cambria Math"/>
                      </a:rPr>
                      <m:t>= −2</m:t>
                    </m:r>
                  </m:oMath>
                </a14:m>
                <a:r>
                  <a:rPr lang="cs-CZ" dirty="0"/>
                  <a:t>                 </a:t>
                </a:r>
                <a:r>
                  <a:rPr lang="cs-CZ" b="1" dirty="0" smtClean="0"/>
                  <a:t>(</a:t>
                </a:r>
                <a:r>
                  <a:rPr lang="cs-CZ" b="1" i="1" dirty="0" smtClean="0"/>
                  <a:t>5bodů</a:t>
                </a:r>
                <a:r>
                  <a:rPr lang="cs-CZ" b="1" dirty="0" smtClean="0"/>
                  <a:t>)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87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924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90600"/>
          </a:xfrm>
        </p:spPr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Výrazy v geometrii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773016"/>
          </a:xfrm>
        </p:spPr>
        <p:txBody>
          <a:bodyPr/>
          <a:lstStyle/>
          <a:p>
            <a:pPr marL="0" lvl="0" indent="0">
              <a:buNone/>
            </a:pPr>
            <a:r>
              <a:rPr lang="cs-CZ" dirty="0"/>
              <a:t>Zjisti, kolik dřívek je potřeba k vytvoření:</a:t>
            </a:r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5</a:t>
            </a:r>
            <a:r>
              <a:rPr lang="cs-CZ" dirty="0" smtClean="0"/>
              <a:t> </a:t>
            </a:r>
            <a:r>
              <a:rPr lang="cs-CZ" dirty="0"/>
              <a:t>čtverců  </a:t>
            </a:r>
            <a:r>
              <a:rPr lang="cs-CZ" dirty="0" smtClean="0"/>
              <a:t>                         </a:t>
            </a:r>
            <a:r>
              <a:rPr lang="cs-CZ" b="1" dirty="0" smtClean="0"/>
              <a:t>(3body)</a:t>
            </a: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15 takových čtverců          </a:t>
            </a:r>
            <a:r>
              <a:rPr lang="cs-CZ" b="1" dirty="0"/>
              <a:t>(</a:t>
            </a:r>
            <a:r>
              <a:rPr lang="cs-CZ" b="1" dirty="0" smtClean="0"/>
              <a:t>4body)</a:t>
            </a: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n takových čtverců            </a:t>
            </a:r>
            <a:r>
              <a:rPr lang="cs-CZ" b="1" dirty="0" smtClean="0"/>
              <a:t>(5bodů)</a:t>
            </a:r>
          </a:p>
          <a:p>
            <a:pPr lvl="1"/>
            <a:endParaRPr lang="cs-CZ" b="1" dirty="0"/>
          </a:p>
          <a:p>
            <a:pPr marL="274320" lvl="1" indent="0">
              <a:buNone/>
            </a:pPr>
            <a:endParaRPr lang="cs-CZ" dirty="0"/>
          </a:p>
          <a:p>
            <a:r>
              <a:rPr lang="cs-CZ" dirty="0"/>
              <a:t>Čtverce získáváme postupným skládáním dřívek dohromady, na obrázků jsou např. </a:t>
            </a:r>
            <a:r>
              <a:rPr lang="cs-CZ" dirty="0" smtClean="0"/>
              <a:t>3 </a:t>
            </a:r>
            <a:r>
              <a:rPr lang="cs-CZ" dirty="0"/>
              <a:t>čtverce.</a:t>
            </a:r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Font typeface="+mj-lt"/>
              <a:buAutoNum type="alphaLcParenR"/>
            </a:pP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6516216" y="2348880"/>
            <a:ext cx="1371600" cy="428625"/>
            <a:chOff x="0" y="0"/>
            <a:chExt cx="1371600" cy="428625"/>
          </a:xfrm>
        </p:grpSpPr>
        <p:grpSp>
          <p:nvGrpSpPr>
            <p:cNvPr id="5" name="Skupina 4"/>
            <p:cNvGrpSpPr/>
            <p:nvPr/>
          </p:nvGrpSpPr>
          <p:grpSpPr>
            <a:xfrm>
              <a:off x="0" y="0"/>
              <a:ext cx="457200" cy="419100"/>
              <a:chOff x="0" y="0"/>
              <a:chExt cx="457200" cy="419100"/>
            </a:xfrm>
          </p:grpSpPr>
          <p:cxnSp>
            <p:nvCxnSpPr>
              <p:cNvPr id="21" name="Přímá spojnice 20"/>
              <p:cNvCxnSpPr/>
              <p:nvPr/>
            </p:nvCxnSpPr>
            <p:spPr>
              <a:xfrm>
                <a:off x="19050" y="0"/>
                <a:ext cx="40957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Přímá spojnice 21"/>
              <p:cNvCxnSpPr/>
              <p:nvPr/>
            </p:nvCxnSpPr>
            <p:spPr>
              <a:xfrm>
                <a:off x="0" y="28575"/>
                <a:ext cx="0" cy="3714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Přímá spojnice 22"/>
              <p:cNvCxnSpPr/>
              <p:nvPr/>
            </p:nvCxnSpPr>
            <p:spPr>
              <a:xfrm>
                <a:off x="28575" y="419100"/>
                <a:ext cx="40957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Přímá spojnice 23"/>
              <p:cNvCxnSpPr/>
              <p:nvPr/>
            </p:nvCxnSpPr>
            <p:spPr>
              <a:xfrm>
                <a:off x="457200" y="28575"/>
                <a:ext cx="0" cy="3714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Skupina 5"/>
            <p:cNvGrpSpPr/>
            <p:nvPr/>
          </p:nvGrpSpPr>
          <p:grpSpPr>
            <a:xfrm>
              <a:off x="457200" y="0"/>
              <a:ext cx="457200" cy="419100"/>
              <a:chOff x="0" y="0"/>
              <a:chExt cx="457200" cy="419100"/>
            </a:xfrm>
          </p:grpSpPr>
          <p:cxnSp>
            <p:nvCxnSpPr>
              <p:cNvPr id="17" name="Přímá spojnice 16"/>
              <p:cNvCxnSpPr/>
              <p:nvPr/>
            </p:nvCxnSpPr>
            <p:spPr>
              <a:xfrm>
                <a:off x="19050" y="0"/>
                <a:ext cx="40957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nice 17"/>
              <p:cNvCxnSpPr/>
              <p:nvPr/>
            </p:nvCxnSpPr>
            <p:spPr>
              <a:xfrm>
                <a:off x="0" y="28575"/>
                <a:ext cx="0" cy="3714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nice 18"/>
              <p:cNvCxnSpPr/>
              <p:nvPr/>
            </p:nvCxnSpPr>
            <p:spPr>
              <a:xfrm>
                <a:off x="28575" y="419100"/>
                <a:ext cx="40957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Přímá spojnice 19"/>
              <p:cNvCxnSpPr/>
              <p:nvPr/>
            </p:nvCxnSpPr>
            <p:spPr>
              <a:xfrm>
                <a:off x="457200" y="28575"/>
                <a:ext cx="0" cy="3714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Skupina 6"/>
            <p:cNvGrpSpPr/>
            <p:nvPr/>
          </p:nvGrpSpPr>
          <p:grpSpPr>
            <a:xfrm>
              <a:off x="914400" y="9525"/>
              <a:ext cx="457200" cy="419100"/>
              <a:chOff x="0" y="0"/>
              <a:chExt cx="457200" cy="419100"/>
            </a:xfrm>
          </p:grpSpPr>
          <p:cxnSp>
            <p:nvCxnSpPr>
              <p:cNvPr id="13" name="Přímá spojnice 12"/>
              <p:cNvCxnSpPr/>
              <p:nvPr/>
            </p:nvCxnSpPr>
            <p:spPr>
              <a:xfrm>
                <a:off x="19050" y="0"/>
                <a:ext cx="409575" cy="0"/>
              </a:xfrm>
              <a:prstGeom prst="line">
                <a:avLst/>
              </a:prstGeom>
              <a:noFill/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4" name="Přímá spojnice 13"/>
              <p:cNvCxnSpPr/>
              <p:nvPr/>
            </p:nvCxnSpPr>
            <p:spPr>
              <a:xfrm>
                <a:off x="0" y="28575"/>
                <a:ext cx="0" cy="371475"/>
              </a:xfrm>
              <a:prstGeom prst="line">
                <a:avLst/>
              </a:prstGeom>
              <a:noFill/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5" name="Přímá spojnice 14"/>
              <p:cNvCxnSpPr/>
              <p:nvPr/>
            </p:nvCxnSpPr>
            <p:spPr>
              <a:xfrm>
                <a:off x="28575" y="419100"/>
                <a:ext cx="409575" cy="0"/>
              </a:xfrm>
              <a:prstGeom prst="line">
                <a:avLst/>
              </a:prstGeom>
              <a:noFill/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6" name="Přímá spojnice 15"/>
              <p:cNvCxnSpPr/>
              <p:nvPr/>
            </p:nvCxnSpPr>
            <p:spPr>
              <a:xfrm>
                <a:off x="457200" y="28575"/>
                <a:ext cx="0" cy="371475"/>
              </a:xfrm>
              <a:prstGeom prst="line">
                <a:avLst/>
              </a:prstGeom>
              <a:noFill/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</p:grpSp>
        <p:cxnSp>
          <p:nvCxnSpPr>
            <p:cNvPr id="10" name="Přímá spojnice 9"/>
            <p:cNvCxnSpPr/>
            <p:nvPr/>
          </p:nvCxnSpPr>
          <p:spPr>
            <a:xfrm>
              <a:off x="1371600" y="38100"/>
              <a:ext cx="0" cy="371475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01962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</a:t>
            </a:r>
            <a:r>
              <a:rPr lang="cs-CZ" dirty="0"/>
              <a:t>Výrazy v geometrii </a:t>
            </a:r>
            <a:r>
              <a:rPr lang="cs-CZ" dirty="0" smtClean="0"/>
              <a:t>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3264024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Podle obrázku vyjádři údaje jako mnohočleny a uprav je: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UcPeriod"/>
            </a:pPr>
            <a:r>
              <a:rPr lang="cs-CZ" dirty="0" smtClean="0"/>
              <a:t>Obsah obdélníku.     (</a:t>
            </a:r>
            <a:r>
              <a:rPr lang="cs-CZ" b="1" i="1" dirty="0" smtClean="0"/>
              <a:t>3 body</a:t>
            </a:r>
            <a:r>
              <a:rPr lang="cs-CZ" dirty="0" smtClean="0"/>
              <a:t>)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UcPeriod"/>
            </a:pPr>
            <a:r>
              <a:rPr lang="cs-CZ" dirty="0" smtClean="0"/>
              <a:t>Součin obvodů čtverce a trojúhelníku.   (</a:t>
            </a:r>
            <a:r>
              <a:rPr lang="cs-CZ" b="1" i="1" dirty="0" smtClean="0"/>
              <a:t>4body</a:t>
            </a:r>
            <a:r>
              <a:rPr lang="cs-CZ" dirty="0" smtClean="0"/>
              <a:t>)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Rozdíl obsahu čtverce a obvodu obdélníku.  (</a:t>
            </a:r>
            <a:r>
              <a:rPr lang="cs-CZ" b="1" i="1" dirty="0"/>
              <a:t>5</a:t>
            </a:r>
            <a:r>
              <a:rPr lang="cs-CZ" b="1" i="1" dirty="0" smtClean="0"/>
              <a:t>bodů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99592" y="1484784"/>
            <a:ext cx="864096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563888" y="1507826"/>
            <a:ext cx="1368152" cy="8447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Rovnoramenný trojúhelník 5"/>
          <p:cNvSpPr/>
          <p:nvPr/>
        </p:nvSpPr>
        <p:spPr>
          <a:xfrm>
            <a:off x="6084168" y="1507826"/>
            <a:ext cx="1944216" cy="864096"/>
          </a:xfrm>
          <a:prstGeom prst="triangle">
            <a:avLst>
              <a:gd name="adj" fmla="val 7217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18405" y="2371922"/>
            <a:ext cx="1026469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x + 3</a:t>
            </a:r>
            <a:endParaRPr lang="cs-CZ" i="1" dirty="0">
              <a:solidFill>
                <a:schemeClr val="tx1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734729" y="2398308"/>
            <a:ext cx="1026469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x + 9</a:t>
            </a:r>
            <a:endParaRPr lang="cs-CZ" i="1" dirty="0">
              <a:solidFill>
                <a:schemeClr val="tx1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737344" y="1790818"/>
            <a:ext cx="1026469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3x - 7</a:t>
            </a:r>
            <a:endParaRPr lang="cs-CZ" i="1" dirty="0">
              <a:solidFill>
                <a:schemeClr val="tx1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308304" y="1687846"/>
            <a:ext cx="1026469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x </a:t>
            </a:r>
            <a:endParaRPr lang="cs-CZ" i="1" dirty="0">
              <a:solidFill>
                <a:schemeClr val="tx1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6660232" y="2405072"/>
            <a:ext cx="1026469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x + 4</a:t>
            </a:r>
            <a:endParaRPr lang="cs-CZ" i="1" dirty="0">
              <a:solidFill>
                <a:schemeClr val="tx1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6146997" y="1664804"/>
            <a:ext cx="1026469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2x - 3</a:t>
            </a:r>
            <a:endParaRPr lang="cs-CZ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43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>
            <a:normAutofit/>
          </a:bodyPr>
          <a:lstStyle/>
          <a:p>
            <a:r>
              <a:rPr lang="cs-CZ" dirty="0"/>
              <a:t>8</a:t>
            </a:r>
            <a:r>
              <a:rPr lang="cs-CZ" dirty="0" smtClean="0"/>
              <a:t>. Hadi a šipkové grafy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8370" y="3775653"/>
            <a:ext cx="8229600" cy="58318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8.2  Vyřeš šipkové grafy a zapiš do rovnic.</a:t>
            </a:r>
            <a:endParaRPr lang="cs-CZ" dirty="0"/>
          </a:p>
        </p:txBody>
      </p:sp>
      <p:grpSp>
        <p:nvGrpSpPr>
          <p:cNvPr id="51" name="Skupina 50"/>
          <p:cNvGrpSpPr/>
          <p:nvPr/>
        </p:nvGrpSpPr>
        <p:grpSpPr>
          <a:xfrm>
            <a:off x="336959" y="4221088"/>
            <a:ext cx="8319698" cy="2367043"/>
            <a:chOff x="336959" y="4221088"/>
            <a:chExt cx="8319698" cy="2367043"/>
          </a:xfrm>
        </p:grpSpPr>
        <p:grpSp>
          <p:nvGrpSpPr>
            <p:cNvPr id="50" name="Skupina 49"/>
            <p:cNvGrpSpPr/>
            <p:nvPr/>
          </p:nvGrpSpPr>
          <p:grpSpPr>
            <a:xfrm>
              <a:off x="336959" y="4941168"/>
              <a:ext cx="8319698" cy="1646963"/>
              <a:chOff x="336959" y="4941168"/>
              <a:chExt cx="8319698" cy="1646963"/>
            </a:xfrm>
          </p:grpSpPr>
          <p:grpSp>
            <p:nvGrpSpPr>
              <p:cNvPr id="4" name="Skupina 3"/>
              <p:cNvGrpSpPr>
                <a:grpSpLocks/>
              </p:cNvGrpSpPr>
              <p:nvPr/>
            </p:nvGrpSpPr>
            <p:grpSpPr bwMode="auto">
              <a:xfrm>
                <a:off x="6894532" y="5022856"/>
                <a:ext cx="1762125" cy="1565275"/>
                <a:chOff x="3452" y="8464"/>
                <a:chExt cx="2775" cy="2465"/>
              </a:xfrm>
            </p:grpSpPr>
            <p:sp>
              <p:nvSpPr>
                <p:cNvPr id="33" name="Text Box 102"/>
                <p:cNvSpPr txBox="1">
                  <a:spLocks noChangeArrowheads="1"/>
                </p:cNvSpPr>
                <p:nvPr/>
              </p:nvSpPr>
              <p:spPr bwMode="auto">
                <a:xfrm>
                  <a:off x="4322" y="8549"/>
                  <a:ext cx="765" cy="4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100" dirty="0" smtClean="0">
                      <a:latin typeface="Calibri"/>
                      <a:ea typeface="Calibri"/>
                      <a:cs typeface="Times New Roman"/>
                    </a:rPr>
                    <a:t>+3</a:t>
                  </a:r>
                  <a:endParaRPr lang="cs-CZ" sz="11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34" name="Text Box 103"/>
                <p:cNvSpPr txBox="1">
                  <a:spLocks noChangeArrowheads="1"/>
                </p:cNvSpPr>
                <p:nvPr/>
              </p:nvSpPr>
              <p:spPr bwMode="auto">
                <a:xfrm>
                  <a:off x="3452" y="9357"/>
                  <a:ext cx="765" cy="45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>
                      <a:effectLst/>
                      <a:latin typeface="Calibri"/>
                      <a:ea typeface="Calibri"/>
                      <a:cs typeface="Calibri"/>
                    </a:rPr>
                    <a:t>·4</a:t>
                  </a:r>
                  <a:endParaRPr lang="cs-CZ" sz="110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35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4318" y="10474"/>
                  <a:ext cx="765" cy="45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 smtClean="0">
                      <a:latin typeface="Calibri"/>
                      <a:ea typeface="Calibri"/>
                      <a:cs typeface="Calibri"/>
                    </a:rPr>
                    <a:t>+12</a:t>
                  </a:r>
                  <a:endParaRPr lang="cs-CZ" sz="11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36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5462" y="9357"/>
                  <a:ext cx="765" cy="45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100">
                      <a:effectLst/>
                      <a:latin typeface="Calibri"/>
                      <a:ea typeface="Calibri"/>
                      <a:cs typeface="Times New Roman"/>
                    </a:rPr>
                    <a:t>∙5</a:t>
                  </a:r>
                </a:p>
              </p:txBody>
            </p:sp>
            <p:grpSp>
              <p:nvGrpSpPr>
                <p:cNvPr id="37" name="Group 106"/>
                <p:cNvGrpSpPr>
                  <a:grpSpLocks/>
                </p:cNvGrpSpPr>
                <p:nvPr/>
              </p:nvGrpSpPr>
              <p:grpSpPr bwMode="auto">
                <a:xfrm>
                  <a:off x="3550" y="8464"/>
                  <a:ext cx="2305" cy="2291"/>
                  <a:chOff x="3550" y="9353"/>
                  <a:chExt cx="2305" cy="2291"/>
                </a:xfrm>
              </p:grpSpPr>
              <p:sp>
                <p:nvSpPr>
                  <p:cNvPr id="38" name="AutoShape 107"/>
                  <p:cNvSpPr>
                    <a:spLocks noChangeArrowheads="1"/>
                  </p:cNvSpPr>
                  <p:nvPr/>
                </p:nvSpPr>
                <p:spPr bwMode="auto">
                  <a:xfrm>
                    <a:off x="3550" y="9353"/>
                    <a:ext cx="768" cy="780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r>
                      <a:rPr lang="cs-CZ" dirty="0" smtClean="0"/>
                      <a:t>x</a:t>
                    </a:r>
                    <a:endParaRPr lang="cs-CZ" dirty="0"/>
                  </a:p>
                </p:txBody>
              </p:sp>
              <p:cxnSp>
                <p:nvCxnSpPr>
                  <p:cNvPr id="39" name="AutoShape 10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318" y="9791"/>
                    <a:ext cx="76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40" name="AutoShape 109"/>
                  <p:cNvSpPr>
                    <a:spLocks noChangeArrowheads="1"/>
                  </p:cNvSpPr>
                  <p:nvPr/>
                </p:nvSpPr>
                <p:spPr bwMode="auto">
                  <a:xfrm>
                    <a:off x="5087" y="9467"/>
                    <a:ext cx="768" cy="779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cs-CZ"/>
                  </a:p>
                </p:txBody>
              </p:sp>
              <p:sp>
                <p:nvSpPr>
                  <p:cNvPr id="41" name="AutoShape 110"/>
                  <p:cNvSpPr>
                    <a:spLocks noChangeArrowheads="1"/>
                  </p:cNvSpPr>
                  <p:nvPr/>
                </p:nvSpPr>
                <p:spPr bwMode="auto">
                  <a:xfrm>
                    <a:off x="5087" y="10864"/>
                    <a:ext cx="768" cy="780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cs-CZ"/>
                  </a:p>
                </p:txBody>
              </p:sp>
              <p:sp>
                <p:nvSpPr>
                  <p:cNvPr id="42" name="AutoShape 111"/>
                  <p:cNvSpPr>
                    <a:spLocks noChangeArrowheads="1"/>
                  </p:cNvSpPr>
                  <p:nvPr/>
                </p:nvSpPr>
                <p:spPr bwMode="auto">
                  <a:xfrm>
                    <a:off x="3550" y="10864"/>
                    <a:ext cx="768" cy="780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cs-CZ"/>
                  </a:p>
                </p:txBody>
              </p:sp>
              <p:cxnSp>
                <p:nvCxnSpPr>
                  <p:cNvPr id="43" name="AutoShape 11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318" y="11204"/>
                    <a:ext cx="76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4" name="AutoShape 11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977" y="10133"/>
                    <a:ext cx="0" cy="73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5" name="AutoShape 11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462" y="10246"/>
                    <a:ext cx="0" cy="618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grpSp>
            <p:nvGrpSpPr>
              <p:cNvPr id="5" name="Skupina 4"/>
              <p:cNvGrpSpPr>
                <a:grpSpLocks/>
              </p:cNvGrpSpPr>
              <p:nvPr/>
            </p:nvGrpSpPr>
            <p:grpSpPr bwMode="auto">
              <a:xfrm>
                <a:off x="3879622" y="4941168"/>
                <a:ext cx="1762125" cy="1565275"/>
                <a:chOff x="3452" y="8464"/>
                <a:chExt cx="2775" cy="2465"/>
              </a:xfrm>
            </p:grpSpPr>
            <p:sp>
              <p:nvSpPr>
                <p:cNvPr id="20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4322" y="8549"/>
                  <a:ext cx="765" cy="4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100">
                      <a:effectLst/>
                      <a:latin typeface="Calibri"/>
                      <a:ea typeface="Calibri"/>
                      <a:cs typeface="Times New Roman"/>
                    </a:rPr>
                    <a:t>∙3</a:t>
                  </a:r>
                </a:p>
              </p:txBody>
            </p:sp>
            <p:sp>
              <p:nvSpPr>
                <p:cNvPr id="21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3452" y="9357"/>
                  <a:ext cx="765" cy="45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 smtClean="0">
                      <a:effectLst/>
                      <a:latin typeface="Calibri"/>
                      <a:ea typeface="Calibri"/>
                      <a:cs typeface="Calibri"/>
                    </a:rPr>
                    <a:t>+1</a:t>
                  </a:r>
                  <a:endParaRPr lang="cs-CZ" sz="11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22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4318" y="10474"/>
                  <a:ext cx="765" cy="45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 smtClean="0">
                      <a:effectLst/>
                      <a:latin typeface="Calibri"/>
                      <a:ea typeface="Calibri"/>
                      <a:cs typeface="Calibri"/>
                    </a:rPr>
                    <a:t>∙4</a:t>
                  </a:r>
                  <a:endParaRPr lang="cs-CZ" sz="11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23" name="Text Box 119"/>
                <p:cNvSpPr txBox="1">
                  <a:spLocks noChangeArrowheads="1"/>
                </p:cNvSpPr>
                <p:nvPr/>
              </p:nvSpPr>
              <p:spPr bwMode="auto">
                <a:xfrm>
                  <a:off x="5462" y="9357"/>
                  <a:ext cx="765" cy="45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 smtClean="0">
                      <a:effectLst/>
                      <a:latin typeface="Calibri"/>
                      <a:ea typeface="Calibri"/>
                      <a:cs typeface="Calibri"/>
                    </a:rPr>
                    <a:t>+7</a:t>
                  </a:r>
                  <a:endParaRPr lang="cs-CZ" sz="11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grpSp>
              <p:nvGrpSpPr>
                <p:cNvPr id="24" name="Group 120"/>
                <p:cNvGrpSpPr>
                  <a:grpSpLocks/>
                </p:cNvGrpSpPr>
                <p:nvPr/>
              </p:nvGrpSpPr>
              <p:grpSpPr bwMode="auto">
                <a:xfrm>
                  <a:off x="3550" y="8464"/>
                  <a:ext cx="2305" cy="2291"/>
                  <a:chOff x="3550" y="9353"/>
                  <a:chExt cx="2305" cy="2291"/>
                </a:xfrm>
              </p:grpSpPr>
              <p:sp>
                <p:nvSpPr>
                  <p:cNvPr id="25" name="AutoShape 121"/>
                  <p:cNvSpPr>
                    <a:spLocks noChangeArrowheads="1"/>
                  </p:cNvSpPr>
                  <p:nvPr/>
                </p:nvSpPr>
                <p:spPr bwMode="auto">
                  <a:xfrm>
                    <a:off x="3550" y="9353"/>
                    <a:ext cx="768" cy="780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r>
                      <a:rPr lang="cs-CZ" dirty="0" smtClean="0"/>
                      <a:t>x</a:t>
                    </a:r>
                    <a:endParaRPr lang="cs-CZ" dirty="0"/>
                  </a:p>
                </p:txBody>
              </p:sp>
              <p:cxnSp>
                <p:nvCxnSpPr>
                  <p:cNvPr id="26" name="AutoShape 12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318" y="9791"/>
                    <a:ext cx="76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7" name="AutoShape 123"/>
                  <p:cNvSpPr>
                    <a:spLocks noChangeArrowheads="1"/>
                  </p:cNvSpPr>
                  <p:nvPr/>
                </p:nvSpPr>
                <p:spPr bwMode="auto">
                  <a:xfrm>
                    <a:off x="5087" y="9467"/>
                    <a:ext cx="768" cy="779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cs-CZ"/>
                  </a:p>
                </p:txBody>
              </p:sp>
              <p:sp>
                <p:nvSpPr>
                  <p:cNvPr id="28" name="AutoShape 124"/>
                  <p:cNvSpPr>
                    <a:spLocks noChangeArrowheads="1"/>
                  </p:cNvSpPr>
                  <p:nvPr/>
                </p:nvSpPr>
                <p:spPr bwMode="auto">
                  <a:xfrm>
                    <a:off x="5087" y="10864"/>
                    <a:ext cx="768" cy="780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cs-CZ"/>
                  </a:p>
                </p:txBody>
              </p:sp>
              <p:sp>
                <p:nvSpPr>
                  <p:cNvPr id="29" name="AutoShape 125"/>
                  <p:cNvSpPr>
                    <a:spLocks noChangeArrowheads="1"/>
                  </p:cNvSpPr>
                  <p:nvPr/>
                </p:nvSpPr>
                <p:spPr bwMode="auto">
                  <a:xfrm>
                    <a:off x="3550" y="10864"/>
                    <a:ext cx="768" cy="780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cs-CZ"/>
                  </a:p>
                </p:txBody>
              </p:sp>
              <p:cxnSp>
                <p:nvCxnSpPr>
                  <p:cNvPr id="30" name="AutoShape 12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318" y="11204"/>
                    <a:ext cx="76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1" name="AutoShape 12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977" y="10133"/>
                    <a:ext cx="0" cy="73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2" name="AutoShape 12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462" y="10246"/>
                    <a:ext cx="0" cy="618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grpSp>
            <p:nvGrpSpPr>
              <p:cNvPr id="6" name="Skupina 5"/>
              <p:cNvGrpSpPr>
                <a:grpSpLocks/>
              </p:cNvGrpSpPr>
              <p:nvPr/>
            </p:nvGrpSpPr>
            <p:grpSpPr bwMode="auto">
              <a:xfrm>
                <a:off x="336959" y="4941168"/>
                <a:ext cx="1810385" cy="1565275"/>
                <a:chOff x="3452" y="8464"/>
                <a:chExt cx="2775" cy="2465"/>
              </a:xfrm>
            </p:grpSpPr>
            <p:sp>
              <p:nvSpPr>
                <p:cNvPr id="7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4322" y="8549"/>
                  <a:ext cx="765" cy="4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100">
                      <a:effectLst/>
                      <a:latin typeface="Calibri"/>
                      <a:ea typeface="Calibri"/>
                      <a:cs typeface="Times New Roman"/>
                    </a:rPr>
                    <a:t>∙2</a:t>
                  </a:r>
                </a:p>
              </p:txBody>
            </p:sp>
            <p:sp>
              <p:nvSpPr>
                <p:cNvPr id="8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3452" y="9357"/>
                  <a:ext cx="765" cy="45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100">
                      <a:effectLst/>
                      <a:latin typeface="Calibri"/>
                      <a:ea typeface="Calibri"/>
                      <a:cs typeface="Times New Roman"/>
                    </a:rPr>
                    <a:t>∙</a:t>
                  </a:r>
                  <a:r>
                    <a:rPr lang="cs-CZ" sz="1200">
                      <a:effectLst/>
                      <a:latin typeface="Calibri"/>
                      <a:ea typeface="Calibri"/>
                      <a:cs typeface="Calibri"/>
                    </a:rPr>
                    <a:t>4</a:t>
                  </a:r>
                  <a:endParaRPr lang="cs-CZ" sz="110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9" name="Text Box 132"/>
                <p:cNvSpPr txBox="1">
                  <a:spLocks noChangeArrowheads="1"/>
                </p:cNvSpPr>
                <p:nvPr/>
              </p:nvSpPr>
              <p:spPr bwMode="auto">
                <a:xfrm>
                  <a:off x="4318" y="10474"/>
                  <a:ext cx="765" cy="45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>
                      <a:effectLst/>
                      <a:latin typeface="Calibri"/>
                      <a:ea typeface="Calibri"/>
                      <a:cs typeface="Calibri"/>
                    </a:rPr>
                    <a:t>-9</a:t>
                  </a:r>
                  <a:endParaRPr lang="cs-CZ" sz="11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10" name="Text Box 133"/>
                <p:cNvSpPr txBox="1">
                  <a:spLocks noChangeArrowheads="1"/>
                </p:cNvSpPr>
                <p:nvPr/>
              </p:nvSpPr>
              <p:spPr bwMode="auto">
                <a:xfrm>
                  <a:off x="5462" y="9357"/>
                  <a:ext cx="765" cy="45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 smtClean="0">
                      <a:effectLst/>
                      <a:latin typeface="Calibri"/>
                      <a:ea typeface="Calibri"/>
                      <a:cs typeface="Calibri"/>
                    </a:rPr>
                    <a:t>+3</a:t>
                  </a:r>
                  <a:endParaRPr lang="cs-CZ" sz="11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grpSp>
              <p:nvGrpSpPr>
                <p:cNvPr id="11" name="Group 134"/>
                <p:cNvGrpSpPr>
                  <a:grpSpLocks/>
                </p:cNvGrpSpPr>
                <p:nvPr/>
              </p:nvGrpSpPr>
              <p:grpSpPr bwMode="auto">
                <a:xfrm>
                  <a:off x="3550" y="8464"/>
                  <a:ext cx="2305" cy="2291"/>
                  <a:chOff x="3550" y="9353"/>
                  <a:chExt cx="2305" cy="2291"/>
                </a:xfrm>
              </p:grpSpPr>
              <p:sp>
                <p:nvSpPr>
                  <p:cNvPr id="12" name="AutoShape 135"/>
                  <p:cNvSpPr>
                    <a:spLocks noChangeArrowheads="1"/>
                  </p:cNvSpPr>
                  <p:nvPr/>
                </p:nvSpPr>
                <p:spPr bwMode="auto">
                  <a:xfrm>
                    <a:off x="3550" y="9353"/>
                    <a:ext cx="768" cy="780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r>
                      <a:rPr lang="cs-CZ" dirty="0" smtClean="0"/>
                      <a:t>x</a:t>
                    </a:r>
                    <a:endParaRPr lang="cs-CZ" dirty="0"/>
                  </a:p>
                </p:txBody>
              </p:sp>
              <p:cxnSp>
                <p:nvCxnSpPr>
                  <p:cNvPr id="13" name="AutoShape 13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318" y="9791"/>
                    <a:ext cx="76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14" name="AutoShape 137"/>
                  <p:cNvSpPr>
                    <a:spLocks noChangeArrowheads="1"/>
                  </p:cNvSpPr>
                  <p:nvPr/>
                </p:nvSpPr>
                <p:spPr bwMode="auto">
                  <a:xfrm>
                    <a:off x="5087" y="9467"/>
                    <a:ext cx="768" cy="779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cs-CZ"/>
                  </a:p>
                </p:txBody>
              </p:sp>
              <p:sp>
                <p:nvSpPr>
                  <p:cNvPr id="15" name="AutoShape 138"/>
                  <p:cNvSpPr>
                    <a:spLocks noChangeArrowheads="1"/>
                  </p:cNvSpPr>
                  <p:nvPr/>
                </p:nvSpPr>
                <p:spPr bwMode="auto">
                  <a:xfrm>
                    <a:off x="5087" y="10864"/>
                    <a:ext cx="768" cy="780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cs-CZ"/>
                  </a:p>
                </p:txBody>
              </p:sp>
              <p:sp>
                <p:nvSpPr>
                  <p:cNvPr id="16" name="AutoShape 139"/>
                  <p:cNvSpPr>
                    <a:spLocks noChangeArrowheads="1"/>
                  </p:cNvSpPr>
                  <p:nvPr/>
                </p:nvSpPr>
                <p:spPr bwMode="auto">
                  <a:xfrm>
                    <a:off x="3550" y="10864"/>
                    <a:ext cx="768" cy="780"/>
                  </a:xfrm>
                  <a:prstGeom prst="flowChartConnec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cs-CZ"/>
                  </a:p>
                </p:txBody>
              </p:sp>
              <p:cxnSp>
                <p:nvCxnSpPr>
                  <p:cNvPr id="17" name="AutoShape 14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318" y="11204"/>
                    <a:ext cx="76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8" name="AutoShape 14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977" y="10133"/>
                    <a:ext cx="0" cy="73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" name="AutoShape 14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462" y="10246"/>
                    <a:ext cx="0" cy="618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</p:grpSp>
        <p:sp>
          <p:nvSpPr>
            <p:cNvPr id="46" name="Obdélník 45"/>
            <p:cNvSpPr/>
            <p:nvPr/>
          </p:nvSpPr>
          <p:spPr>
            <a:xfrm>
              <a:off x="532735" y="4329100"/>
              <a:ext cx="1188842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b="1" dirty="0" smtClean="0">
                  <a:solidFill>
                    <a:srgbClr val="C00000"/>
                  </a:solidFill>
                </a:rPr>
                <a:t>A</a:t>
              </a:r>
              <a:r>
                <a:rPr lang="cs-CZ" b="1" dirty="0" smtClean="0">
                  <a:solidFill>
                    <a:schemeClr val="tx1"/>
                  </a:solidFill>
                </a:rPr>
                <a:t> </a:t>
              </a:r>
              <a:r>
                <a:rPr lang="cs-CZ" b="1" i="1" dirty="0" smtClean="0">
                  <a:solidFill>
                    <a:schemeClr val="tx1"/>
                  </a:solidFill>
                </a:rPr>
                <a:t>3body</a:t>
              </a:r>
              <a:endParaRPr lang="cs-CZ" b="1" i="1" dirty="0">
                <a:solidFill>
                  <a:srgbClr val="C00000"/>
                </a:solidFill>
              </a:endParaRPr>
            </a:p>
          </p:txBody>
        </p:sp>
        <p:sp>
          <p:nvSpPr>
            <p:cNvPr id="47" name="Obdélník 46"/>
            <p:cNvSpPr/>
            <p:nvPr/>
          </p:nvSpPr>
          <p:spPr>
            <a:xfrm>
              <a:off x="7116082" y="4221088"/>
              <a:ext cx="1142494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b="1" dirty="0" smtClean="0">
                  <a:solidFill>
                    <a:srgbClr val="C00000"/>
                  </a:solidFill>
                </a:rPr>
                <a:t>C </a:t>
              </a:r>
              <a:r>
                <a:rPr lang="cs-CZ" b="1" i="1" dirty="0" smtClean="0">
                  <a:solidFill>
                    <a:schemeClr val="tx1"/>
                  </a:solidFill>
                </a:rPr>
                <a:t>5bodů</a:t>
              </a:r>
              <a:endParaRPr lang="cs-CZ" b="1" i="1" dirty="0">
                <a:solidFill>
                  <a:schemeClr val="tx1"/>
                </a:solidFill>
              </a:endParaRPr>
            </a:p>
          </p:txBody>
        </p:sp>
        <p:sp>
          <p:nvSpPr>
            <p:cNvPr id="48" name="Obdélník 47"/>
            <p:cNvSpPr/>
            <p:nvPr/>
          </p:nvSpPr>
          <p:spPr>
            <a:xfrm>
              <a:off x="3941852" y="4234050"/>
              <a:ext cx="1440160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b="1" dirty="0" smtClean="0">
                  <a:solidFill>
                    <a:srgbClr val="C00000"/>
                  </a:solidFill>
                </a:rPr>
                <a:t>B </a:t>
              </a:r>
              <a:r>
                <a:rPr lang="cs-CZ" b="1" i="1" dirty="0" smtClean="0">
                  <a:solidFill>
                    <a:schemeClr val="tx1"/>
                  </a:solidFill>
                </a:rPr>
                <a:t>4body</a:t>
              </a:r>
              <a:endParaRPr lang="cs-CZ" b="1" i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49" name="Zástupný symbol pro obsah 2"/>
          <p:cNvSpPr txBox="1">
            <a:spLocks/>
          </p:cNvSpPr>
          <p:nvPr/>
        </p:nvSpPr>
        <p:spPr>
          <a:xfrm>
            <a:off x="411615" y="1118146"/>
            <a:ext cx="8229600" cy="58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/>
              <a:t>8.1  Vyřeš hady a zapiš do rovnic.</a:t>
            </a:r>
            <a:endParaRPr lang="cs-CZ" dirty="0"/>
          </a:p>
        </p:txBody>
      </p:sp>
      <p:sp>
        <p:nvSpPr>
          <p:cNvPr id="52" name="Obdélník 51"/>
          <p:cNvSpPr/>
          <p:nvPr/>
        </p:nvSpPr>
        <p:spPr>
          <a:xfrm>
            <a:off x="373415" y="1801276"/>
            <a:ext cx="118884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A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i="1" dirty="0" smtClean="0">
                <a:solidFill>
                  <a:schemeClr val="tx1"/>
                </a:solidFill>
              </a:rPr>
              <a:t>3body</a:t>
            </a:r>
            <a:endParaRPr lang="cs-CZ" b="1" i="1" dirty="0">
              <a:solidFill>
                <a:srgbClr val="C00000"/>
              </a:solidFill>
            </a:endParaRPr>
          </a:p>
        </p:txBody>
      </p:sp>
      <p:sp>
        <p:nvSpPr>
          <p:cNvPr id="53" name="Obdélník 52"/>
          <p:cNvSpPr/>
          <p:nvPr/>
        </p:nvSpPr>
        <p:spPr>
          <a:xfrm>
            <a:off x="6956762" y="1693264"/>
            <a:ext cx="130181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C </a:t>
            </a:r>
            <a:r>
              <a:rPr lang="cs-CZ" b="1" i="1" dirty="0" smtClean="0">
                <a:solidFill>
                  <a:schemeClr val="tx1"/>
                </a:solidFill>
              </a:rPr>
              <a:t>5bodů</a:t>
            </a:r>
            <a:endParaRPr lang="cs-CZ" b="1" i="1" dirty="0">
              <a:solidFill>
                <a:schemeClr val="tx1"/>
              </a:solidFill>
            </a:endParaRPr>
          </a:p>
        </p:txBody>
      </p:sp>
      <p:sp>
        <p:nvSpPr>
          <p:cNvPr id="54" name="Obdélník 53"/>
          <p:cNvSpPr/>
          <p:nvPr/>
        </p:nvSpPr>
        <p:spPr>
          <a:xfrm>
            <a:off x="3314720" y="1693264"/>
            <a:ext cx="144016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B </a:t>
            </a:r>
            <a:r>
              <a:rPr lang="cs-CZ" b="1" i="1" dirty="0" smtClean="0">
                <a:solidFill>
                  <a:schemeClr val="tx1"/>
                </a:solidFill>
              </a:rPr>
              <a:t>4body</a:t>
            </a:r>
            <a:endParaRPr lang="cs-CZ" b="1" i="1" dirty="0">
              <a:solidFill>
                <a:srgbClr val="C00000"/>
              </a:solidFill>
            </a:endParaRPr>
          </a:p>
        </p:txBody>
      </p:sp>
      <p:grpSp>
        <p:nvGrpSpPr>
          <p:cNvPr id="55" name="Skupina 54"/>
          <p:cNvGrpSpPr/>
          <p:nvPr/>
        </p:nvGrpSpPr>
        <p:grpSpPr>
          <a:xfrm>
            <a:off x="496203" y="2305332"/>
            <a:ext cx="1814830" cy="704851"/>
            <a:chOff x="0" y="0"/>
            <a:chExt cx="2143125" cy="771525"/>
          </a:xfrm>
        </p:grpSpPr>
        <p:sp>
          <p:nvSpPr>
            <p:cNvPr id="56" name="Ovál 55"/>
            <p:cNvSpPr/>
            <p:nvPr/>
          </p:nvSpPr>
          <p:spPr>
            <a:xfrm>
              <a:off x="0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57" name="Ovál 56"/>
            <p:cNvSpPr/>
            <p:nvPr/>
          </p:nvSpPr>
          <p:spPr>
            <a:xfrm>
              <a:off x="857250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58" name="Ovál 57"/>
            <p:cNvSpPr/>
            <p:nvPr/>
          </p:nvSpPr>
          <p:spPr>
            <a:xfrm>
              <a:off x="1714500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dirty="0" smtClean="0">
                  <a:ea typeface="Calibri"/>
                  <a:cs typeface="Times New Roman"/>
                </a:rPr>
                <a:t>40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59" name="Ovál 58"/>
            <p:cNvSpPr/>
            <p:nvPr/>
          </p:nvSpPr>
          <p:spPr>
            <a:xfrm>
              <a:off x="428625" y="9525"/>
              <a:ext cx="428625" cy="40005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. </a:t>
              </a:r>
              <a:r>
                <a:rPr lang="cs-CZ" sz="1100" b="1" dirty="0">
                  <a:ea typeface="Calibri"/>
                  <a:cs typeface="Times New Roman"/>
                </a:rPr>
                <a:t>7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0" name="Ovál 59"/>
            <p:cNvSpPr/>
            <p:nvPr/>
          </p:nvSpPr>
          <p:spPr>
            <a:xfrm>
              <a:off x="1285875" y="0"/>
              <a:ext cx="428625" cy="40005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dirty="0">
                  <a:effectLst/>
                  <a:ea typeface="Calibri"/>
                  <a:cs typeface="Times New Roman"/>
                </a:rPr>
                <a:t>+ </a:t>
              </a:r>
              <a:r>
                <a:rPr lang="cs-CZ" sz="1100" dirty="0" smtClean="0">
                  <a:effectLst/>
                  <a:ea typeface="Calibri"/>
                  <a:cs typeface="Times New Roman"/>
                </a:rPr>
                <a:t>5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61" name="Přímá spojnice se šipkou 60"/>
            <p:cNvCxnSpPr/>
            <p:nvPr/>
          </p:nvCxnSpPr>
          <p:spPr>
            <a:xfrm>
              <a:off x="428625" y="581025"/>
              <a:ext cx="42862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Přímá spojnice se šipkou 61"/>
            <p:cNvCxnSpPr/>
            <p:nvPr/>
          </p:nvCxnSpPr>
          <p:spPr>
            <a:xfrm>
              <a:off x="1285875" y="571500"/>
              <a:ext cx="42862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3" name="Skupina 62"/>
          <p:cNvGrpSpPr/>
          <p:nvPr/>
        </p:nvGrpSpPr>
        <p:grpSpPr>
          <a:xfrm>
            <a:off x="3298597" y="2289105"/>
            <a:ext cx="1828800" cy="685800"/>
            <a:chOff x="0" y="0"/>
            <a:chExt cx="2143125" cy="771525"/>
          </a:xfrm>
        </p:grpSpPr>
        <p:sp>
          <p:nvSpPr>
            <p:cNvPr id="64" name="Ovál 63"/>
            <p:cNvSpPr/>
            <p:nvPr/>
          </p:nvSpPr>
          <p:spPr>
            <a:xfrm>
              <a:off x="0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65" name="Ovál 64"/>
            <p:cNvSpPr/>
            <p:nvPr/>
          </p:nvSpPr>
          <p:spPr>
            <a:xfrm>
              <a:off x="857250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66" name="Ovál 65"/>
            <p:cNvSpPr/>
            <p:nvPr/>
          </p:nvSpPr>
          <p:spPr>
            <a:xfrm>
              <a:off x="1714500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dirty="0" smtClean="0">
                  <a:ea typeface="Calibri"/>
                  <a:cs typeface="Times New Roman"/>
                </a:rPr>
                <a:t>48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7" name="Ovál 66"/>
            <p:cNvSpPr/>
            <p:nvPr/>
          </p:nvSpPr>
          <p:spPr>
            <a:xfrm>
              <a:off x="428625" y="9525"/>
              <a:ext cx="428625" cy="40005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+3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8" name="Ovál 67"/>
            <p:cNvSpPr/>
            <p:nvPr/>
          </p:nvSpPr>
          <p:spPr>
            <a:xfrm>
              <a:off x="1285875" y="0"/>
              <a:ext cx="428625" cy="40005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. 4</a:t>
              </a:r>
              <a:endParaRPr lang="cs-CZ" sz="1100" b="1" dirty="0"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69" name="Přímá spojnice se šipkou 68"/>
            <p:cNvCxnSpPr/>
            <p:nvPr/>
          </p:nvCxnSpPr>
          <p:spPr>
            <a:xfrm>
              <a:off x="428625" y="581025"/>
              <a:ext cx="42862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Přímá spojnice se šipkou 69"/>
            <p:cNvCxnSpPr/>
            <p:nvPr/>
          </p:nvCxnSpPr>
          <p:spPr>
            <a:xfrm>
              <a:off x="1285875" y="571500"/>
              <a:ext cx="42862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1" name="Skupina 70"/>
          <p:cNvGrpSpPr/>
          <p:nvPr/>
        </p:nvGrpSpPr>
        <p:grpSpPr>
          <a:xfrm>
            <a:off x="6061094" y="2197320"/>
            <a:ext cx="2771776" cy="685800"/>
            <a:chOff x="0" y="0"/>
            <a:chExt cx="3009900" cy="771525"/>
          </a:xfrm>
        </p:grpSpPr>
        <p:sp>
          <p:nvSpPr>
            <p:cNvPr id="72" name="Ovál 71"/>
            <p:cNvSpPr/>
            <p:nvPr/>
          </p:nvSpPr>
          <p:spPr>
            <a:xfrm>
              <a:off x="866775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73" name="Ovál 72"/>
            <p:cNvSpPr/>
            <p:nvPr/>
          </p:nvSpPr>
          <p:spPr>
            <a:xfrm>
              <a:off x="1724025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74" name="Ovál 73"/>
            <p:cNvSpPr/>
            <p:nvPr/>
          </p:nvSpPr>
          <p:spPr>
            <a:xfrm>
              <a:off x="2581275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dirty="0" smtClean="0">
                  <a:ea typeface="Calibri"/>
                  <a:cs typeface="Times New Roman"/>
                </a:rPr>
                <a:t>36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5" name="Ovál 74"/>
            <p:cNvSpPr/>
            <p:nvPr/>
          </p:nvSpPr>
          <p:spPr>
            <a:xfrm>
              <a:off x="1295400" y="9525"/>
              <a:ext cx="428625" cy="40005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+ </a:t>
              </a:r>
              <a:r>
                <a:rPr lang="cs-CZ" sz="1100" b="1" dirty="0" smtClean="0">
                  <a:effectLst/>
                  <a:ea typeface="Calibri"/>
                  <a:cs typeface="Times New Roman"/>
                </a:rPr>
                <a:t>8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6" name="Ovál 75"/>
            <p:cNvSpPr/>
            <p:nvPr/>
          </p:nvSpPr>
          <p:spPr>
            <a:xfrm>
              <a:off x="2152650" y="0"/>
              <a:ext cx="428625" cy="40005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. 4 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77" name="Přímá spojnice se šipkou 76"/>
            <p:cNvCxnSpPr/>
            <p:nvPr/>
          </p:nvCxnSpPr>
          <p:spPr>
            <a:xfrm flipH="1">
              <a:off x="2152650" y="571500"/>
              <a:ext cx="42862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Přímá spojnice se šipkou 77"/>
            <p:cNvCxnSpPr/>
            <p:nvPr/>
          </p:nvCxnSpPr>
          <p:spPr>
            <a:xfrm>
              <a:off x="1295400" y="571500"/>
              <a:ext cx="42862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Přímá spojnice se šipkou 78"/>
            <p:cNvCxnSpPr/>
            <p:nvPr/>
          </p:nvCxnSpPr>
          <p:spPr>
            <a:xfrm>
              <a:off x="438150" y="571500"/>
              <a:ext cx="42862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Ovál 79"/>
            <p:cNvSpPr/>
            <p:nvPr/>
          </p:nvSpPr>
          <p:spPr>
            <a:xfrm>
              <a:off x="0" y="371475"/>
              <a:ext cx="428625" cy="400050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81" name="Ovál 80"/>
            <p:cNvSpPr/>
            <p:nvPr/>
          </p:nvSpPr>
          <p:spPr>
            <a:xfrm>
              <a:off x="438150" y="9525"/>
              <a:ext cx="428625" cy="40005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3600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. </a:t>
              </a:r>
              <a:r>
                <a:rPr lang="cs-CZ" sz="1100" b="1" dirty="0">
                  <a:ea typeface="Calibri"/>
                  <a:cs typeface="Times New Roman"/>
                </a:rPr>
                <a:t>3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125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346</TotalTime>
  <Words>931</Words>
  <Application>Microsoft Office PowerPoint</Application>
  <PresentationFormat>Předvádění na obrazovce (4:3)</PresentationFormat>
  <Paragraphs>221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Přehlednost</vt:lpstr>
      <vt:lpstr>Opakování na 3. písemnou práci</vt:lpstr>
      <vt:lpstr>1. Myšlené číslo, vyřeš a zapiš rovnici</vt:lpstr>
      <vt:lpstr>2. Doplň součtové trojúhelníky tak, že nad každou dvojicí sousedících výrazů je jejich součet.</vt:lpstr>
      <vt:lpstr>3. Magické čtverce</vt:lpstr>
      <vt:lpstr>4. Zapiš řešení slovní úlohy pomocí výrazu </vt:lpstr>
      <vt:lpstr>5. Hodnota výrazu</vt:lpstr>
      <vt:lpstr>6. Výrazy v geometrii I.</vt:lpstr>
      <vt:lpstr>7. Výrazy v geometrii II.</vt:lpstr>
      <vt:lpstr>8. Hadi a šipkové grafy</vt:lpstr>
      <vt:lpstr>9. Vyřeš váhy a zapiš rovnice</vt:lpstr>
      <vt:lpstr>10. Vyřeš rovnice</vt:lpstr>
      <vt:lpstr>11. Slovní úlohy. 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3. písemnou práci</dc:title>
  <dc:creator>petra</dc:creator>
  <cp:lastModifiedBy>petra</cp:lastModifiedBy>
  <cp:revision>34</cp:revision>
  <dcterms:created xsi:type="dcterms:W3CDTF">2015-04-11T14:20:20Z</dcterms:created>
  <dcterms:modified xsi:type="dcterms:W3CDTF">2017-04-23T16:29:02Z</dcterms:modified>
</cp:coreProperties>
</file>